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99" r:id="rId2"/>
    <p:sldId id="310" r:id="rId3"/>
    <p:sldId id="298" r:id="rId4"/>
    <p:sldId id="257" r:id="rId5"/>
    <p:sldId id="268" r:id="rId6"/>
    <p:sldId id="269" r:id="rId7"/>
    <p:sldId id="259" r:id="rId8"/>
    <p:sldId id="260" r:id="rId9"/>
    <p:sldId id="275" r:id="rId10"/>
    <p:sldId id="317" r:id="rId11"/>
    <p:sldId id="319" r:id="rId12"/>
    <p:sldId id="320" r:id="rId13"/>
    <p:sldId id="321" r:id="rId14"/>
    <p:sldId id="256" r:id="rId15"/>
    <p:sldId id="271" r:id="rId16"/>
    <p:sldId id="263" r:id="rId17"/>
    <p:sldId id="270" r:id="rId18"/>
    <p:sldId id="279" r:id="rId19"/>
    <p:sldId id="313" r:id="rId20"/>
    <p:sldId id="311" r:id="rId21"/>
    <p:sldId id="314" r:id="rId22"/>
    <p:sldId id="265" r:id="rId23"/>
    <p:sldId id="272" r:id="rId24"/>
    <p:sldId id="304" r:id="rId25"/>
    <p:sldId id="264" r:id="rId26"/>
    <p:sldId id="322" r:id="rId27"/>
    <p:sldId id="267" r:id="rId28"/>
  </p:sldIdLst>
  <p:sldSz cx="9753600" cy="7315200"/>
  <p:notesSz cx="6858000" cy="9144000"/>
  <p:embeddedFontLst>
    <p:embeddedFont>
      <p:font typeface="Algerian" pitchFamily="82" charset="77"/>
      <p:regular r:id="rId30"/>
    </p:embeddedFont>
    <p:embeddedFont>
      <p:font typeface="Calibri" panose="020F0502020204030204" pitchFamily="34" charset="0"/>
      <p:regular r:id="rId31"/>
      <p:bold r:id="rId32"/>
      <p:italic r:id="rId33"/>
      <p:boldItalic r:id="rId34"/>
    </p:embeddedFont>
    <p:embeddedFont>
      <p:font typeface="Cooper Hewitt Heavy Italics" pitchFamily="2" charset="77"/>
      <p:regular r:id="rId35"/>
      <p:bold r:id="rId36"/>
      <p:italic r:id="rId37"/>
      <p:boldItalic r:id="rId38"/>
    </p:embeddedFont>
    <p:embeddedFont>
      <p:font typeface="Copperplate Gothic 32 AB" panose="02000504000000020004" pitchFamily="2" charset="77"/>
      <p:regular r:id="rId39"/>
    </p:embeddedFont>
    <p:embeddedFont>
      <p:font typeface="Montserrat" pitchFamily="2" charset="77"/>
      <p:regular r:id="rId40"/>
      <p:bold r:id="rId41"/>
      <p:italic r:id="rId42"/>
      <p:boldItalic r:id="rId43"/>
    </p:embeddedFont>
    <p:embeddedFont>
      <p:font typeface="Poppins" pitchFamily="2" charset="77"/>
      <p:regular r:id="rId44"/>
      <p:bold r:id="rId45"/>
      <p:italic r:id="rId46"/>
      <p:boldItalic r:id="rId47"/>
    </p:embeddedFont>
    <p:embeddedFont>
      <p:font typeface="Poppins Bold" pitchFamily="2" charset="77"/>
      <p:regular r:id="rId48"/>
      <p:bold r:id="rId49"/>
    </p:embeddedFont>
    <p:embeddedFont>
      <p:font typeface="Poppins Extra-Light" pitchFamily="2" charset="77"/>
      <p:regular r:id="rId50"/>
    </p:embeddedFont>
    <p:embeddedFont>
      <p:font typeface="Poppins Italics" pitchFamily="2" charset="77"/>
      <p:regular r:id="rId51"/>
      <p:italic r:id="rId52"/>
    </p:embeddedFont>
    <p:embeddedFont>
      <p:font typeface="Poppins Light" panose="020B0604020202020204" pitchFamily="34" charset="0"/>
      <p:regular r:id="rId53"/>
      <p:italic r:id="rId54"/>
    </p:embeddedFont>
    <p:embeddedFont>
      <p:font typeface="Poppins Medium" panose="020B0604020202020204" pitchFamily="34" charset="0"/>
      <p:regular r:id="rId55"/>
      <p: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E05"/>
    <a:srgbClr val="ECECEC"/>
    <a:srgbClr val="F2F2F2"/>
    <a:srgbClr val="F5F7F5"/>
    <a:srgbClr val="F5F5F5"/>
    <a:srgbClr val="558ED5"/>
    <a:srgbClr val="FFCC01"/>
    <a:srgbClr val="000000"/>
    <a:srgbClr val="16456D"/>
    <a:srgbClr val="A6B7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70" autoAdjust="0"/>
    <p:restoredTop sz="93742" autoAdjust="0"/>
  </p:normalViewPr>
  <p:slideViewPr>
    <p:cSldViewPr>
      <p:cViewPr varScale="1">
        <p:scale>
          <a:sx n="111" d="100"/>
          <a:sy n="111" d="100"/>
        </p:scale>
        <p:origin x="137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FBD5A-A2DE-3B48-B217-B0767A44D2E8}" type="datetimeFigureOut">
              <a:rPr lang="en-US" smtClean="0"/>
              <a:t>4/10/24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529DD-81EB-E340-98C5-B12C4FDBFE71}" type="slidenum">
              <a:rPr lang="en-US" smtClean="0"/>
              <a:t>‹#›</a:t>
            </a:fld>
            <a:endParaRPr lang="en-US"/>
          </a:p>
        </p:txBody>
      </p:sp>
    </p:spTree>
    <p:extLst>
      <p:ext uri="{BB962C8B-B14F-4D97-AF65-F5344CB8AC3E}">
        <p14:creationId xmlns:p14="http://schemas.microsoft.com/office/powerpoint/2010/main" val="1664775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778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3529DD-81EB-E340-98C5-B12C4FDBFE71}" type="slidenum">
              <a:rPr lang="en-US" smtClean="0"/>
              <a:t>10</a:t>
            </a:fld>
            <a:endParaRPr lang="en-US"/>
          </a:p>
        </p:txBody>
      </p:sp>
    </p:spTree>
    <p:extLst>
      <p:ext uri="{BB962C8B-B14F-4D97-AF65-F5344CB8AC3E}">
        <p14:creationId xmlns:p14="http://schemas.microsoft.com/office/powerpoint/2010/main" val="3964686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3529DD-81EB-E340-98C5-B12C4FDBFE71}" type="slidenum">
              <a:rPr lang="en-US" smtClean="0"/>
              <a:t>11</a:t>
            </a:fld>
            <a:endParaRPr lang="en-US"/>
          </a:p>
        </p:txBody>
      </p:sp>
    </p:spTree>
    <p:extLst>
      <p:ext uri="{BB962C8B-B14F-4D97-AF65-F5344CB8AC3E}">
        <p14:creationId xmlns:p14="http://schemas.microsoft.com/office/powerpoint/2010/main" val="550007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 name="Google Shape;10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0768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 name="Google Shape;10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2420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3529DD-81EB-E340-98C5-B12C4FDBFE71}" type="slidenum">
              <a:rPr lang="en-US" smtClean="0"/>
              <a:t>14</a:t>
            </a:fld>
            <a:endParaRPr lang="en-US"/>
          </a:p>
        </p:txBody>
      </p:sp>
    </p:spTree>
    <p:extLst>
      <p:ext uri="{BB962C8B-B14F-4D97-AF65-F5344CB8AC3E}">
        <p14:creationId xmlns:p14="http://schemas.microsoft.com/office/powerpoint/2010/main" val="733051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3529DD-81EB-E340-98C5-B12C4FDBFE71}" type="slidenum">
              <a:rPr lang="en-US" smtClean="0"/>
              <a:t>15</a:t>
            </a:fld>
            <a:endParaRPr lang="en-US"/>
          </a:p>
        </p:txBody>
      </p:sp>
    </p:spTree>
    <p:extLst>
      <p:ext uri="{BB962C8B-B14F-4D97-AF65-F5344CB8AC3E}">
        <p14:creationId xmlns:p14="http://schemas.microsoft.com/office/powerpoint/2010/main" val="1269621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3529DD-81EB-E340-98C5-B12C4FDBFE71}" type="slidenum">
              <a:rPr lang="en-US" smtClean="0"/>
              <a:t>16</a:t>
            </a:fld>
            <a:endParaRPr lang="en-US"/>
          </a:p>
        </p:txBody>
      </p:sp>
    </p:spTree>
    <p:extLst>
      <p:ext uri="{BB962C8B-B14F-4D97-AF65-F5344CB8AC3E}">
        <p14:creationId xmlns:p14="http://schemas.microsoft.com/office/powerpoint/2010/main" val="2339292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3529DD-81EB-E340-98C5-B12C4FDBFE71}" type="slidenum">
              <a:rPr lang="en-US" smtClean="0"/>
              <a:t>17</a:t>
            </a:fld>
            <a:endParaRPr lang="en-US"/>
          </a:p>
        </p:txBody>
      </p:sp>
    </p:spTree>
    <p:extLst>
      <p:ext uri="{BB962C8B-B14F-4D97-AF65-F5344CB8AC3E}">
        <p14:creationId xmlns:p14="http://schemas.microsoft.com/office/powerpoint/2010/main" val="813721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3529DD-81EB-E340-98C5-B12C4FDBFE71}" type="slidenum">
              <a:rPr lang="en-US" smtClean="0"/>
              <a:t>18</a:t>
            </a:fld>
            <a:endParaRPr lang="en-US"/>
          </a:p>
        </p:txBody>
      </p:sp>
    </p:spTree>
    <p:extLst>
      <p:ext uri="{BB962C8B-B14F-4D97-AF65-F5344CB8AC3E}">
        <p14:creationId xmlns:p14="http://schemas.microsoft.com/office/powerpoint/2010/main" val="1947620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2381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 name="Google Shape;10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6372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 name="Google Shape;10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0768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 name="Google Shape;10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048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529DD-81EB-E340-98C5-B12C4FDBF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001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3529DD-81EB-E340-98C5-B12C4FDBFE71}" type="slidenum">
              <a:rPr lang="en-US" smtClean="0"/>
              <a:t>27</a:t>
            </a:fld>
            <a:endParaRPr lang="en-US"/>
          </a:p>
        </p:txBody>
      </p:sp>
    </p:spTree>
    <p:extLst>
      <p:ext uri="{BB962C8B-B14F-4D97-AF65-F5344CB8AC3E}">
        <p14:creationId xmlns:p14="http://schemas.microsoft.com/office/powerpoint/2010/main" val="395726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 name="Google Shape;10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8614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3529DD-81EB-E340-98C5-B12C4FDBFE71}" type="slidenum">
              <a:rPr lang="en-US" smtClean="0"/>
              <a:t>4</a:t>
            </a:fld>
            <a:endParaRPr lang="en-US"/>
          </a:p>
        </p:txBody>
      </p:sp>
    </p:spTree>
    <p:extLst>
      <p:ext uri="{BB962C8B-B14F-4D97-AF65-F5344CB8AC3E}">
        <p14:creationId xmlns:p14="http://schemas.microsoft.com/office/powerpoint/2010/main" val="1064713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3529DD-81EB-E340-98C5-B12C4FDBFE71}" type="slidenum">
              <a:rPr lang="en-US" smtClean="0"/>
              <a:t>5</a:t>
            </a:fld>
            <a:endParaRPr lang="en-US"/>
          </a:p>
        </p:txBody>
      </p:sp>
    </p:spTree>
    <p:extLst>
      <p:ext uri="{BB962C8B-B14F-4D97-AF65-F5344CB8AC3E}">
        <p14:creationId xmlns:p14="http://schemas.microsoft.com/office/powerpoint/2010/main" val="2807273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3529DD-81EB-E340-98C5-B12C4FDBFE71}" type="slidenum">
              <a:rPr lang="en-US" smtClean="0"/>
              <a:t>6</a:t>
            </a:fld>
            <a:endParaRPr lang="en-US"/>
          </a:p>
        </p:txBody>
      </p:sp>
    </p:spTree>
    <p:extLst>
      <p:ext uri="{BB962C8B-B14F-4D97-AF65-F5344CB8AC3E}">
        <p14:creationId xmlns:p14="http://schemas.microsoft.com/office/powerpoint/2010/main" val="162806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3529DD-81EB-E340-98C5-B12C4FDBFE71}" type="slidenum">
              <a:rPr lang="en-US" smtClean="0"/>
              <a:t>7</a:t>
            </a:fld>
            <a:endParaRPr lang="en-US"/>
          </a:p>
        </p:txBody>
      </p:sp>
    </p:spTree>
    <p:extLst>
      <p:ext uri="{BB962C8B-B14F-4D97-AF65-F5344CB8AC3E}">
        <p14:creationId xmlns:p14="http://schemas.microsoft.com/office/powerpoint/2010/main" val="3219431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3529DD-81EB-E340-98C5-B12C4FDBFE71}" type="slidenum">
              <a:rPr lang="en-US" smtClean="0"/>
              <a:t>8</a:t>
            </a:fld>
            <a:endParaRPr lang="en-US"/>
          </a:p>
        </p:txBody>
      </p:sp>
    </p:spTree>
    <p:extLst>
      <p:ext uri="{BB962C8B-B14F-4D97-AF65-F5344CB8AC3E}">
        <p14:creationId xmlns:p14="http://schemas.microsoft.com/office/powerpoint/2010/main" val="4045164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3529DD-81EB-E340-98C5-B12C4FDBFE71}" type="slidenum">
              <a:rPr lang="en-US" smtClean="0"/>
              <a:t>9</a:t>
            </a:fld>
            <a:endParaRPr lang="en-US"/>
          </a:p>
        </p:txBody>
      </p:sp>
    </p:spTree>
    <p:extLst>
      <p:ext uri="{BB962C8B-B14F-4D97-AF65-F5344CB8AC3E}">
        <p14:creationId xmlns:p14="http://schemas.microsoft.com/office/powerpoint/2010/main" val="3629383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satoshidx.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satoshidx.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satoshidx.com/" TargetMode="External"/><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satoshidx.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9.jpeg"/><Relationship Id="rId4" Type="http://schemas.openxmlformats.org/officeDocument/2006/relationships/hyperlink" Target="https://satoshidx.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satoshidx.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7"/>
        <p:cNvGrpSpPr/>
        <p:nvPr/>
      </p:nvGrpSpPr>
      <p:grpSpPr>
        <a:xfrm>
          <a:off x="0" y="0"/>
          <a:ext cx="0" cy="0"/>
          <a:chOff x="0" y="0"/>
          <a:chExt cx="0" cy="0"/>
        </a:xfrm>
      </p:grpSpPr>
      <p:pic>
        <p:nvPicPr>
          <p:cNvPr id="4" name="Picture 3">
            <a:extLst>
              <a:ext uri="{FF2B5EF4-FFF2-40B4-BE49-F238E27FC236}">
                <a16:creationId xmlns:a16="http://schemas.microsoft.com/office/drawing/2014/main" id="{25584154-2D1D-6686-F69B-84BFDBF20802}"/>
              </a:ext>
            </a:extLst>
          </p:cNvPr>
          <p:cNvPicPr>
            <a:picLocks noChangeAspect="1"/>
          </p:cNvPicPr>
          <p:nvPr/>
        </p:nvPicPr>
        <p:blipFill>
          <a:blip r:embed="rId5"/>
          <a:stretch>
            <a:fillRect/>
          </a:stretch>
        </p:blipFill>
        <p:spPr>
          <a:xfrm>
            <a:off x="9157547" y="0"/>
            <a:ext cx="596053" cy="447040"/>
          </a:xfrm>
          <a:prstGeom prst="rect">
            <a:avLst/>
          </a:prstGeom>
        </p:spPr>
      </p:pic>
      <p:sp>
        <p:nvSpPr>
          <p:cNvPr id="5" name="Rectangle">
            <a:extLst>
              <a:ext uri="{FF2B5EF4-FFF2-40B4-BE49-F238E27FC236}">
                <a16:creationId xmlns:a16="http://schemas.microsoft.com/office/drawing/2014/main" id="{7BA06583-30EE-D44F-4084-5D47C32D7631}"/>
              </a:ext>
            </a:extLst>
          </p:cNvPr>
          <p:cNvSpPr/>
          <p:nvPr/>
        </p:nvSpPr>
        <p:spPr>
          <a:xfrm>
            <a:off x="4096512" y="6767038"/>
            <a:ext cx="1445828" cy="243601"/>
          </a:xfrm>
          <a:prstGeom prst="rect">
            <a:avLst/>
          </a:prstGeom>
          <a:solidFill>
            <a:srgbClr val="000000"/>
          </a:solidFill>
          <a:ln w="3175">
            <a:miter lim="400000"/>
          </a:ln>
        </p:spPr>
        <p:txBody>
          <a:bodyPr lIns="81438" tIns="81438" rIns="81438" bIns="81438" anchor="ctr"/>
          <a:lstStyle/>
          <a:p>
            <a:pPr defTabSz="1950781">
              <a:defRPr sz="3200">
                <a:solidFill>
                  <a:srgbClr val="000000"/>
                </a:solidFill>
                <a:latin typeface="Helvetica"/>
                <a:ea typeface="Helvetica"/>
                <a:cs typeface="Helvetica"/>
                <a:sym typeface="Helvetica"/>
              </a:defRPr>
            </a:pPr>
            <a:endParaRPr sz="3413">
              <a:effectLst>
                <a:glow rad="127000">
                  <a:schemeClr val="accent1"/>
                </a:glow>
              </a:effectLst>
            </a:endParaRPr>
          </a:p>
        </p:txBody>
      </p:sp>
      <p:pic>
        <p:nvPicPr>
          <p:cNvPr id="2" name="screen waas.mp4">
            <a:extLst>
              <a:ext uri="{FF2B5EF4-FFF2-40B4-BE49-F238E27FC236}">
                <a16:creationId xmlns:a16="http://schemas.microsoft.com/office/drawing/2014/main" id="{73CFFF67-04F7-3140-4A83-FA063A6EE04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914400"/>
            <a:ext cx="9753600" cy="5486400"/>
          </a:xfrm>
          <a:prstGeom prst="rect">
            <a:avLst/>
          </a:prstGeom>
        </p:spPr>
      </p:pic>
      <p:grpSp>
        <p:nvGrpSpPr>
          <p:cNvPr id="3" name="Group 2">
            <a:extLst>
              <a:ext uri="{FF2B5EF4-FFF2-40B4-BE49-F238E27FC236}">
                <a16:creationId xmlns:a16="http://schemas.microsoft.com/office/drawing/2014/main" id="{95A0668C-DE8F-D68D-764E-D08E486C74E6}"/>
              </a:ext>
            </a:extLst>
          </p:cNvPr>
          <p:cNvGrpSpPr/>
          <p:nvPr/>
        </p:nvGrpSpPr>
        <p:grpSpPr>
          <a:xfrm>
            <a:off x="189335" y="278136"/>
            <a:ext cx="9374931" cy="1272529"/>
            <a:chOff x="0" y="0"/>
            <a:chExt cx="11734156" cy="1590662"/>
          </a:xfrm>
        </p:grpSpPr>
        <p:sp>
          <p:nvSpPr>
            <p:cNvPr id="6" name="Freeform 3">
              <a:extLst>
                <a:ext uri="{FF2B5EF4-FFF2-40B4-BE49-F238E27FC236}">
                  <a16:creationId xmlns:a16="http://schemas.microsoft.com/office/drawing/2014/main" id="{D682B5D6-69EC-8A6B-5A3D-5F311FF2F441}"/>
                </a:ext>
              </a:extLst>
            </p:cNvPr>
            <p:cNvSpPr/>
            <p:nvPr/>
          </p:nvSpPr>
          <p:spPr>
            <a:xfrm>
              <a:off x="0" y="135985"/>
              <a:ext cx="5260421" cy="1454676"/>
            </a:xfrm>
            <a:custGeom>
              <a:avLst/>
              <a:gdLst/>
              <a:ahLst/>
              <a:cxnLst/>
              <a:rect l="l" t="t" r="r" b="b"/>
              <a:pathLst>
                <a:path w="5260421" h="1454676">
                  <a:moveTo>
                    <a:pt x="0" y="0"/>
                  </a:moveTo>
                  <a:lnTo>
                    <a:pt x="5260421" y="0"/>
                  </a:lnTo>
                  <a:lnTo>
                    <a:pt x="5260421" y="1454677"/>
                  </a:lnTo>
                  <a:lnTo>
                    <a:pt x="0" y="1454677"/>
                  </a:lnTo>
                  <a:lnTo>
                    <a:pt x="0" y="0"/>
                  </a:lnTo>
                  <a:close/>
                </a:path>
              </a:pathLst>
            </a:custGeom>
            <a:blipFill>
              <a:blip r:embed="rId7"/>
              <a:stretch>
                <a:fillRect l="-18434" t="-103530" r="-17159" b="-91254"/>
              </a:stretch>
            </a:blipFill>
          </p:spPr>
          <p:txBody>
            <a:bodyPr/>
            <a:lstStyle/>
            <a:p>
              <a:endParaRPr lang="en-AU" sz="1920"/>
            </a:p>
          </p:txBody>
        </p:sp>
        <p:sp>
          <p:nvSpPr>
            <p:cNvPr id="7" name="Freeform 4">
              <a:extLst>
                <a:ext uri="{FF2B5EF4-FFF2-40B4-BE49-F238E27FC236}">
                  <a16:creationId xmlns:a16="http://schemas.microsoft.com/office/drawing/2014/main" id="{A7BC08C8-C03C-A9B3-00E1-FCFA61739491}"/>
                </a:ext>
              </a:extLst>
            </p:cNvPr>
            <p:cNvSpPr/>
            <p:nvPr/>
          </p:nvSpPr>
          <p:spPr>
            <a:xfrm>
              <a:off x="5351824" y="190500"/>
              <a:ext cx="1081307" cy="1079341"/>
            </a:xfrm>
            <a:custGeom>
              <a:avLst/>
              <a:gdLst/>
              <a:ahLst/>
              <a:cxnLst/>
              <a:rect l="l" t="t" r="r" b="b"/>
              <a:pathLst>
                <a:path w="1081307" h="1079341">
                  <a:moveTo>
                    <a:pt x="0" y="0"/>
                  </a:moveTo>
                  <a:lnTo>
                    <a:pt x="1081308" y="0"/>
                  </a:lnTo>
                  <a:lnTo>
                    <a:pt x="1081308" y="1079341"/>
                  </a:lnTo>
                  <a:lnTo>
                    <a:pt x="0" y="10793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920"/>
            </a:p>
          </p:txBody>
        </p:sp>
        <p:sp>
          <p:nvSpPr>
            <p:cNvPr id="8" name="Freeform 5">
              <a:extLst>
                <a:ext uri="{FF2B5EF4-FFF2-40B4-BE49-F238E27FC236}">
                  <a16:creationId xmlns:a16="http://schemas.microsoft.com/office/drawing/2014/main" id="{D8E496C1-7F99-25D7-FAE5-FABCA9C3F92D}"/>
                </a:ext>
              </a:extLst>
            </p:cNvPr>
            <p:cNvSpPr/>
            <p:nvPr/>
          </p:nvSpPr>
          <p:spPr>
            <a:xfrm>
              <a:off x="6754159" y="0"/>
              <a:ext cx="4979997" cy="1590662"/>
            </a:xfrm>
            <a:custGeom>
              <a:avLst/>
              <a:gdLst/>
              <a:ahLst/>
              <a:cxnLst/>
              <a:rect l="l" t="t" r="r" b="b"/>
              <a:pathLst>
                <a:path w="4979997" h="1590662">
                  <a:moveTo>
                    <a:pt x="0" y="0"/>
                  </a:moveTo>
                  <a:lnTo>
                    <a:pt x="4979997" y="0"/>
                  </a:lnTo>
                  <a:lnTo>
                    <a:pt x="4979997" y="1590662"/>
                  </a:lnTo>
                  <a:lnTo>
                    <a:pt x="0" y="1590662"/>
                  </a:lnTo>
                  <a:lnTo>
                    <a:pt x="0" y="0"/>
                  </a:lnTo>
                  <a:close/>
                </a:path>
              </a:pathLst>
            </a:custGeom>
            <a:blipFill>
              <a:blip r:embed="rId10"/>
              <a:stretch>
                <a:fillRect l="-9115" t="-73384" r="-9115" b="-73384"/>
              </a:stretch>
            </a:blipFill>
          </p:spPr>
          <p:txBody>
            <a:bodyPr/>
            <a:lstStyle/>
            <a:p>
              <a:endParaRPr lang="en-AU" sz="1920"/>
            </a:p>
          </p:txBody>
        </p:sp>
      </p:grpSp>
    </p:spTree>
    <p:extLst>
      <p:ext uri="{BB962C8B-B14F-4D97-AF65-F5344CB8AC3E}">
        <p14:creationId xmlns:p14="http://schemas.microsoft.com/office/powerpoint/2010/main" val="70297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7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0"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DD7937-44E2-06BB-A0C8-3EE22E8E8B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2733675"/>
            <a:ext cx="6858000" cy="6858000"/>
          </a:xfrm>
          <a:prstGeom prst="rect">
            <a:avLst/>
          </a:prstGeom>
        </p:spPr>
      </p:pic>
      <p:sp>
        <p:nvSpPr>
          <p:cNvPr id="10" name="TextBox 9">
            <a:extLst>
              <a:ext uri="{FF2B5EF4-FFF2-40B4-BE49-F238E27FC236}">
                <a16:creationId xmlns:a16="http://schemas.microsoft.com/office/drawing/2014/main" id="{F2213440-7FDE-B4E0-FA4F-3176F159EE19}"/>
              </a:ext>
            </a:extLst>
          </p:cNvPr>
          <p:cNvSpPr txBox="1"/>
          <p:nvPr/>
        </p:nvSpPr>
        <p:spPr>
          <a:xfrm>
            <a:off x="2045519" y="910423"/>
            <a:ext cx="5357762" cy="384977"/>
          </a:xfrm>
          <a:prstGeom prst="rect">
            <a:avLst/>
          </a:prstGeom>
          <a:noFill/>
        </p:spPr>
        <p:txBody>
          <a:bodyPr wrap="square" rtlCol="0">
            <a:spAutoFit/>
          </a:bodyPr>
          <a:lstStyle/>
          <a:p>
            <a:pPr algn="ctr">
              <a:lnSpc>
                <a:spcPct val="150000"/>
              </a:lnSpc>
            </a:pPr>
            <a:r>
              <a:rPr lang="en-US" sz="1400" b="1" dirty="0">
                <a:solidFill>
                  <a:schemeClr val="bg1"/>
                </a:solidFill>
                <a:latin typeface="Poppins" panose="00000500000000000000" pitchFamily="2" charset="0"/>
                <a:cs typeface="Poppins" panose="00000500000000000000" pitchFamily="2" charset="0"/>
              </a:rPr>
              <a:t>HIGHLIGHTING PROFITABLE ARBITRAGE POSSIBILITIES</a:t>
            </a:r>
            <a:endParaRPr lang="en-IN" sz="1400" b="1" dirty="0">
              <a:solidFill>
                <a:schemeClr val="bg1"/>
              </a:solidFill>
              <a:latin typeface="Poppins" panose="00000500000000000000" pitchFamily="2" charset="0"/>
              <a:cs typeface="Poppins" panose="00000500000000000000" pitchFamily="2" charset="0"/>
            </a:endParaRPr>
          </a:p>
        </p:txBody>
      </p:sp>
      <p:sp>
        <p:nvSpPr>
          <p:cNvPr id="11" name="Minus 10">
            <a:extLst>
              <a:ext uri="{FF2B5EF4-FFF2-40B4-BE49-F238E27FC236}">
                <a16:creationId xmlns:a16="http://schemas.microsoft.com/office/drawing/2014/main" id="{FF5BAFA0-C367-E04A-CC78-20FB70D0CC0A}"/>
              </a:ext>
            </a:extLst>
          </p:cNvPr>
          <p:cNvSpPr/>
          <p:nvPr/>
        </p:nvSpPr>
        <p:spPr>
          <a:xfrm>
            <a:off x="-1447800" y="6250388"/>
            <a:ext cx="12725400" cy="1062823"/>
          </a:xfrm>
          <a:prstGeom prst="mathMinus">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1FDA810-854B-6779-436C-3BAFEB35A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09700"/>
            <a:ext cx="9448800" cy="5448300"/>
          </a:xfrm>
          <a:prstGeom prst="rect">
            <a:avLst/>
          </a:prstGeom>
        </p:spPr>
      </p:pic>
      <p:pic>
        <p:nvPicPr>
          <p:cNvPr id="16" name="Picture 15">
            <a:extLst>
              <a:ext uri="{FF2B5EF4-FFF2-40B4-BE49-F238E27FC236}">
                <a16:creationId xmlns:a16="http://schemas.microsoft.com/office/drawing/2014/main" id="{57F6BC33-ED21-E3C9-4E65-9EBCDD40C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99" y="1295400"/>
            <a:ext cx="9144001" cy="5051609"/>
          </a:xfrm>
          <a:prstGeom prst="rect">
            <a:avLst/>
          </a:prstGeom>
        </p:spPr>
      </p:pic>
      <p:pic>
        <p:nvPicPr>
          <p:cNvPr id="19" name="Picture 18">
            <a:extLst>
              <a:ext uri="{FF2B5EF4-FFF2-40B4-BE49-F238E27FC236}">
                <a16:creationId xmlns:a16="http://schemas.microsoft.com/office/drawing/2014/main" id="{ACBE7309-2734-396D-5369-F373AEA6F2D5}"/>
              </a:ext>
            </a:extLst>
          </p:cNvPr>
          <p:cNvPicPr>
            <a:picLocks noChangeAspect="1"/>
          </p:cNvPicPr>
          <p:nvPr/>
        </p:nvPicPr>
        <p:blipFill>
          <a:blip r:embed="rId6"/>
          <a:stretch>
            <a:fillRect/>
          </a:stretch>
        </p:blipFill>
        <p:spPr>
          <a:xfrm>
            <a:off x="9157547" y="0"/>
            <a:ext cx="596053" cy="447040"/>
          </a:xfrm>
          <a:prstGeom prst="rect">
            <a:avLst/>
          </a:prstGeom>
        </p:spPr>
      </p:pic>
      <p:pic>
        <p:nvPicPr>
          <p:cNvPr id="5" name="Picture 4">
            <a:extLst>
              <a:ext uri="{FF2B5EF4-FFF2-40B4-BE49-F238E27FC236}">
                <a16:creationId xmlns:a16="http://schemas.microsoft.com/office/drawing/2014/main" id="{CFEF95AC-1914-36D8-9EB1-303B56BA35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708" y="1484435"/>
            <a:ext cx="8963891" cy="4687765"/>
          </a:xfrm>
          <a:prstGeom prst="rect">
            <a:avLst/>
          </a:prstGeom>
        </p:spPr>
      </p:pic>
      <p:pic>
        <p:nvPicPr>
          <p:cNvPr id="3" name="Picture 2">
            <a:extLst>
              <a:ext uri="{FF2B5EF4-FFF2-40B4-BE49-F238E27FC236}">
                <a16:creationId xmlns:a16="http://schemas.microsoft.com/office/drawing/2014/main" id="{E4AFE383-4936-D6DF-A9E3-E0789A9958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 y="1449799"/>
            <a:ext cx="8887692" cy="4686289"/>
          </a:xfrm>
          <a:prstGeom prst="rect">
            <a:avLst/>
          </a:prstGeom>
        </p:spPr>
      </p:pic>
      <p:pic>
        <p:nvPicPr>
          <p:cNvPr id="4" name="Picture 3">
            <a:extLst>
              <a:ext uri="{FF2B5EF4-FFF2-40B4-BE49-F238E27FC236}">
                <a16:creationId xmlns:a16="http://schemas.microsoft.com/office/drawing/2014/main" id="{1EA9693E-6583-9E68-9073-118B7CD5DA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400" y="1406247"/>
            <a:ext cx="3886200" cy="343819"/>
          </a:xfrm>
          <a:prstGeom prst="rect">
            <a:avLst/>
          </a:prstGeom>
        </p:spPr>
      </p:pic>
      <p:sp>
        <p:nvSpPr>
          <p:cNvPr id="2" name="Donut 1">
            <a:extLst>
              <a:ext uri="{FF2B5EF4-FFF2-40B4-BE49-F238E27FC236}">
                <a16:creationId xmlns:a16="http://schemas.microsoft.com/office/drawing/2014/main" id="{7591E21A-CE68-7DD5-8F35-74CBE90016FD}"/>
              </a:ext>
            </a:extLst>
          </p:cNvPr>
          <p:cNvSpPr/>
          <p:nvPr/>
        </p:nvSpPr>
        <p:spPr>
          <a:xfrm>
            <a:off x="7010400" y="3581400"/>
            <a:ext cx="2334492" cy="1219200"/>
          </a:xfrm>
          <a:prstGeom prst="donut">
            <a:avLst>
              <a:gd name="adj" fmla="val 5278"/>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0541B550-FEAD-1DCA-6D26-F8D030547CD7}"/>
              </a:ext>
            </a:extLst>
          </p:cNvPr>
          <p:cNvSpPr/>
          <p:nvPr/>
        </p:nvSpPr>
        <p:spPr>
          <a:xfrm>
            <a:off x="8515348" y="1600200"/>
            <a:ext cx="476251" cy="149866"/>
          </a:xfrm>
          <a:prstGeom prst="rect">
            <a:avLst/>
          </a:prstGeom>
          <a:solidFill>
            <a:srgbClr val="F5F7F5"/>
          </a:solidFill>
          <a:ln>
            <a:solidFill>
              <a:srgbClr val="F5F5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03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DD7937-44E2-06BB-A0C8-3EE22E8E8B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2733675"/>
            <a:ext cx="6858000" cy="6858000"/>
          </a:xfrm>
          <a:prstGeom prst="rect">
            <a:avLst/>
          </a:prstGeom>
        </p:spPr>
      </p:pic>
      <p:sp>
        <p:nvSpPr>
          <p:cNvPr id="10" name="TextBox 9">
            <a:extLst>
              <a:ext uri="{FF2B5EF4-FFF2-40B4-BE49-F238E27FC236}">
                <a16:creationId xmlns:a16="http://schemas.microsoft.com/office/drawing/2014/main" id="{F2213440-7FDE-B4E0-FA4F-3176F159EE19}"/>
              </a:ext>
            </a:extLst>
          </p:cNvPr>
          <p:cNvSpPr txBox="1"/>
          <p:nvPr/>
        </p:nvSpPr>
        <p:spPr>
          <a:xfrm>
            <a:off x="2045519" y="910423"/>
            <a:ext cx="5357762" cy="384977"/>
          </a:xfrm>
          <a:prstGeom prst="rect">
            <a:avLst/>
          </a:prstGeom>
          <a:noFill/>
        </p:spPr>
        <p:txBody>
          <a:bodyPr wrap="square" rtlCol="0">
            <a:spAutoFit/>
          </a:bodyPr>
          <a:lstStyle/>
          <a:p>
            <a:pPr algn="ctr">
              <a:lnSpc>
                <a:spcPct val="150000"/>
              </a:lnSpc>
            </a:pPr>
            <a:r>
              <a:rPr lang="en-US" sz="1400" b="1" dirty="0">
                <a:solidFill>
                  <a:schemeClr val="bg1"/>
                </a:solidFill>
                <a:latin typeface="Poppins" panose="00000500000000000000" pitchFamily="2" charset="0"/>
                <a:cs typeface="Poppins" panose="00000500000000000000" pitchFamily="2" charset="0"/>
              </a:rPr>
              <a:t>HIGHLIGHTING PROFITABLE ARBITRAGE POSSIBILITIES</a:t>
            </a:r>
            <a:endParaRPr lang="en-IN" sz="1400" b="1" dirty="0">
              <a:solidFill>
                <a:schemeClr val="bg1"/>
              </a:solidFill>
              <a:latin typeface="Poppins" panose="00000500000000000000" pitchFamily="2" charset="0"/>
              <a:cs typeface="Poppins" panose="00000500000000000000" pitchFamily="2" charset="0"/>
            </a:endParaRPr>
          </a:p>
        </p:txBody>
      </p:sp>
      <p:sp>
        <p:nvSpPr>
          <p:cNvPr id="11" name="Minus 10">
            <a:extLst>
              <a:ext uri="{FF2B5EF4-FFF2-40B4-BE49-F238E27FC236}">
                <a16:creationId xmlns:a16="http://schemas.microsoft.com/office/drawing/2014/main" id="{FF5BAFA0-C367-E04A-CC78-20FB70D0CC0A}"/>
              </a:ext>
            </a:extLst>
          </p:cNvPr>
          <p:cNvSpPr/>
          <p:nvPr/>
        </p:nvSpPr>
        <p:spPr>
          <a:xfrm>
            <a:off x="-1447800" y="6250388"/>
            <a:ext cx="12725400" cy="1062823"/>
          </a:xfrm>
          <a:prstGeom prst="mathMinus">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1FDA810-854B-6779-436C-3BAFEB35A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09700"/>
            <a:ext cx="9448800" cy="5448300"/>
          </a:xfrm>
          <a:prstGeom prst="rect">
            <a:avLst/>
          </a:prstGeom>
        </p:spPr>
      </p:pic>
      <p:pic>
        <p:nvPicPr>
          <p:cNvPr id="16" name="Picture 15">
            <a:extLst>
              <a:ext uri="{FF2B5EF4-FFF2-40B4-BE49-F238E27FC236}">
                <a16:creationId xmlns:a16="http://schemas.microsoft.com/office/drawing/2014/main" id="{57F6BC33-ED21-E3C9-4E65-9EBCDD40C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99" y="1295400"/>
            <a:ext cx="9144001" cy="5051609"/>
          </a:xfrm>
          <a:prstGeom prst="rect">
            <a:avLst/>
          </a:prstGeom>
        </p:spPr>
      </p:pic>
      <p:pic>
        <p:nvPicPr>
          <p:cNvPr id="19" name="Picture 18">
            <a:extLst>
              <a:ext uri="{FF2B5EF4-FFF2-40B4-BE49-F238E27FC236}">
                <a16:creationId xmlns:a16="http://schemas.microsoft.com/office/drawing/2014/main" id="{ACBE7309-2734-396D-5369-F373AEA6F2D5}"/>
              </a:ext>
            </a:extLst>
          </p:cNvPr>
          <p:cNvPicPr>
            <a:picLocks noChangeAspect="1"/>
          </p:cNvPicPr>
          <p:nvPr/>
        </p:nvPicPr>
        <p:blipFill>
          <a:blip r:embed="rId6"/>
          <a:stretch>
            <a:fillRect/>
          </a:stretch>
        </p:blipFill>
        <p:spPr>
          <a:xfrm>
            <a:off x="9157547" y="0"/>
            <a:ext cx="596053" cy="447040"/>
          </a:xfrm>
          <a:prstGeom prst="rect">
            <a:avLst/>
          </a:prstGeom>
        </p:spPr>
      </p:pic>
      <p:pic>
        <p:nvPicPr>
          <p:cNvPr id="4" name="Picture 3">
            <a:extLst>
              <a:ext uri="{FF2B5EF4-FFF2-40B4-BE49-F238E27FC236}">
                <a16:creationId xmlns:a16="http://schemas.microsoft.com/office/drawing/2014/main" id="{5EB7E578-0DF0-C71A-873C-CB219CDE08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708" y="1484435"/>
            <a:ext cx="8963891" cy="4765953"/>
          </a:xfrm>
          <a:prstGeom prst="rect">
            <a:avLst/>
          </a:prstGeom>
          <a:solidFill>
            <a:srgbClr val="FF0000"/>
          </a:solidFill>
          <a:ln>
            <a:noFill/>
          </a:ln>
        </p:spPr>
      </p:pic>
      <p:pic>
        <p:nvPicPr>
          <p:cNvPr id="6" name="Picture 5">
            <a:extLst>
              <a:ext uri="{FF2B5EF4-FFF2-40B4-BE49-F238E27FC236}">
                <a16:creationId xmlns:a16="http://schemas.microsoft.com/office/drawing/2014/main" id="{2647146A-324D-3155-E318-699AFCB08F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1406247"/>
            <a:ext cx="3886200" cy="343819"/>
          </a:xfrm>
          <a:prstGeom prst="rect">
            <a:avLst/>
          </a:prstGeom>
        </p:spPr>
      </p:pic>
      <p:sp>
        <p:nvSpPr>
          <p:cNvPr id="3" name="Donut 2">
            <a:extLst>
              <a:ext uri="{FF2B5EF4-FFF2-40B4-BE49-F238E27FC236}">
                <a16:creationId xmlns:a16="http://schemas.microsoft.com/office/drawing/2014/main" id="{5B34F8BE-C8CC-7A6B-A1A1-B31E5F821F7A}"/>
              </a:ext>
            </a:extLst>
          </p:cNvPr>
          <p:cNvSpPr/>
          <p:nvPr/>
        </p:nvSpPr>
        <p:spPr>
          <a:xfrm>
            <a:off x="6705600" y="2172943"/>
            <a:ext cx="533400" cy="170234"/>
          </a:xfrm>
          <a:prstGeom prst="donut">
            <a:avLst>
              <a:gd name="adj" fmla="val 1773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Donut 1">
            <a:extLst>
              <a:ext uri="{FF2B5EF4-FFF2-40B4-BE49-F238E27FC236}">
                <a16:creationId xmlns:a16="http://schemas.microsoft.com/office/drawing/2014/main" id="{ED9DF362-60F8-73BA-C5AD-2F071ADFE01C}"/>
              </a:ext>
            </a:extLst>
          </p:cNvPr>
          <p:cNvSpPr/>
          <p:nvPr/>
        </p:nvSpPr>
        <p:spPr>
          <a:xfrm>
            <a:off x="6705600" y="3693934"/>
            <a:ext cx="533400" cy="170234"/>
          </a:xfrm>
          <a:prstGeom prst="donut">
            <a:avLst>
              <a:gd name="adj" fmla="val 1773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32A42DC2-A718-941B-491D-A6FDB4E11298}"/>
              </a:ext>
            </a:extLst>
          </p:cNvPr>
          <p:cNvSpPr/>
          <p:nvPr/>
        </p:nvSpPr>
        <p:spPr>
          <a:xfrm>
            <a:off x="8922637" y="2181323"/>
            <a:ext cx="346055" cy="170234"/>
          </a:xfrm>
          <a:prstGeom prst="donut">
            <a:avLst>
              <a:gd name="adj" fmla="val 1773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a:extLst>
              <a:ext uri="{FF2B5EF4-FFF2-40B4-BE49-F238E27FC236}">
                <a16:creationId xmlns:a16="http://schemas.microsoft.com/office/drawing/2014/main" id="{B258BE42-4F5E-C181-34BF-5D069DEC8AA8}"/>
              </a:ext>
            </a:extLst>
          </p:cNvPr>
          <p:cNvCxnSpPr>
            <a:cxnSpLocks/>
          </p:cNvCxnSpPr>
          <p:nvPr/>
        </p:nvCxnSpPr>
        <p:spPr>
          <a:xfrm>
            <a:off x="8610600" y="2438400"/>
            <a:ext cx="6580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nut 13">
            <a:extLst>
              <a:ext uri="{FF2B5EF4-FFF2-40B4-BE49-F238E27FC236}">
                <a16:creationId xmlns:a16="http://schemas.microsoft.com/office/drawing/2014/main" id="{975AF65E-BAE2-CDFE-3280-42EF4C071126}"/>
              </a:ext>
            </a:extLst>
          </p:cNvPr>
          <p:cNvSpPr/>
          <p:nvPr/>
        </p:nvSpPr>
        <p:spPr>
          <a:xfrm>
            <a:off x="8953193" y="3963616"/>
            <a:ext cx="346055" cy="170234"/>
          </a:xfrm>
          <a:prstGeom prst="donut">
            <a:avLst>
              <a:gd name="adj" fmla="val 1773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ame 17">
            <a:extLst>
              <a:ext uri="{FF2B5EF4-FFF2-40B4-BE49-F238E27FC236}">
                <a16:creationId xmlns:a16="http://schemas.microsoft.com/office/drawing/2014/main" id="{C8B2C547-959E-C558-D705-6FE198EC09AA}"/>
              </a:ext>
            </a:extLst>
          </p:cNvPr>
          <p:cNvSpPr/>
          <p:nvPr/>
        </p:nvSpPr>
        <p:spPr>
          <a:xfrm>
            <a:off x="526163" y="3315086"/>
            <a:ext cx="2099582" cy="762000"/>
          </a:xfrm>
          <a:prstGeom prst="frame">
            <a:avLst>
              <a:gd name="adj1"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a:extLst>
              <a:ext uri="{FF2B5EF4-FFF2-40B4-BE49-F238E27FC236}">
                <a16:creationId xmlns:a16="http://schemas.microsoft.com/office/drawing/2014/main" id="{F4E42097-AEDA-EDFE-58A3-BB5B35146225}"/>
              </a:ext>
            </a:extLst>
          </p:cNvPr>
          <p:cNvSpPr/>
          <p:nvPr/>
        </p:nvSpPr>
        <p:spPr>
          <a:xfrm>
            <a:off x="4267200" y="3893794"/>
            <a:ext cx="533400" cy="170234"/>
          </a:xfrm>
          <a:prstGeom prst="donut">
            <a:avLst>
              <a:gd name="adj" fmla="val 1773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7971A441-4FC1-F7BA-D804-FEB42CBFC5A8}"/>
              </a:ext>
            </a:extLst>
          </p:cNvPr>
          <p:cNvSpPr/>
          <p:nvPr/>
        </p:nvSpPr>
        <p:spPr>
          <a:xfrm>
            <a:off x="8915400" y="1600200"/>
            <a:ext cx="280248" cy="76200"/>
          </a:xfrm>
          <a:prstGeom prst="rect">
            <a:avLst/>
          </a:prstGeom>
          <a:solidFill>
            <a:srgbClr val="F2F2F2"/>
          </a:solidFill>
          <a:ln>
            <a:solidFill>
              <a:srgbClr val="F5F5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96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7" grpId="0" animBg="1"/>
      <p:bldP spid="14" grpId="0" animBg="1"/>
      <p:bldP spid="18"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p:nvPr/>
        </p:nvSpPr>
        <p:spPr>
          <a:xfrm>
            <a:off x="0" y="0"/>
            <a:ext cx="9753600" cy="7324165"/>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7520" tIns="48747" rIns="97520" bIns="48747" anchor="ctr" anchorCtr="0">
            <a:noAutofit/>
          </a:bodyPr>
          <a:lstStyle/>
          <a:p>
            <a:pPr algn="ctr"/>
            <a:endParaRPr sz="640" dirty="0">
              <a:solidFill>
                <a:schemeClr val="lt1">
                  <a:alpha val="33000"/>
                </a:schemeClr>
              </a:solidFill>
              <a:latin typeface="Calibri"/>
              <a:ea typeface="Calibri"/>
              <a:cs typeface="Calibri"/>
              <a:sym typeface="Calibri"/>
            </a:endParaRPr>
          </a:p>
        </p:txBody>
      </p:sp>
      <p:sp>
        <p:nvSpPr>
          <p:cNvPr id="109" name="Google Shape;109;p3"/>
          <p:cNvSpPr txBox="1">
            <a:spLocks noGrp="1"/>
          </p:cNvSpPr>
          <p:nvPr>
            <p:ph type="title"/>
          </p:nvPr>
        </p:nvSpPr>
        <p:spPr>
          <a:xfrm>
            <a:off x="0" y="12834"/>
            <a:ext cx="9753600" cy="1219200"/>
          </a:xfrm>
          <a:prstGeom prst="rect">
            <a:avLst/>
          </a:prstGeom>
          <a:noFill/>
          <a:ln>
            <a:noFill/>
          </a:ln>
        </p:spPr>
        <p:txBody>
          <a:bodyPr spcFirstLastPara="1" vert="horz" wrap="square" lIns="97520" tIns="48747" rIns="97520" bIns="48747" rtlCol="0" anchor="ctr" anchorCtr="0">
            <a:normAutofit/>
          </a:bodyPr>
          <a:lstStyle/>
          <a:p>
            <a:pPr>
              <a:spcBef>
                <a:spcPts val="0"/>
              </a:spcBef>
              <a:buClr>
                <a:schemeClr val="lt1"/>
              </a:buClr>
              <a:buSzPct val="100000"/>
            </a:pPr>
            <a:r>
              <a:rPr lang="en-US" sz="3413" b="1" dirty="0">
                <a:solidFill>
                  <a:srgbClr val="FFC000"/>
                </a:solidFill>
                <a:latin typeface="Montserrat"/>
                <a:ea typeface="Montserrat"/>
                <a:cs typeface="Montserrat"/>
                <a:sym typeface="Montserrat"/>
              </a:rPr>
              <a:t>W</a:t>
            </a:r>
            <a:r>
              <a:rPr lang="en-US" sz="3413" b="1" dirty="0">
                <a:solidFill>
                  <a:schemeClr val="lt1"/>
                </a:solidFill>
                <a:latin typeface="Montserrat"/>
                <a:ea typeface="Montserrat"/>
                <a:cs typeface="Montserrat"/>
                <a:sym typeface="Montserrat"/>
              </a:rPr>
              <a:t>E </a:t>
            </a:r>
            <a:r>
              <a:rPr lang="en-US" sz="3413" b="1" dirty="0">
                <a:solidFill>
                  <a:srgbClr val="FFC000"/>
                </a:solidFill>
                <a:latin typeface="Montserrat"/>
                <a:ea typeface="Montserrat"/>
                <a:cs typeface="Montserrat"/>
                <a:sym typeface="Montserrat"/>
              </a:rPr>
              <a:t>A</a:t>
            </a:r>
            <a:r>
              <a:rPr lang="en-US" sz="3413" b="1" dirty="0">
                <a:solidFill>
                  <a:schemeClr val="lt1"/>
                </a:solidFill>
                <a:latin typeface="Montserrat"/>
                <a:ea typeface="Montserrat"/>
                <a:cs typeface="Montserrat"/>
                <a:sym typeface="Montserrat"/>
              </a:rPr>
              <a:t>RE </a:t>
            </a:r>
            <a:r>
              <a:rPr lang="en-US" sz="3413" b="1" dirty="0">
                <a:solidFill>
                  <a:srgbClr val="FFC000"/>
                </a:solidFill>
                <a:latin typeface="Montserrat"/>
                <a:ea typeface="Montserrat"/>
                <a:cs typeface="Montserrat"/>
                <a:sym typeface="Montserrat"/>
              </a:rPr>
              <a:t>A</a:t>
            </a:r>
            <a:r>
              <a:rPr lang="en-US" sz="3413" b="1" dirty="0">
                <a:solidFill>
                  <a:schemeClr val="lt1"/>
                </a:solidFill>
                <a:latin typeface="Montserrat"/>
                <a:ea typeface="Montserrat"/>
                <a:cs typeface="Montserrat"/>
                <a:sym typeface="Montserrat"/>
              </a:rPr>
              <a:t>LL </a:t>
            </a:r>
            <a:r>
              <a:rPr lang="en-US" sz="3413" b="1" dirty="0">
                <a:solidFill>
                  <a:srgbClr val="FFC000"/>
                </a:solidFill>
                <a:latin typeface="Montserrat"/>
                <a:ea typeface="Montserrat"/>
                <a:cs typeface="Montserrat"/>
                <a:sym typeface="Montserrat"/>
              </a:rPr>
              <a:t>S</a:t>
            </a:r>
            <a:r>
              <a:rPr lang="en-US" sz="3413" b="1" dirty="0">
                <a:solidFill>
                  <a:schemeClr val="lt1"/>
                </a:solidFill>
                <a:latin typeface="Montserrat"/>
                <a:ea typeface="Montserrat"/>
                <a:cs typeface="Montserrat"/>
                <a:sym typeface="Montserrat"/>
              </a:rPr>
              <a:t>ATOSHI PRODUCTS </a:t>
            </a:r>
            <a:endParaRPr sz="3413" b="1" dirty="0">
              <a:solidFill>
                <a:schemeClr val="lt1"/>
              </a:solidFill>
              <a:latin typeface="Montserrat"/>
              <a:ea typeface="Montserrat"/>
              <a:cs typeface="Montserrat"/>
              <a:sym typeface="Montserrat"/>
            </a:endParaRPr>
          </a:p>
        </p:txBody>
      </p:sp>
      <p:pic>
        <p:nvPicPr>
          <p:cNvPr id="4" name="Picture 3">
            <a:extLst>
              <a:ext uri="{FF2B5EF4-FFF2-40B4-BE49-F238E27FC236}">
                <a16:creationId xmlns:a16="http://schemas.microsoft.com/office/drawing/2014/main" id="{18861602-C789-4256-E632-AC8A46D42F17}"/>
              </a:ext>
            </a:extLst>
          </p:cNvPr>
          <p:cNvPicPr>
            <a:picLocks noChangeAspect="1"/>
          </p:cNvPicPr>
          <p:nvPr/>
        </p:nvPicPr>
        <p:blipFill>
          <a:blip r:embed="rId3"/>
          <a:stretch>
            <a:fillRect/>
          </a:stretch>
        </p:blipFill>
        <p:spPr>
          <a:xfrm>
            <a:off x="9157547" y="0"/>
            <a:ext cx="596053" cy="447040"/>
          </a:xfrm>
          <a:prstGeom prst="rect">
            <a:avLst/>
          </a:prstGeom>
        </p:spPr>
      </p:pic>
      <p:sp>
        <p:nvSpPr>
          <p:cNvPr id="15" name="Google Shape;117;p4">
            <a:hlinkClick r:id="rId4"/>
            <a:extLst>
              <a:ext uri="{FF2B5EF4-FFF2-40B4-BE49-F238E27FC236}">
                <a16:creationId xmlns:a16="http://schemas.microsoft.com/office/drawing/2014/main" id="{AAAFBF68-4EDC-2968-DEBA-CC56D05B9C30}"/>
              </a:ext>
            </a:extLst>
          </p:cNvPr>
          <p:cNvSpPr txBox="1">
            <a:spLocks/>
          </p:cNvSpPr>
          <p:nvPr/>
        </p:nvSpPr>
        <p:spPr>
          <a:xfrm>
            <a:off x="6695967" y="917692"/>
            <a:ext cx="2264854" cy="384269"/>
          </a:xfrm>
          <a:prstGeom prst="rect">
            <a:avLst/>
          </a:prstGeom>
          <a:noFill/>
          <a:ln>
            <a:noFill/>
          </a:ln>
        </p:spPr>
        <p:txBody>
          <a:bodyPr spcFirstLastPara="1" wrap="square" lIns="97520" tIns="48747" rIns="97520" bIns="4874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2800"/>
              <a:buFont typeface="Poppins"/>
              <a:buNone/>
            </a:pPr>
            <a:endParaRPr lang="en-US" sz="2560" b="1" dirty="0">
              <a:solidFill>
                <a:schemeClr val="bg1"/>
              </a:solidFill>
              <a:latin typeface="Montserrat"/>
              <a:ea typeface="Montserrat"/>
              <a:cs typeface="Montserrat"/>
              <a:sym typeface="Montserrat"/>
            </a:endParaRPr>
          </a:p>
        </p:txBody>
      </p:sp>
      <p:sp>
        <p:nvSpPr>
          <p:cNvPr id="10" name="Google Shape;109;p3">
            <a:extLst>
              <a:ext uri="{FF2B5EF4-FFF2-40B4-BE49-F238E27FC236}">
                <a16:creationId xmlns:a16="http://schemas.microsoft.com/office/drawing/2014/main" id="{1563C33A-3DDC-B4CB-C4D2-0CA91BFD19B0}"/>
              </a:ext>
            </a:extLst>
          </p:cNvPr>
          <p:cNvSpPr txBox="1">
            <a:spLocks/>
          </p:cNvSpPr>
          <p:nvPr/>
        </p:nvSpPr>
        <p:spPr>
          <a:xfrm>
            <a:off x="0" y="1133910"/>
            <a:ext cx="9773376" cy="1219200"/>
          </a:xfrm>
          <a:prstGeom prst="rect">
            <a:avLst/>
          </a:prstGeom>
          <a:noFill/>
          <a:ln>
            <a:noFill/>
          </a:ln>
        </p:spPr>
        <p:txBody>
          <a:bodyPr spcFirstLastPara="1" wrap="square" lIns="97520" tIns="48747" rIns="97520" bIns="48747"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ct val="100000"/>
              <a:buFont typeface="Algerian"/>
              <a:buNone/>
            </a:pPr>
            <a:r>
              <a:rPr lang="en-US" sz="4800" b="1" dirty="0">
                <a:solidFill>
                  <a:srgbClr val="558ED5"/>
                </a:solidFill>
                <a:latin typeface="Montserrat"/>
                <a:ea typeface="Montserrat"/>
                <a:cs typeface="Montserrat"/>
                <a:sym typeface="Montserrat"/>
              </a:rPr>
              <a:t>BOOMERANG</a:t>
            </a:r>
            <a:r>
              <a:rPr lang="en-US" sz="2133" b="1" dirty="0">
                <a:solidFill>
                  <a:schemeClr val="tx2">
                    <a:lumMod val="60000"/>
                    <a:lumOff val="40000"/>
                  </a:schemeClr>
                </a:solidFill>
                <a:latin typeface="Montserrat"/>
                <a:ea typeface="Montserrat"/>
                <a:cs typeface="Montserrat"/>
                <a:sym typeface="Montserrat"/>
              </a:rPr>
              <a:t> </a:t>
            </a:r>
          </a:p>
        </p:txBody>
      </p:sp>
      <p:sp>
        <p:nvSpPr>
          <p:cNvPr id="6" name="Google Shape;273;p20">
            <a:extLst>
              <a:ext uri="{FF2B5EF4-FFF2-40B4-BE49-F238E27FC236}">
                <a16:creationId xmlns:a16="http://schemas.microsoft.com/office/drawing/2014/main" id="{5B13153F-449F-F48F-470C-23B2F12E4146}"/>
              </a:ext>
            </a:extLst>
          </p:cNvPr>
          <p:cNvSpPr txBox="1">
            <a:spLocks/>
          </p:cNvSpPr>
          <p:nvPr/>
        </p:nvSpPr>
        <p:spPr>
          <a:xfrm>
            <a:off x="1027263" y="4429208"/>
            <a:ext cx="1549732" cy="4001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000" b="1" dirty="0">
                <a:solidFill>
                  <a:schemeClr val="tx2">
                    <a:lumMod val="60000"/>
                    <a:lumOff val="40000"/>
                  </a:schemeClr>
                </a:solidFill>
                <a:latin typeface="Montserrat"/>
                <a:ea typeface="Montserrat"/>
                <a:cs typeface="Montserrat"/>
                <a:sym typeface="Montserrat"/>
              </a:rPr>
              <a:t>$</a:t>
            </a:r>
            <a:r>
              <a:rPr lang="en-US" sz="2000" b="1" dirty="0">
                <a:solidFill>
                  <a:srgbClr val="558ED5"/>
                </a:solidFill>
                <a:latin typeface="Montserrat"/>
                <a:ea typeface="Montserrat"/>
                <a:cs typeface="Montserrat"/>
                <a:sym typeface="Montserrat"/>
              </a:rPr>
              <a:t>500</a:t>
            </a:r>
            <a:br>
              <a:rPr lang="en-US" sz="2000" b="1" dirty="0">
                <a:solidFill>
                  <a:schemeClr val="tx2">
                    <a:lumMod val="60000"/>
                    <a:lumOff val="40000"/>
                  </a:schemeClr>
                </a:solidFill>
                <a:latin typeface="Montserrat"/>
                <a:ea typeface="Montserrat"/>
                <a:cs typeface="Montserrat"/>
                <a:sym typeface="Montserrat"/>
              </a:rPr>
            </a:br>
            <a:endParaRPr lang="en-US" sz="1800" b="1" dirty="0">
              <a:solidFill>
                <a:schemeClr val="tx2">
                  <a:lumMod val="60000"/>
                  <a:lumOff val="40000"/>
                </a:schemeClr>
              </a:solidFill>
              <a:latin typeface="Montserrat"/>
              <a:ea typeface="Montserrat"/>
              <a:cs typeface="Montserrat"/>
              <a:sym typeface="Montserrat"/>
            </a:endParaRPr>
          </a:p>
        </p:txBody>
      </p:sp>
      <p:pic>
        <p:nvPicPr>
          <p:cNvPr id="3" name="Picture 2">
            <a:extLst>
              <a:ext uri="{FF2B5EF4-FFF2-40B4-BE49-F238E27FC236}">
                <a16:creationId xmlns:a16="http://schemas.microsoft.com/office/drawing/2014/main" id="{D45D63E5-3D4F-C686-70C5-DD39C2ADA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777" y="2636105"/>
            <a:ext cx="1613420" cy="1374493"/>
          </a:xfrm>
          <a:prstGeom prst="rect">
            <a:avLst/>
          </a:prstGeom>
        </p:spPr>
      </p:pic>
      <p:pic>
        <p:nvPicPr>
          <p:cNvPr id="8" name="Picture 7">
            <a:extLst>
              <a:ext uri="{FF2B5EF4-FFF2-40B4-BE49-F238E27FC236}">
                <a16:creationId xmlns:a16="http://schemas.microsoft.com/office/drawing/2014/main" id="{15EFCE9C-5531-6FF0-B554-B179E61B2F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9257" y="2636105"/>
            <a:ext cx="1613420" cy="1374493"/>
          </a:xfrm>
          <a:prstGeom prst="rect">
            <a:avLst/>
          </a:prstGeom>
        </p:spPr>
      </p:pic>
      <p:pic>
        <p:nvPicPr>
          <p:cNvPr id="11" name="Picture 10">
            <a:extLst>
              <a:ext uri="{FF2B5EF4-FFF2-40B4-BE49-F238E27FC236}">
                <a16:creationId xmlns:a16="http://schemas.microsoft.com/office/drawing/2014/main" id="{578B68DC-0D11-1E48-D7ED-1CE74B70C4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2342" y="2551845"/>
            <a:ext cx="1613420" cy="1458753"/>
          </a:xfrm>
          <a:prstGeom prst="rect">
            <a:avLst/>
          </a:prstGeom>
        </p:spPr>
      </p:pic>
      <p:sp>
        <p:nvSpPr>
          <p:cNvPr id="13" name="TextBox 12">
            <a:extLst>
              <a:ext uri="{FF2B5EF4-FFF2-40B4-BE49-F238E27FC236}">
                <a16:creationId xmlns:a16="http://schemas.microsoft.com/office/drawing/2014/main" id="{14B9300E-2826-872C-10F1-BF00FC16DDEC}"/>
              </a:ext>
            </a:extLst>
          </p:cNvPr>
          <p:cNvSpPr txBox="1"/>
          <p:nvPr/>
        </p:nvSpPr>
        <p:spPr>
          <a:xfrm>
            <a:off x="848127" y="5246945"/>
            <a:ext cx="1847087" cy="646331"/>
          </a:xfrm>
          <a:prstGeom prst="rect">
            <a:avLst/>
          </a:prstGeom>
          <a:noFill/>
          <a:effectLst>
            <a:glow rad="127000">
              <a:srgbClr val="08C2C0"/>
            </a:glow>
          </a:effectLst>
        </p:spPr>
        <p:txBody>
          <a:bodyPr wrap="square" rtlCol="0">
            <a:spAutoFit/>
          </a:bodyPr>
          <a:lstStyle/>
          <a:p>
            <a:pPr algn="ctr"/>
            <a:r>
              <a:rPr lang="en-US" b="1" dirty="0">
                <a:ln>
                  <a:solidFill>
                    <a:schemeClr val="accent1"/>
                  </a:solidFill>
                </a:ln>
                <a:solidFill>
                  <a:schemeClr val="tx2">
                    <a:lumMod val="60000"/>
                    <a:lumOff val="40000"/>
                  </a:schemeClr>
                </a:solidFill>
                <a:effectLst>
                  <a:glow rad="1442092">
                    <a:srgbClr val="558ED5">
                      <a:alpha val="13000"/>
                    </a:srgbClr>
                  </a:glow>
                </a:effectLst>
                <a:latin typeface="Montserrat"/>
                <a:ea typeface="Montserrat"/>
                <a:cs typeface="Montserrat"/>
                <a:sym typeface="Montserrat"/>
              </a:rPr>
              <a:t>$100,000 FLASHLOAN</a:t>
            </a:r>
            <a:endParaRPr lang="en-US" dirty="0">
              <a:ln>
                <a:solidFill>
                  <a:schemeClr val="accent1"/>
                </a:solidFill>
              </a:ln>
              <a:solidFill>
                <a:schemeClr val="tx2">
                  <a:lumMod val="60000"/>
                  <a:lumOff val="40000"/>
                </a:schemeClr>
              </a:solidFill>
              <a:effectLst>
                <a:glow rad="1442092">
                  <a:srgbClr val="558ED5">
                    <a:alpha val="13000"/>
                  </a:srgbClr>
                </a:glow>
              </a:effectLst>
            </a:endParaRPr>
          </a:p>
        </p:txBody>
      </p:sp>
      <p:pic>
        <p:nvPicPr>
          <p:cNvPr id="16" name="Picture 15">
            <a:extLst>
              <a:ext uri="{FF2B5EF4-FFF2-40B4-BE49-F238E27FC236}">
                <a16:creationId xmlns:a16="http://schemas.microsoft.com/office/drawing/2014/main" id="{5284D69F-C6D6-C701-E8F9-6C2250ACC3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7156" y="2636105"/>
            <a:ext cx="1613420" cy="1374493"/>
          </a:xfrm>
          <a:prstGeom prst="rect">
            <a:avLst/>
          </a:prstGeom>
        </p:spPr>
      </p:pic>
      <p:sp>
        <p:nvSpPr>
          <p:cNvPr id="2" name="Google Shape;273;p20">
            <a:extLst>
              <a:ext uri="{FF2B5EF4-FFF2-40B4-BE49-F238E27FC236}">
                <a16:creationId xmlns:a16="http://schemas.microsoft.com/office/drawing/2014/main" id="{388BCC33-AFFF-8619-55B3-1D6377B48070}"/>
              </a:ext>
            </a:extLst>
          </p:cNvPr>
          <p:cNvSpPr txBox="1">
            <a:spLocks/>
          </p:cNvSpPr>
          <p:nvPr/>
        </p:nvSpPr>
        <p:spPr>
          <a:xfrm>
            <a:off x="3429000" y="4423539"/>
            <a:ext cx="1549732" cy="4001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000" b="1" dirty="0">
                <a:solidFill>
                  <a:schemeClr val="tx2">
                    <a:lumMod val="60000"/>
                    <a:lumOff val="40000"/>
                  </a:schemeClr>
                </a:solidFill>
                <a:latin typeface="Montserrat"/>
                <a:ea typeface="Montserrat"/>
                <a:cs typeface="Montserrat"/>
                <a:sym typeface="Montserrat"/>
              </a:rPr>
              <a:t>$1,000</a:t>
            </a:r>
            <a:br>
              <a:rPr lang="en-US" sz="2000" b="1" dirty="0">
                <a:solidFill>
                  <a:schemeClr val="tx2">
                    <a:lumMod val="60000"/>
                    <a:lumOff val="40000"/>
                  </a:schemeClr>
                </a:solidFill>
                <a:latin typeface="Montserrat"/>
                <a:ea typeface="Montserrat"/>
                <a:cs typeface="Montserrat"/>
                <a:sym typeface="Montserrat"/>
              </a:rPr>
            </a:br>
            <a:endParaRPr lang="en-US" sz="1800" b="1" dirty="0">
              <a:solidFill>
                <a:schemeClr val="tx2">
                  <a:lumMod val="60000"/>
                  <a:lumOff val="40000"/>
                </a:schemeClr>
              </a:solidFill>
              <a:latin typeface="Montserrat"/>
              <a:ea typeface="Montserrat"/>
              <a:cs typeface="Montserrat"/>
              <a:sym typeface="Montserrat"/>
            </a:endParaRPr>
          </a:p>
        </p:txBody>
      </p:sp>
      <p:sp>
        <p:nvSpPr>
          <p:cNvPr id="5" name="Google Shape;273;p20">
            <a:extLst>
              <a:ext uri="{FF2B5EF4-FFF2-40B4-BE49-F238E27FC236}">
                <a16:creationId xmlns:a16="http://schemas.microsoft.com/office/drawing/2014/main" id="{45D32E59-26A9-9717-A6D0-9A4826B34650}"/>
              </a:ext>
            </a:extLst>
          </p:cNvPr>
          <p:cNvSpPr txBox="1">
            <a:spLocks/>
          </p:cNvSpPr>
          <p:nvPr/>
        </p:nvSpPr>
        <p:spPr>
          <a:xfrm>
            <a:off x="5701101" y="4423539"/>
            <a:ext cx="1549732" cy="4001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000" b="1" dirty="0">
                <a:solidFill>
                  <a:schemeClr val="tx2">
                    <a:lumMod val="60000"/>
                    <a:lumOff val="40000"/>
                  </a:schemeClr>
                </a:solidFill>
                <a:latin typeface="Montserrat"/>
                <a:ea typeface="Montserrat"/>
                <a:cs typeface="Montserrat"/>
                <a:sym typeface="Montserrat"/>
              </a:rPr>
              <a:t>$3,000</a:t>
            </a:r>
            <a:br>
              <a:rPr lang="en-US" sz="2000" b="1" dirty="0">
                <a:solidFill>
                  <a:schemeClr val="tx2">
                    <a:lumMod val="60000"/>
                    <a:lumOff val="40000"/>
                  </a:schemeClr>
                </a:solidFill>
                <a:latin typeface="Montserrat"/>
                <a:ea typeface="Montserrat"/>
                <a:cs typeface="Montserrat"/>
                <a:sym typeface="Montserrat"/>
              </a:rPr>
            </a:br>
            <a:endParaRPr lang="en-US" sz="1800" b="1" dirty="0">
              <a:solidFill>
                <a:schemeClr val="tx2">
                  <a:lumMod val="60000"/>
                  <a:lumOff val="40000"/>
                </a:schemeClr>
              </a:solidFill>
              <a:latin typeface="Montserrat"/>
              <a:ea typeface="Montserrat"/>
              <a:cs typeface="Montserrat"/>
              <a:sym typeface="Montserrat"/>
            </a:endParaRPr>
          </a:p>
        </p:txBody>
      </p:sp>
      <p:sp>
        <p:nvSpPr>
          <p:cNvPr id="7" name="Google Shape;273;p20">
            <a:extLst>
              <a:ext uri="{FF2B5EF4-FFF2-40B4-BE49-F238E27FC236}">
                <a16:creationId xmlns:a16="http://schemas.microsoft.com/office/drawing/2014/main" id="{5380A930-3489-5479-61A5-057B4D67C0B4}"/>
              </a:ext>
            </a:extLst>
          </p:cNvPr>
          <p:cNvSpPr txBox="1">
            <a:spLocks/>
          </p:cNvSpPr>
          <p:nvPr/>
        </p:nvSpPr>
        <p:spPr>
          <a:xfrm>
            <a:off x="7924186" y="4423539"/>
            <a:ext cx="1549732" cy="4001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000" b="1" dirty="0">
                <a:solidFill>
                  <a:schemeClr val="tx2">
                    <a:lumMod val="60000"/>
                    <a:lumOff val="40000"/>
                  </a:schemeClr>
                </a:solidFill>
                <a:latin typeface="Montserrat"/>
                <a:ea typeface="Montserrat"/>
                <a:cs typeface="Montserrat"/>
                <a:sym typeface="Montserrat"/>
              </a:rPr>
              <a:t>$5,000</a:t>
            </a:r>
            <a:br>
              <a:rPr lang="en-US" sz="2000" b="1" dirty="0">
                <a:solidFill>
                  <a:schemeClr val="tx2">
                    <a:lumMod val="60000"/>
                    <a:lumOff val="40000"/>
                  </a:schemeClr>
                </a:solidFill>
                <a:latin typeface="Montserrat"/>
                <a:ea typeface="Montserrat"/>
                <a:cs typeface="Montserrat"/>
                <a:sym typeface="Montserrat"/>
              </a:rPr>
            </a:br>
            <a:endParaRPr lang="en-US" sz="1800" b="1" dirty="0">
              <a:solidFill>
                <a:schemeClr val="tx2">
                  <a:lumMod val="60000"/>
                  <a:lumOff val="40000"/>
                </a:schemeClr>
              </a:solidFill>
              <a:latin typeface="Montserrat"/>
              <a:ea typeface="Montserrat"/>
              <a:cs typeface="Montserrat"/>
              <a:sym typeface="Montserrat"/>
            </a:endParaRPr>
          </a:p>
        </p:txBody>
      </p:sp>
      <p:sp>
        <p:nvSpPr>
          <p:cNvPr id="12" name="TextBox 11">
            <a:extLst>
              <a:ext uri="{FF2B5EF4-FFF2-40B4-BE49-F238E27FC236}">
                <a16:creationId xmlns:a16="http://schemas.microsoft.com/office/drawing/2014/main" id="{75B1D3C7-F3B2-530E-895A-58CB95CB9D22}"/>
              </a:ext>
            </a:extLst>
          </p:cNvPr>
          <p:cNvSpPr txBox="1"/>
          <p:nvPr/>
        </p:nvSpPr>
        <p:spPr>
          <a:xfrm>
            <a:off x="3249864" y="5246945"/>
            <a:ext cx="1847087" cy="646331"/>
          </a:xfrm>
          <a:prstGeom prst="rect">
            <a:avLst/>
          </a:prstGeom>
          <a:noFill/>
          <a:effectLst>
            <a:glow rad="127000">
              <a:srgbClr val="08C2C0"/>
            </a:glow>
          </a:effectLst>
        </p:spPr>
        <p:txBody>
          <a:bodyPr wrap="square" rtlCol="0">
            <a:spAutoFit/>
          </a:bodyPr>
          <a:lstStyle/>
          <a:p>
            <a:pPr algn="ctr"/>
            <a:r>
              <a:rPr lang="en-US" b="1" dirty="0">
                <a:ln>
                  <a:solidFill>
                    <a:schemeClr val="accent1"/>
                  </a:solidFill>
                </a:ln>
                <a:solidFill>
                  <a:schemeClr val="tx2">
                    <a:lumMod val="60000"/>
                    <a:lumOff val="40000"/>
                  </a:schemeClr>
                </a:solidFill>
                <a:effectLst>
                  <a:glow rad="1442092">
                    <a:srgbClr val="558ED5">
                      <a:alpha val="13000"/>
                    </a:srgbClr>
                  </a:glow>
                </a:effectLst>
                <a:latin typeface="Montserrat"/>
                <a:ea typeface="Montserrat"/>
                <a:cs typeface="Montserrat"/>
                <a:sym typeface="Montserrat"/>
              </a:rPr>
              <a:t>$200,000 FLASHLOAN</a:t>
            </a:r>
            <a:endParaRPr lang="en-US" dirty="0">
              <a:ln>
                <a:solidFill>
                  <a:schemeClr val="accent1"/>
                </a:solidFill>
              </a:ln>
              <a:solidFill>
                <a:schemeClr val="tx2">
                  <a:lumMod val="60000"/>
                  <a:lumOff val="40000"/>
                </a:schemeClr>
              </a:solidFill>
              <a:effectLst>
                <a:glow rad="1442092">
                  <a:srgbClr val="558ED5">
                    <a:alpha val="13000"/>
                  </a:srgbClr>
                </a:glow>
              </a:effectLst>
            </a:endParaRPr>
          </a:p>
        </p:txBody>
      </p:sp>
      <p:sp>
        <p:nvSpPr>
          <p:cNvPr id="17" name="TextBox 16">
            <a:extLst>
              <a:ext uri="{FF2B5EF4-FFF2-40B4-BE49-F238E27FC236}">
                <a16:creationId xmlns:a16="http://schemas.microsoft.com/office/drawing/2014/main" id="{D775B576-59DF-B9C6-4178-F9BC40325C33}"/>
              </a:ext>
            </a:extLst>
          </p:cNvPr>
          <p:cNvSpPr txBox="1"/>
          <p:nvPr/>
        </p:nvSpPr>
        <p:spPr>
          <a:xfrm>
            <a:off x="5521965" y="5246944"/>
            <a:ext cx="1847087" cy="646331"/>
          </a:xfrm>
          <a:prstGeom prst="rect">
            <a:avLst/>
          </a:prstGeom>
          <a:noFill/>
          <a:effectLst>
            <a:glow rad="127000">
              <a:srgbClr val="08C2C0"/>
            </a:glow>
          </a:effectLst>
        </p:spPr>
        <p:txBody>
          <a:bodyPr wrap="square" rtlCol="0">
            <a:spAutoFit/>
          </a:bodyPr>
          <a:lstStyle/>
          <a:p>
            <a:pPr algn="ctr"/>
            <a:r>
              <a:rPr lang="en-US" b="1" dirty="0">
                <a:ln>
                  <a:solidFill>
                    <a:schemeClr val="accent1"/>
                  </a:solidFill>
                </a:ln>
                <a:solidFill>
                  <a:schemeClr val="tx2">
                    <a:lumMod val="60000"/>
                    <a:lumOff val="40000"/>
                  </a:schemeClr>
                </a:solidFill>
                <a:effectLst>
                  <a:glow rad="1442092">
                    <a:srgbClr val="558ED5">
                      <a:alpha val="13000"/>
                    </a:srgbClr>
                  </a:glow>
                </a:effectLst>
                <a:latin typeface="Montserrat"/>
                <a:ea typeface="Montserrat"/>
                <a:cs typeface="Montserrat"/>
                <a:sym typeface="Montserrat"/>
              </a:rPr>
              <a:t>$600,000 FLASHLOAN</a:t>
            </a:r>
            <a:endParaRPr lang="en-US" dirty="0">
              <a:ln>
                <a:solidFill>
                  <a:schemeClr val="accent1"/>
                </a:solidFill>
              </a:ln>
              <a:solidFill>
                <a:schemeClr val="tx2">
                  <a:lumMod val="60000"/>
                  <a:lumOff val="40000"/>
                </a:schemeClr>
              </a:solidFill>
              <a:effectLst>
                <a:glow rad="1442092">
                  <a:srgbClr val="558ED5">
                    <a:alpha val="13000"/>
                  </a:srgbClr>
                </a:glow>
              </a:effectLst>
            </a:endParaRPr>
          </a:p>
        </p:txBody>
      </p:sp>
      <p:sp>
        <p:nvSpPr>
          <p:cNvPr id="18" name="TextBox 17">
            <a:extLst>
              <a:ext uri="{FF2B5EF4-FFF2-40B4-BE49-F238E27FC236}">
                <a16:creationId xmlns:a16="http://schemas.microsoft.com/office/drawing/2014/main" id="{18D865FB-48E2-E574-7A12-DD90FDE7E637}"/>
              </a:ext>
            </a:extLst>
          </p:cNvPr>
          <p:cNvSpPr txBox="1"/>
          <p:nvPr/>
        </p:nvSpPr>
        <p:spPr>
          <a:xfrm>
            <a:off x="7745050" y="5270816"/>
            <a:ext cx="1847087" cy="646331"/>
          </a:xfrm>
          <a:prstGeom prst="rect">
            <a:avLst/>
          </a:prstGeom>
          <a:noFill/>
          <a:effectLst>
            <a:glow rad="127000">
              <a:srgbClr val="08C2C0"/>
            </a:glow>
          </a:effectLst>
        </p:spPr>
        <p:txBody>
          <a:bodyPr wrap="square" rtlCol="0">
            <a:spAutoFit/>
          </a:bodyPr>
          <a:lstStyle/>
          <a:p>
            <a:pPr algn="ctr"/>
            <a:r>
              <a:rPr lang="en-US" b="1" dirty="0">
                <a:ln>
                  <a:solidFill>
                    <a:schemeClr val="accent1"/>
                  </a:solidFill>
                </a:ln>
                <a:solidFill>
                  <a:schemeClr val="tx2">
                    <a:lumMod val="60000"/>
                    <a:lumOff val="40000"/>
                  </a:schemeClr>
                </a:solidFill>
                <a:effectLst>
                  <a:glow rad="1442092">
                    <a:srgbClr val="558ED5">
                      <a:alpha val="13000"/>
                    </a:srgbClr>
                  </a:glow>
                </a:effectLst>
                <a:latin typeface="Montserrat"/>
                <a:ea typeface="Montserrat"/>
                <a:cs typeface="Montserrat"/>
                <a:sym typeface="Montserrat"/>
              </a:rPr>
              <a:t>$1,000,000 FLASHLOAN</a:t>
            </a:r>
            <a:endParaRPr lang="en-US" dirty="0">
              <a:ln>
                <a:solidFill>
                  <a:schemeClr val="accent1"/>
                </a:solidFill>
              </a:ln>
              <a:solidFill>
                <a:schemeClr val="tx2">
                  <a:lumMod val="60000"/>
                  <a:lumOff val="40000"/>
                </a:schemeClr>
              </a:solidFill>
              <a:effectLst>
                <a:glow rad="1442092">
                  <a:srgbClr val="558ED5">
                    <a:alpha val="13000"/>
                  </a:srgbClr>
                </a:glow>
              </a:effectLst>
            </a:endParaRPr>
          </a:p>
        </p:txBody>
      </p:sp>
      <p:sp>
        <p:nvSpPr>
          <p:cNvPr id="23" name="Google Shape;273;p20">
            <a:extLst>
              <a:ext uri="{FF2B5EF4-FFF2-40B4-BE49-F238E27FC236}">
                <a16:creationId xmlns:a16="http://schemas.microsoft.com/office/drawing/2014/main" id="{CBA30398-3BB8-47A6-0927-82CE2B25E78A}"/>
              </a:ext>
            </a:extLst>
          </p:cNvPr>
          <p:cNvSpPr txBox="1">
            <a:spLocks/>
          </p:cNvSpPr>
          <p:nvPr/>
        </p:nvSpPr>
        <p:spPr>
          <a:xfrm>
            <a:off x="-204064" y="5346376"/>
            <a:ext cx="1549732" cy="5345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000" b="1" dirty="0">
                <a:solidFill>
                  <a:schemeClr val="bg1"/>
                </a:solidFill>
                <a:latin typeface="Montserrat"/>
                <a:ea typeface="Montserrat"/>
                <a:cs typeface="Montserrat"/>
                <a:sym typeface="Montserrat"/>
              </a:rPr>
              <a:t>MVP</a:t>
            </a:r>
            <a:endParaRPr lang="en-US" sz="1400" b="1" dirty="0">
              <a:solidFill>
                <a:schemeClr val="bg1"/>
              </a:solidFill>
              <a:latin typeface="Montserrat"/>
              <a:ea typeface="Montserrat"/>
              <a:cs typeface="Montserrat"/>
              <a:sym typeface="Montserrat"/>
            </a:endParaRPr>
          </a:p>
        </p:txBody>
      </p:sp>
      <p:sp>
        <p:nvSpPr>
          <p:cNvPr id="25" name="Google Shape;273;p20">
            <a:extLst>
              <a:ext uri="{FF2B5EF4-FFF2-40B4-BE49-F238E27FC236}">
                <a16:creationId xmlns:a16="http://schemas.microsoft.com/office/drawing/2014/main" id="{B1964A29-A8DD-BD48-E848-BEBB081B4387}"/>
              </a:ext>
            </a:extLst>
          </p:cNvPr>
          <p:cNvSpPr txBox="1">
            <a:spLocks/>
          </p:cNvSpPr>
          <p:nvPr/>
        </p:nvSpPr>
        <p:spPr>
          <a:xfrm>
            <a:off x="1277333" y="3924830"/>
            <a:ext cx="1049591" cy="4001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1400" b="1" dirty="0">
                <a:solidFill>
                  <a:srgbClr val="558ED5"/>
                </a:solidFill>
                <a:latin typeface="Montserrat"/>
                <a:ea typeface="Montserrat"/>
                <a:cs typeface="Montserrat"/>
                <a:sym typeface="Montserrat"/>
              </a:rPr>
              <a:t>License 1</a:t>
            </a:r>
          </a:p>
          <a:p>
            <a:pPr marL="0" indent="0" algn="ctr">
              <a:spcBef>
                <a:spcPts val="320"/>
              </a:spcBef>
              <a:buClr>
                <a:schemeClr val="lt1"/>
              </a:buClr>
              <a:buSzPts val="1600"/>
              <a:buFont typeface="Arial"/>
              <a:buNone/>
            </a:pPr>
            <a:r>
              <a:rPr lang="en-US" sz="1400" b="1" dirty="0">
                <a:solidFill>
                  <a:schemeClr val="bg1"/>
                </a:solidFill>
                <a:latin typeface="Montserrat"/>
                <a:ea typeface="Montserrat"/>
                <a:cs typeface="Montserrat"/>
                <a:sym typeface="Montserrat"/>
              </a:rPr>
              <a:t> </a:t>
            </a:r>
          </a:p>
        </p:txBody>
      </p:sp>
      <p:sp>
        <p:nvSpPr>
          <p:cNvPr id="26" name="Google Shape;273;p20">
            <a:extLst>
              <a:ext uri="{FF2B5EF4-FFF2-40B4-BE49-F238E27FC236}">
                <a16:creationId xmlns:a16="http://schemas.microsoft.com/office/drawing/2014/main" id="{847717E1-5A55-D455-A6A2-ED3D0F7D6BFD}"/>
              </a:ext>
            </a:extLst>
          </p:cNvPr>
          <p:cNvSpPr txBox="1">
            <a:spLocks/>
          </p:cNvSpPr>
          <p:nvPr/>
        </p:nvSpPr>
        <p:spPr>
          <a:xfrm>
            <a:off x="3679070" y="3924830"/>
            <a:ext cx="1049591" cy="4001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1400" b="1" dirty="0">
                <a:solidFill>
                  <a:srgbClr val="558ED5"/>
                </a:solidFill>
                <a:latin typeface="Montserrat"/>
                <a:ea typeface="Montserrat"/>
                <a:cs typeface="Montserrat"/>
                <a:sym typeface="Montserrat"/>
              </a:rPr>
              <a:t>License 2</a:t>
            </a:r>
          </a:p>
          <a:p>
            <a:pPr marL="0" indent="0" algn="ctr">
              <a:spcBef>
                <a:spcPts val="320"/>
              </a:spcBef>
              <a:buClr>
                <a:schemeClr val="lt1"/>
              </a:buClr>
              <a:buSzPts val="1600"/>
              <a:buFont typeface="Arial"/>
              <a:buNone/>
            </a:pPr>
            <a:r>
              <a:rPr lang="en-US" sz="1400" b="1" dirty="0">
                <a:solidFill>
                  <a:schemeClr val="bg1"/>
                </a:solidFill>
                <a:latin typeface="Montserrat"/>
                <a:ea typeface="Montserrat"/>
                <a:cs typeface="Montserrat"/>
                <a:sym typeface="Montserrat"/>
              </a:rPr>
              <a:t> </a:t>
            </a:r>
          </a:p>
        </p:txBody>
      </p:sp>
      <p:sp>
        <p:nvSpPr>
          <p:cNvPr id="27" name="Google Shape;273;p20">
            <a:extLst>
              <a:ext uri="{FF2B5EF4-FFF2-40B4-BE49-F238E27FC236}">
                <a16:creationId xmlns:a16="http://schemas.microsoft.com/office/drawing/2014/main" id="{A9A98C01-2F86-9760-1CDD-6DAC1449D2BA}"/>
              </a:ext>
            </a:extLst>
          </p:cNvPr>
          <p:cNvSpPr txBox="1">
            <a:spLocks/>
          </p:cNvSpPr>
          <p:nvPr/>
        </p:nvSpPr>
        <p:spPr>
          <a:xfrm>
            <a:off x="5951171" y="3924830"/>
            <a:ext cx="1049591" cy="4001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1400" b="1" dirty="0">
                <a:solidFill>
                  <a:srgbClr val="558ED5"/>
                </a:solidFill>
                <a:latin typeface="Montserrat"/>
                <a:ea typeface="Montserrat"/>
                <a:cs typeface="Montserrat"/>
                <a:sym typeface="Montserrat"/>
              </a:rPr>
              <a:t>License 3</a:t>
            </a:r>
          </a:p>
          <a:p>
            <a:pPr marL="0" indent="0" algn="ctr">
              <a:spcBef>
                <a:spcPts val="320"/>
              </a:spcBef>
              <a:buClr>
                <a:schemeClr val="lt1"/>
              </a:buClr>
              <a:buSzPts val="1600"/>
              <a:buFont typeface="Arial"/>
              <a:buNone/>
            </a:pPr>
            <a:r>
              <a:rPr lang="en-US" sz="1400" b="1" dirty="0">
                <a:solidFill>
                  <a:schemeClr val="bg1"/>
                </a:solidFill>
                <a:latin typeface="Montserrat"/>
                <a:ea typeface="Montserrat"/>
                <a:cs typeface="Montserrat"/>
                <a:sym typeface="Montserrat"/>
              </a:rPr>
              <a:t> </a:t>
            </a:r>
          </a:p>
        </p:txBody>
      </p:sp>
      <p:sp>
        <p:nvSpPr>
          <p:cNvPr id="28" name="Google Shape;273;p20">
            <a:extLst>
              <a:ext uri="{FF2B5EF4-FFF2-40B4-BE49-F238E27FC236}">
                <a16:creationId xmlns:a16="http://schemas.microsoft.com/office/drawing/2014/main" id="{B5BCA90C-65A7-506F-685D-112DEACCEFA6}"/>
              </a:ext>
            </a:extLst>
          </p:cNvPr>
          <p:cNvSpPr txBox="1">
            <a:spLocks/>
          </p:cNvSpPr>
          <p:nvPr/>
        </p:nvSpPr>
        <p:spPr>
          <a:xfrm>
            <a:off x="8149803" y="3924830"/>
            <a:ext cx="1098497" cy="4001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1400" b="1" dirty="0">
                <a:solidFill>
                  <a:srgbClr val="558ED5"/>
                </a:solidFill>
                <a:latin typeface="Montserrat"/>
                <a:ea typeface="Montserrat"/>
                <a:cs typeface="Montserrat"/>
                <a:sym typeface="Montserrat"/>
              </a:rPr>
              <a:t>License 4</a:t>
            </a:r>
          </a:p>
          <a:p>
            <a:pPr marL="0" indent="0" algn="ctr">
              <a:spcBef>
                <a:spcPts val="320"/>
              </a:spcBef>
              <a:buClr>
                <a:schemeClr val="lt1"/>
              </a:buClr>
              <a:buSzPts val="1600"/>
              <a:buFont typeface="Arial"/>
              <a:buNone/>
            </a:pPr>
            <a:r>
              <a:rPr lang="en-US" sz="1400" b="1" dirty="0">
                <a:solidFill>
                  <a:schemeClr val="bg1"/>
                </a:solidFill>
                <a:latin typeface="Montserrat"/>
                <a:ea typeface="Montserrat"/>
                <a:cs typeface="Montserrat"/>
                <a:sym typeface="Montserrat"/>
              </a:rPr>
              <a:t> </a:t>
            </a:r>
          </a:p>
        </p:txBody>
      </p:sp>
      <p:sp>
        <p:nvSpPr>
          <p:cNvPr id="29" name="TextBox 28">
            <a:extLst>
              <a:ext uri="{FF2B5EF4-FFF2-40B4-BE49-F238E27FC236}">
                <a16:creationId xmlns:a16="http://schemas.microsoft.com/office/drawing/2014/main" id="{FFF20487-7483-F3DD-A24A-780C985CB122}"/>
              </a:ext>
            </a:extLst>
          </p:cNvPr>
          <p:cNvSpPr txBox="1"/>
          <p:nvPr/>
        </p:nvSpPr>
        <p:spPr>
          <a:xfrm>
            <a:off x="0" y="6567745"/>
            <a:ext cx="9763488" cy="523220"/>
          </a:xfrm>
          <a:prstGeom prst="rect">
            <a:avLst/>
          </a:prstGeom>
          <a:noFill/>
        </p:spPr>
        <p:txBody>
          <a:bodyPr wrap="square" rtlCol="0">
            <a:spAutoFit/>
          </a:bodyPr>
          <a:lstStyle/>
          <a:p>
            <a:pPr algn="ctr">
              <a:spcBef>
                <a:spcPts val="480"/>
              </a:spcBef>
              <a:buClr>
                <a:schemeClr val="lt1"/>
              </a:buClr>
              <a:buSzPts val="2400"/>
            </a:pPr>
            <a:r>
              <a:rPr lang="en-US" sz="2800" b="1" dirty="0">
                <a:solidFill>
                  <a:srgbClr val="FFBD00"/>
                </a:solidFill>
                <a:latin typeface="Montserrat" pitchFamily="2" charset="77"/>
                <a:ea typeface="Montserrat"/>
                <a:cs typeface="Montserrat"/>
                <a:sym typeface="Montserrat"/>
              </a:rPr>
              <a:t>200X FLASH LOAN IS AVAILABLE ON MVP</a:t>
            </a:r>
            <a:endParaRPr lang="en-US" sz="2800" b="1" dirty="0">
              <a:solidFill>
                <a:schemeClr val="lt1"/>
              </a:solidFill>
              <a:latin typeface=""/>
              <a:ea typeface="Montserrat"/>
              <a:cs typeface="Montserrat"/>
              <a:sym typeface="Montserrat"/>
            </a:endParaRPr>
          </a:p>
        </p:txBody>
      </p:sp>
    </p:spTree>
    <p:extLst>
      <p:ext uri="{BB962C8B-B14F-4D97-AF65-F5344CB8AC3E}">
        <p14:creationId xmlns:p14="http://schemas.microsoft.com/office/powerpoint/2010/main" val="15713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2" grpId="0"/>
      <p:bldP spid="5" grpId="0"/>
      <p:bldP spid="7" grpId="0"/>
      <p:bldP spid="12" grpId="0"/>
      <p:bldP spid="17" grpId="0"/>
      <p:bldP spid="18" grpId="0"/>
      <p:bldP spid="23" grpId="0"/>
      <p:bldP spid="25" grpId="0"/>
      <p:bldP spid="26" grpId="0"/>
      <p:bldP spid="2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p:nvPr/>
        </p:nvSpPr>
        <p:spPr>
          <a:xfrm>
            <a:off x="0" y="1"/>
            <a:ext cx="9753600" cy="7302366"/>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7520" tIns="48747" rIns="97520" bIns="48747" anchor="ctr" anchorCtr="0">
            <a:noAutofit/>
          </a:bodyPr>
          <a:lstStyle/>
          <a:p>
            <a:pPr algn="ctr"/>
            <a:endParaRPr sz="640" dirty="0">
              <a:solidFill>
                <a:schemeClr val="lt1"/>
              </a:solidFill>
              <a:latin typeface="Calibri"/>
              <a:ea typeface="Calibri"/>
              <a:cs typeface="Calibri"/>
              <a:sym typeface="Calibri"/>
            </a:endParaRPr>
          </a:p>
        </p:txBody>
      </p:sp>
      <p:sp>
        <p:nvSpPr>
          <p:cNvPr id="109" name="Google Shape;109;p3"/>
          <p:cNvSpPr txBox="1">
            <a:spLocks noGrp="1"/>
          </p:cNvSpPr>
          <p:nvPr>
            <p:ph type="title"/>
          </p:nvPr>
        </p:nvSpPr>
        <p:spPr>
          <a:xfrm>
            <a:off x="0" y="12834"/>
            <a:ext cx="9753600" cy="1219200"/>
          </a:xfrm>
          <a:prstGeom prst="rect">
            <a:avLst/>
          </a:prstGeom>
          <a:noFill/>
          <a:ln>
            <a:noFill/>
          </a:ln>
        </p:spPr>
        <p:txBody>
          <a:bodyPr spcFirstLastPara="1" vert="horz" wrap="square" lIns="97520" tIns="48747" rIns="97520" bIns="48747" rtlCol="0" anchor="ctr" anchorCtr="0">
            <a:normAutofit/>
          </a:bodyPr>
          <a:lstStyle/>
          <a:p>
            <a:pPr>
              <a:spcBef>
                <a:spcPts val="0"/>
              </a:spcBef>
              <a:buClr>
                <a:schemeClr val="lt1"/>
              </a:buClr>
              <a:buSzPct val="100000"/>
            </a:pPr>
            <a:r>
              <a:rPr lang="en-US" sz="3413" b="1" dirty="0">
                <a:solidFill>
                  <a:srgbClr val="FFC000"/>
                </a:solidFill>
                <a:latin typeface="Montserrat"/>
                <a:ea typeface="Montserrat"/>
                <a:cs typeface="Montserrat"/>
                <a:sym typeface="Montserrat"/>
              </a:rPr>
              <a:t>W</a:t>
            </a:r>
            <a:r>
              <a:rPr lang="en-US" sz="3413" b="1" dirty="0">
                <a:solidFill>
                  <a:schemeClr val="lt1"/>
                </a:solidFill>
                <a:latin typeface="Montserrat"/>
                <a:ea typeface="Montserrat"/>
                <a:cs typeface="Montserrat"/>
                <a:sym typeface="Montserrat"/>
              </a:rPr>
              <a:t>E </a:t>
            </a:r>
            <a:r>
              <a:rPr lang="en-US" sz="3413" b="1" dirty="0">
                <a:solidFill>
                  <a:srgbClr val="FFC000"/>
                </a:solidFill>
                <a:latin typeface="Montserrat"/>
                <a:ea typeface="Montserrat"/>
                <a:cs typeface="Montserrat"/>
                <a:sym typeface="Montserrat"/>
              </a:rPr>
              <a:t>A</a:t>
            </a:r>
            <a:r>
              <a:rPr lang="en-US" sz="3413" b="1" dirty="0">
                <a:solidFill>
                  <a:schemeClr val="lt1"/>
                </a:solidFill>
                <a:latin typeface="Montserrat"/>
                <a:ea typeface="Montserrat"/>
                <a:cs typeface="Montserrat"/>
                <a:sym typeface="Montserrat"/>
              </a:rPr>
              <a:t>RE </a:t>
            </a:r>
            <a:r>
              <a:rPr lang="en-US" sz="3413" b="1" dirty="0">
                <a:solidFill>
                  <a:srgbClr val="FFC000"/>
                </a:solidFill>
                <a:latin typeface="Montserrat"/>
                <a:ea typeface="Montserrat"/>
                <a:cs typeface="Montserrat"/>
                <a:sym typeface="Montserrat"/>
              </a:rPr>
              <a:t>A</a:t>
            </a:r>
            <a:r>
              <a:rPr lang="en-US" sz="3413" b="1" dirty="0">
                <a:solidFill>
                  <a:schemeClr val="lt1"/>
                </a:solidFill>
                <a:latin typeface="Montserrat"/>
                <a:ea typeface="Montserrat"/>
                <a:cs typeface="Montserrat"/>
                <a:sym typeface="Montserrat"/>
              </a:rPr>
              <a:t>LL </a:t>
            </a:r>
            <a:r>
              <a:rPr lang="en-US" sz="3413" b="1" dirty="0">
                <a:solidFill>
                  <a:srgbClr val="FFC000"/>
                </a:solidFill>
                <a:latin typeface="Montserrat"/>
                <a:ea typeface="Montserrat"/>
                <a:cs typeface="Montserrat"/>
                <a:sym typeface="Montserrat"/>
              </a:rPr>
              <a:t>S</a:t>
            </a:r>
            <a:r>
              <a:rPr lang="en-US" sz="3413" b="1" dirty="0">
                <a:solidFill>
                  <a:schemeClr val="lt1"/>
                </a:solidFill>
                <a:latin typeface="Montserrat"/>
                <a:ea typeface="Montserrat"/>
                <a:cs typeface="Montserrat"/>
                <a:sym typeface="Montserrat"/>
              </a:rPr>
              <a:t>ATOSHI PRODUCTS </a:t>
            </a:r>
            <a:endParaRPr sz="3413" b="1" dirty="0">
              <a:solidFill>
                <a:schemeClr val="lt1"/>
              </a:solidFill>
              <a:latin typeface="Montserrat"/>
              <a:ea typeface="Montserrat"/>
              <a:cs typeface="Montserrat"/>
              <a:sym typeface="Montserrat"/>
            </a:endParaRPr>
          </a:p>
        </p:txBody>
      </p:sp>
      <p:pic>
        <p:nvPicPr>
          <p:cNvPr id="4" name="Picture 3">
            <a:extLst>
              <a:ext uri="{FF2B5EF4-FFF2-40B4-BE49-F238E27FC236}">
                <a16:creationId xmlns:a16="http://schemas.microsoft.com/office/drawing/2014/main" id="{18861602-C789-4256-E632-AC8A46D42F17}"/>
              </a:ext>
            </a:extLst>
          </p:cNvPr>
          <p:cNvPicPr>
            <a:picLocks noChangeAspect="1"/>
          </p:cNvPicPr>
          <p:nvPr/>
        </p:nvPicPr>
        <p:blipFill>
          <a:blip r:embed="rId3"/>
          <a:stretch>
            <a:fillRect/>
          </a:stretch>
        </p:blipFill>
        <p:spPr>
          <a:xfrm>
            <a:off x="9157547" y="0"/>
            <a:ext cx="596053" cy="447040"/>
          </a:xfrm>
          <a:prstGeom prst="rect">
            <a:avLst/>
          </a:prstGeom>
        </p:spPr>
      </p:pic>
      <p:sp>
        <p:nvSpPr>
          <p:cNvPr id="15" name="Google Shape;117;p4">
            <a:hlinkClick r:id="rId4"/>
            <a:extLst>
              <a:ext uri="{FF2B5EF4-FFF2-40B4-BE49-F238E27FC236}">
                <a16:creationId xmlns:a16="http://schemas.microsoft.com/office/drawing/2014/main" id="{AAAFBF68-4EDC-2968-DEBA-CC56D05B9C30}"/>
              </a:ext>
            </a:extLst>
          </p:cNvPr>
          <p:cNvSpPr txBox="1">
            <a:spLocks/>
          </p:cNvSpPr>
          <p:nvPr/>
        </p:nvSpPr>
        <p:spPr>
          <a:xfrm>
            <a:off x="6695967" y="917692"/>
            <a:ext cx="2264854" cy="384269"/>
          </a:xfrm>
          <a:prstGeom prst="rect">
            <a:avLst/>
          </a:prstGeom>
          <a:noFill/>
          <a:ln>
            <a:noFill/>
          </a:ln>
        </p:spPr>
        <p:txBody>
          <a:bodyPr spcFirstLastPara="1" wrap="square" lIns="97520" tIns="48747" rIns="97520" bIns="4874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2800"/>
              <a:buFont typeface="Poppins"/>
              <a:buNone/>
            </a:pPr>
            <a:endParaRPr lang="en-US" sz="2560" b="1" dirty="0">
              <a:solidFill>
                <a:schemeClr val="bg1"/>
              </a:solidFill>
              <a:latin typeface="Montserrat"/>
              <a:ea typeface="Montserrat"/>
              <a:cs typeface="Montserrat"/>
              <a:sym typeface="Montserrat"/>
            </a:endParaRPr>
          </a:p>
        </p:txBody>
      </p:sp>
      <p:pic>
        <p:nvPicPr>
          <p:cNvPr id="8" name="Picture 7">
            <a:extLst>
              <a:ext uri="{FF2B5EF4-FFF2-40B4-BE49-F238E27FC236}">
                <a16:creationId xmlns:a16="http://schemas.microsoft.com/office/drawing/2014/main" id="{936CB0B0-7430-1B4D-E4FC-940436A478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1797" y="1181506"/>
            <a:ext cx="3090004" cy="2699453"/>
          </a:xfrm>
          <a:prstGeom prst="rect">
            <a:avLst/>
          </a:prstGeom>
        </p:spPr>
      </p:pic>
      <p:sp>
        <p:nvSpPr>
          <p:cNvPr id="6" name="Google Shape;273;p20">
            <a:extLst>
              <a:ext uri="{FF2B5EF4-FFF2-40B4-BE49-F238E27FC236}">
                <a16:creationId xmlns:a16="http://schemas.microsoft.com/office/drawing/2014/main" id="{90174FCE-ED93-72A4-B618-915785B4AC68}"/>
              </a:ext>
            </a:extLst>
          </p:cNvPr>
          <p:cNvSpPr txBox="1">
            <a:spLocks/>
          </p:cNvSpPr>
          <p:nvPr/>
        </p:nvSpPr>
        <p:spPr>
          <a:xfrm>
            <a:off x="3886200" y="4027342"/>
            <a:ext cx="2057400" cy="7194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3600" b="1" dirty="0">
                <a:solidFill>
                  <a:schemeClr val="tx2">
                    <a:lumMod val="60000"/>
                    <a:lumOff val="40000"/>
                  </a:schemeClr>
                </a:solidFill>
                <a:latin typeface="Montserrat"/>
                <a:ea typeface="Montserrat"/>
                <a:cs typeface="Montserrat"/>
                <a:sym typeface="Montserrat"/>
              </a:rPr>
              <a:t>$10,000</a:t>
            </a:r>
            <a:br>
              <a:rPr lang="en-US" sz="3600" b="1" dirty="0">
                <a:solidFill>
                  <a:schemeClr val="tx2">
                    <a:lumMod val="60000"/>
                    <a:lumOff val="40000"/>
                  </a:schemeClr>
                </a:solidFill>
                <a:latin typeface="Montserrat"/>
                <a:ea typeface="Montserrat"/>
                <a:cs typeface="Montserrat"/>
                <a:sym typeface="Montserrat"/>
              </a:rPr>
            </a:br>
            <a:endParaRPr lang="en-US" sz="3600" b="1" dirty="0">
              <a:solidFill>
                <a:schemeClr val="tx2">
                  <a:lumMod val="60000"/>
                  <a:lumOff val="40000"/>
                </a:schemeClr>
              </a:solidFill>
              <a:latin typeface="Montserrat"/>
              <a:ea typeface="Montserrat"/>
              <a:cs typeface="Montserrat"/>
              <a:sym typeface="Montserrat"/>
            </a:endParaRPr>
          </a:p>
        </p:txBody>
      </p:sp>
      <p:sp>
        <p:nvSpPr>
          <p:cNvPr id="7" name="TextBox 6">
            <a:extLst>
              <a:ext uri="{FF2B5EF4-FFF2-40B4-BE49-F238E27FC236}">
                <a16:creationId xmlns:a16="http://schemas.microsoft.com/office/drawing/2014/main" id="{D64603BA-564F-B4E9-AB07-1D9FF3C80637}"/>
              </a:ext>
            </a:extLst>
          </p:cNvPr>
          <p:cNvSpPr txBox="1"/>
          <p:nvPr/>
        </p:nvSpPr>
        <p:spPr>
          <a:xfrm>
            <a:off x="2339514" y="4827848"/>
            <a:ext cx="5074571" cy="1569660"/>
          </a:xfrm>
          <a:prstGeom prst="rect">
            <a:avLst/>
          </a:prstGeom>
          <a:noFill/>
          <a:effectLst>
            <a:glow rad="127000">
              <a:srgbClr val="08C2C0"/>
            </a:glow>
          </a:effectLst>
        </p:spPr>
        <p:txBody>
          <a:bodyPr wrap="square" rtlCol="0">
            <a:spAutoFit/>
          </a:bodyPr>
          <a:lstStyle/>
          <a:p>
            <a:pPr algn="ctr"/>
            <a:r>
              <a:rPr lang="en-US" sz="4800" b="1" dirty="0">
                <a:ln>
                  <a:solidFill>
                    <a:schemeClr val="accent1"/>
                  </a:solidFill>
                </a:ln>
                <a:solidFill>
                  <a:schemeClr val="tx2">
                    <a:lumMod val="60000"/>
                    <a:lumOff val="40000"/>
                  </a:schemeClr>
                </a:solidFill>
                <a:effectLst>
                  <a:glow rad="1442092">
                    <a:srgbClr val="558ED5">
                      <a:alpha val="13000"/>
                    </a:srgbClr>
                  </a:glow>
                </a:effectLst>
                <a:latin typeface="Montserrat"/>
                <a:ea typeface="Montserrat"/>
                <a:cs typeface="Montserrat"/>
                <a:sym typeface="Montserrat"/>
              </a:rPr>
              <a:t>2 MILLION</a:t>
            </a:r>
            <a:br>
              <a:rPr lang="en-US" sz="4800" b="1" dirty="0">
                <a:ln>
                  <a:solidFill>
                    <a:schemeClr val="accent1"/>
                  </a:solidFill>
                </a:ln>
                <a:solidFill>
                  <a:schemeClr val="tx2">
                    <a:lumMod val="60000"/>
                    <a:lumOff val="40000"/>
                  </a:schemeClr>
                </a:solidFill>
                <a:effectLst>
                  <a:glow rad="1442092">
                    <a:srgbClr val="558ED5">
                      <a:alpha val="13000"/>
                    </a:srgbClr>
                  </a:glow>
                </a:effectLst>
                <a:latin typeface="Montserrat"/>
                <a:ea typeface="Montserrat"/>
                <a:cs typeface="Montserrat"/>
                <a:sym typeface="Montserrat"/>
              </a:rPr>
            </a:br>
            <a:r>
              <a:rPr lang="en-US" sz="4800" b="1" dirty="0">
                <a:ln>
                  <a:solidFill>
                    <a:schemeClr val="accent1"/>
                  </a:solidFill>
                </a:ln>
                <a:solidFill>
                  <a:schemeClr val="tx2">
                    <a:lumMod val="60000"/>
                    <a:lumOff val="40000"/>
                  </a:schemeClr>
                </a:solidFill>
                <a:effectLst>
                  <a:glow rad="1442092">
                    <a:srgbClr val="558ED5">
                      <a:alpha val="13000"/>
                    </a:srgbClr>
                  </a:glow>
                </a:effectLst>
                <a:latin typeface="Montserrat"/>
                <a:ea typeface="Montserrat"/>
                <a:cs typeface="Montserrat"/>
                <a:sym typeface="Montserrat"/>
              </a:rPr>
              <a:t>FLASH LOAN</a:t>
            </a:r>
            <a:endParaRPr lang="en-US" sz="4800" dirty="0">
              <a:ln>
                <a:solidFill>
                  <a:schemeClr val="accent1"/>
                </a:solidFill>
              </a:ln>
              <a:solidFill>
                <a:schemeClr val="tx2">
                  <a:lumMod val="60000"/>
                  <a:lumOff val="40000"/>
                </a:schemeClr>
              </a:solidFill>
              <a:effectLst>
                <a:glow rad="1442092">
                  <a:srgbClr val="558ED5">
                    <a:alpha val="13000"/>
                  </a:srgbClr>
                </a:glow>
              </a:effectLst>
            </a:endParaRPr>
          </a:p>
        </p:txBody>
      </p:sp>
      <p:sp>
        <p:nvSpPr>
          <p:cNvPr id="10" name="Google Shape;273;p20">
            <a:extLst>
              <a:ext uri="{FF2B5EF4-FFF2-40B4-BE49-F238E27FC236}">
                <a16:creationId xmlns:a16="http://schemas.microsoft.com/office/drawing/2014/main" id="{46D2C6E1-A11D-E1C1-8B99-039BC936CE21}"/>
              </a:ext>
            </a:extLst>
          </p:cNvPr>
          <p:cNvSpPr txBox="1">
            <a:spLocks/>
          </p:cNvSpPr>
          <p:nvPr/>
        </p:nvSpPr>
        <p:spPr>
          <a:xfrm>
            <a:off x="599198" y="5227058"/>
            <a:ext cx="2515714" cy="6080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400" b="1" dirty="0">
                <a:solidFill>
                  <a:schemeClr val="bg1"/>
                </a:solidFill>
                <a:latin typeface="Montserrat"/>
                <a:ea typeface="Montserrat"/>
                <a:cs typeface="Montserrat"/>
                <a:sym typeface="Montserrat"/>
              </a:rPr>
              <a:t>MVP</a:t>
            </a:r>
          </a:p>
        </p:txBody>
      </p:sp>
      <p:sp>
        <p:nvSpPr>
          <p:cNvPr id="12" name="Google Shape;273;p20">
            <a:extLst>
              <a:ext uri="{FF2B5EF4-FFF2-40B4-BE49-F238E27FC236}">
                <a16:creationId xmlns:a16="http://schemas.microsoft.com/office/drawing/2014/main" id="{E7E7A412-F6B1-3678-B61C-1376C6833F6D}"/>
              </a:ext>
            </a:extLst>
          </p:cNvPr>
          <p:cNvSpPr txBox="1">
            <a:spLocks/>
          </p:cNvSpPr>
          <p:nvPr/>
        </p:nvSpPr>
        <p:spPr>
          <a:xfrm>
            <a:off x="899354" y="4187249"/>
            <a:ext cx="1991602" cy="4001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000" b="1" dirty="0">
                <a:solidFill>
                  <a:schemeClr val="bg1"/>
                </a:solidFill>
                <a:latin typeface="Montserrat"/>
                <a:ea typeface="Montserrat"/>
                <a:cs typeface="Montserrat"/>
                <a:sym typeface="Montserrat"/>
              </a:rPr>
              <a:t>LICENCE 5</a:t>
            </a:r>
          </a:p>
          <a:p>
            <a:pPr marL="0" indent="0" algn="ctr">
              <a:spcBef>
                <a:spcPts val="320"/>
              </a:spcBef>
              <a:buClr>
                <a:schemeClr val="lt1"/>
              </a:buClr>
              <a:buSzPts val="1600"/>
              <a:buFont typeface="Arial"/>
              <a:buNone/>
            </a:pPr>
            <a:r>
              <a:rPr lang="en-US" sz="1400" b="1" dirty="0">
                <a:solidFill>
                  <a:schemeClr val="bg1"/>
                </a:solidFill>
                <a:latin typeface="Montserrat"/>
                <a:ea typeface="Montserrat"/>
                <a:cs typeface="Montserrat"/>
                <a:sym typeface="Montserrat"/>
              </a:rPr>
              <a:t> </a:t>
            </a:r>
          </a:p>
        </p:txBody>
      </p:sp>
      <p:sp>
        <p:nvSpPr>
          <p:cNvPr id="5" name="TextBox 4">
            <a:extLst>
              <a:ext uri="{FF2B5EF4-FFF2-40B4-BE49-F238E27FC236}">
                <a16:creationId xmlns:a16="http://schemas.microsoft.com/office/drawing/2014/main" id="{A8C0BEB0-A747-D003-1397-F985570EC902}"/>
              </a:ext>
            </a:extLst>
          </p:cNvPr>
          <p:cNvSpPr txBox="1"/>
          <p:nvPr/>
        </p:nvSpPr>
        <p:spPr>
          <a:xfrm>
            <a:off x="0" y="6567745"/>
            <a:ext cx="9763488" cy="523220"/>
          </a:xfrm>
          <a:prstGeom prst="rect">
            <a:avLst/>
          </a:prstGeom>
          <a:noFill/>
        </p:spPr>
        <p:txBody>
          <a:bodyPr wrap="square" rtlCol="0">
            <a:spAutoFit/>
          </a:bodyPr>
          <a:lstStyle/>
          <a:p>
            <a:pPr algn="ctr">
              <a:spcBef>
                <a:spcPts val="480"/>
              </a:spcBef>
              <a:buClr>
                <a:schemeClr val="lt1"/>
              </a:buClr>
              <a:buSzPts val="2400"/>
            </a:pPr>
            <a:r>
              <a:rPr lang="en-US" sz="2800" b="1" dirty="0">
                <a:solidFill>
                  <a:srgbClr val="FFBD00"/>
                </a:solidFill>
                <a:latin typeface="Montserrat" pitchFamily="2" charset="77"/>
                <a:ea typeface="Montserrat"/>
                <a:cs typeface="Montserrat"/>
                <a:sym typeface="Montserrat"/>
              </a:rPr>
              <a:t>200X FLASH LOAN IS AVAILABLE ON MVP</a:t>
            </a:r>
            <a:endParaRPr lang="en-US" sz="2800" b="1" dirty="0">
              <a:solidFill>
                <a:schemeClr val="lt1"/>
              </a:solidFill>
              <a:latin typeface=""/>
              <a:ea typeface="Montserrat"/>
              <a:cs typeface="Montserrat"/>
              <a:sym typeface="Montserrat"/>
            </a:endParaRPr>
          </a:p>
        </p:txBody>
      </p:sp>
    </p:spTree>
    <p:extLst>
      <p:ext uri="{BB962C8B-B14F-4D97-AF65-F5344CB8AC3E}">
        <p14:creationId xmlns:p14="http://schemas.microsoft.com/office/powerpoint/2010/main" val="119809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901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7272" r="-7272"/>
            </a:stretch>
          </a:blipFill>
        </p:spPr>
        <p:txBody>
          <a:bodyPr/>
          <a:lstStyle/>
          <a:p>
            <a:endParaRPr lang="en-AU"/>
          </a:p>
        </p:txBody>
      </p:sp>
      <p:sp>
        <p:nvSpPr>
          <p:cNvPr id="3" name="Freeform 3"/>
          <p:cNvSpPr/>
          <p:nvPr/>
        </p:nvSpPr>
        <p:spPr>
          <a:xfrm>
            <a:off x="2930765" y="239915"/>
            <a:ext cx="3892071" cy="858650"/>
          </a:xfrm>
          <a:custGeom>
            <a:avLst/>
            <a:gdLst/>
            <a:ahLst/>
            <a:cxnLst/>
            <a:rect l="l" t="t" r="r" b="b"/>
            <a:pathLst>
              <a:path w="3892071" h="858650">
                <a:moveTo>
                  <a:pt x="0" y="0"/>
                </a:moveTo>
                <a:lnTo>
                  <a:pt x="3892070" y="0"/>
                </a:lnTo>
                <a:lnTo>
                  <a:pt x="3892070" y="858650"/>
                </a:lnTo>
                <a:lnTo>
                  <a:pt x="0" y="858650"/>
                </a:lnTo>
                <a:lnTo>
                  <a:pt x="0" y="0"/>
                </a:lnTo>
                <a:close/>
              </a:path>
            </a:pathLst>
          </a:custGeom>
          <a:blipFill>
            <a:blip r:embed="rId4"/>
            <a:stretch>
              <a:fillRect t="-89387" b="-112798"/>
            </a:stretch>
          </a:blipFill>
        </p:spPr>
        <p:txBody>
          <a:bodyPr/>
          <a:lstStyle/>
          <a:p>
            <a:endParaRPr lang="en-AU"/>
          </a:p>
        </p:txBody>
      </p:sp>
      <p:sp>
        <p:nvSpPr>
          <p:cNvPr id="4" name="TextBox 4"/>
          <p:cNvSpPr txBox="1"/>
          <p:nvPr/>
        </p:nvSpPr>
        <p:spPr>
          <a:xfrm>
            <a:off x="1674381" y="2677107"/>
            <a:ext cx="6404838" cy="1960986"/>
          </a:xfrm>
          <a:prstGeom prst="rect">
            <a:avLst/>
          </a:prstGeom>
        </p:spPr>
        <p:txBody>
          <a:bodyPr wrap="square" lIns="0" tIns="0" rIns="0" bIns="0" rtlCol="0" anchor="t">
            <a:spAutoFit/>
          </a:bodyPr>
          <a:lstStyle/>
          <a:p>
            <a:pPr algn="ctr">
              <a:lnSpc>
                <a:spcPts val="7807"/>
              </a:lnSpc>
              <a:spcBef>
                <a:spcPct val="0"/>
              </a:spcBef>
            </a:pPr>
            <a:r>
              <a:rPr lang="en-US" sz="5576" dirty="0">
                <a:solidFill>
                  <a:srgbClr val="FFFFFF"/>
                </a:solidFill>
                <a:latin typeface="Copperplate Gothic 32 AB"/>
              </a:rPr>
              <a:t>Affiliate</a:t>
            </a:r>
          </a:p>
          <a:p>
            <a:pPr algn="ctr">
              <a:lnSpc>
                <a:spcPts val="7807"/>
              </a:lnSpc>
              <a:spcBef>
                <a:spcPct val="0"/>
              </a:spcBef>
            </a:pPr>
            <a:r>
              <a:rPr lang="en-US" sz="5576" dirty="0">
                <a:solidFill>
                  <a:srgbClr val="FFFFFF"/>
                </a:solidFill>
                <a:latin typeface="Copperplate Gothic 32 AB"/>
              </a:rPr>
              <a:t>Marketing 2.0</a:t>
            </a:r>
          </a:p>
        </p:txBody>
      </p:sp>
      <p:pic>
        <p:nvPicPr>
          <p:cNvPr id="8" name="Picture 7">
            <a:extLst>
              <a:ext uri="{FF2B5EF4-FFF2-40B4-BE49-F238E27FC236}">
                <a16:creationId xmlns:a16="http://schemas.microsoft.com/office/drawing/2014/main" id="{976ACEC6-395C-EDC7-8382-EBE74651E588}"/>
              </a:ext>
            </a:extLst>
          </p:cNvPr>
          <p:cNvPicPr>
            <a:picLocks noChangeAspect="1"/>
          </p:cNvPicPr>
          <p:nvPr/>
        </p:nvPicPr>
        <p:blipFill>
          <a:blip r:embed="rId5"/>
          <a:stretch>
            <a:fillRect/>
          </a:stretch>
        </p:blipFill>
        <p:spPr>
          <a:xfrm>
            <a:off x="9157547" y="0"/>
            <a:ext cx="596053" cy="4470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TextBox 6"/>
          <p:cNvSpPr txBox="1"/>
          <p:nvPr/>
        </p:nvSpPr>
        <p:spPr>
          <a:xfrm>
            <a:off x="2466620" y="310785"/>
            <a:ext cx="4820362" cy="1076815"/>
          </a:xfrm>
          <a:prstGeom prst="rect">
            <a:avLst/>
          </a:prstGeom>
        </p:spPr>
        <p:txBody>
          <a:bodyPr lIns="50800" tIns="50800" rIns="50800" bIns="50800" rtlCol="0" anchor="ctr"/>
          <a:lstStyle/>
          <a:p>
            <a:pPr algn="ctr">
              <a:lnSpc>
                <a:spcPts val="2040"/>
              </a:lnSpc>
            </a:pPr>
            <a:endParaRPr/>
          </a:p>
        </p:txBody>
      </p:sp>
      <p:sp>
        <p:nvSpPr>
          <p:cNvPr id="2" name="Google Shape;193;p12">
            <a:extLst>
              <a:ext uri="{FF2B5EF4-FFF2-40B4-BE49-F238E27FC236}">
                <a16:creationId xmlns:a16="http://schemas.microsoft.com/office/drawing/2014/main" id="{F4447091-5D01-FE74-1E9C-6C8244A27049}"/>
              </a:ext>
            </a:extLst>
          </p:cNvPr>
          <p:cNvSpPr txBox="1">
            <a:spLocks/>
          </p:cNvSpPr>
          <p:nvPr/>
        </p:nvSpPr>
        <p:spPr>
          <a:xfrm>
            <a:off x="0" y="5158660"/>
            <a:ext cx="9753600" cy="1065861"/>
          </a:xfrm>
          <a:prstGeom prst="rect">
            <a:avLst/>
          </a:prstGeom>
          <a:noFill/>
          <a:ln>
            <a:noFill/>
          </a:ln>
        </p:spPr>
        <p:txBody>
          <a:bodyPr spcFirstLastPara="1" wrap="square" lIns="91425" tIns="45700" rIns="91425" bIns="457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480"/>
              </a:spcBef>
              <a:buClr>
                <a:schemeClr val="lt1"/>
              </a:buClr>
              <a:buSzPts val="2400"/>
              <a:buFont typeface="Arial" pitchFamily="34" charset="0"/>
              <a:buNone/>
            </a:pPr>
            <a:r>
              <a:rPr lang="en-US" sz="2400" b="1" dirty="0">
                <a:solidFill>
                  <a:schemeClr val="lt1"/>
                </a:solidFill>
                <a:latin typeface="Arial" panose="020B0604020202020204" pitchFamily="34" charset="0"/>
                <a:ea typeface="Montserrat"/>
                <a:cs typeface="Arial" panose="020B0604020202020204" pitchFamily="34" charset="0"/>
                <a:sym typeface="Montserrat"/>
              </a:rPr>
              <a:t>Become a Premium Subscriber </a:t>
            </a:r>
          </a:p>
          <a:p>
            <a:pPr marL="0" indent="0" algn="ctr">
              <a:spcBef>
                <a:spcPts val="480"/>
              </a:spcBef>
              <a:buClr>
                <a:schemeClr val="lt1"/>
              </a:buClr>
              <a:buSzPts val="2400"/>
              <a:buFont typeface="Arial" pitchFamily="34" charset="0"/>
              <a:buNone/>
            </a:pPr>
            <a:r>
              <a:rPr lang="en-US" sz="2400" b="1" dirty="0">
                <a:solidFill>
                  <a:schemeClr val="lt1"/>
                </a:solidFill>
                <a:latin typeface="Arial" panose="020B0604020202020204" pitchFamily="34" charset="0"/>
                <a:ea typeface="Montserrat"/>
                <a:cs typeface="Arial" panose="020B0604020202020204" pitchFamily="34" charset="0"/>
                <a:sym typeface="Montserrat"/>
              </a:rPr>
              <a:t>to open more opportunities to earn!</a:t>
            </a:r>
            <a:endParaRPr lang="en-US" sz="24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9A566DCD-56D2-F753-7592-BB53A009EBEF}"/>
              </a:ext>
            </a:extLst>
          </p:cNvPr>
          <p:cNvGrpSpPr/>
          <p:nvPr/>
        </p:nvGrpSpPr>
        <p:grpSpPr>
          <a:xfrm>
            <a:off x="2946646" y="1828800"/>
            <a:ext cx="3860308" cy="4128752"/>
            <a:chOff x="2807822" y="1916008"/>
            <a:chExt cx="3533628" cy="3776683"/>
          </a:xfrm>
        </p:grpSpPr>
        <p:pic>
          <p:nvPicPr>
            <p:cNvPr id="10" name="Google Shape;194;p12">
              <a:extLst>
                <a:ext uri="{FF2B5EF4-FFF2-40B4-BE49-F238E27FC236}">
                  <a16:creationId xmlns:a16="http://schemas.microsoft.com/office/drawing/2014/main" id="{0E449432-F5A3-25C1-9F5D-F62DACBAE25C}"/>
                </a:ext>
              </a:extLst>
            </p:cNvPr>
            <p:cNvPicPr preferRelativeResize="0"/>
            <p:nvPr/>
          </p:nvPicPr>
          <p:blipFill rotWithShape="1">
            <a:blip r:embed="rId3">
              <a:alphaModFix/>
            </a:blip>
            <a:srcRect/>
            <a:stretch/>
          </p:blipFill>
          <p:spPr>
            <a:xfrm>
              <a:off x="2815428" y="1916008"/>
              <a:ext cx="3513143" cy="3776683"/>
            </a:xfrm>
            <a:prstGeom prst="rect">
              <a:avLst/>
            </a:prstGeom>
            <a:noFill/>
            <a:ln>
              <a:noFill/>
            </a:ln>
          </p:spPr>
        </p:pic>
        <p:sp>
          <p:nvSpPr>
            <p:cNvPr id="12" name="Google Shape;192;p12">
              <a:extLst>
                <a:ext uri="{FF2B5EF4-FFF2-40B4-BE49-F238E27FC236}">
                  <a16:creationId xmlns:a16="http://schemas.microsoft.com/office/drawing/2014/main" id="{182B515A-FC1B-3072-0289-D65DFCA59499}"/>
                </a:ext>
              </a:extLst>
            </p:cNvPr>
            <p:cNvSpPr txBox="1">
              <a:spLocks/>
            </p:cNvSpPr>
            <p:nvPr/>
          </p:nvSpPr>
          <p:spPr>
            <a:xfrm>
              <a:off x="2807822" y="4418293"/>
              <a:ext cx="1080209" cy="55005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r>
                <a:rPr lang="en-US" sz="2400" b="1" dirty="0">
                  <a:solidFill>
                    <a:schemeClr val="lt1"/>
                  </a:solidFill>
                  <a:latin typeface="Montserrat"/>
                  <a:ea typeface="Montserrat"/>
                  <a:cs typeface="Montserrat"/>
                  <a:sym typeface="Montserrat"/>
                </a:rPr>
                <a:t>$</a:t>
              </a:r>
              <a:endParaRPr lang="en-US" sz="2400" b="1" dirty="0">
                <a:latin typeface="Montserrat"/>
                <a:ea typeface="Montserrat"/>
                <a:cs typeface="Montserrat"/>
                <a:sym typeface="Montserrat"/>
              </a:endParaRPr>
            </a:p>
          </p:txBody>
        </p:sp>
        <p:sp>
          <p:nvSpPr>
            <p:cNvPr id="13" name="Google Shape;192;p12">
              <a:extLst>
                <a:ext uri="{FF2B5EF4-FFF2-40B4-BE49-F238E27FC236}">
                  <a16:creationId xmlns:a16="http://schemas.microsoft.com/office/drawing/2014/main" id="{17F2D1D2-81C6-EDE2-55DA-BB51AE6FED5F}"/>
                </a:ext>
              </a:extLst>
            </p:cNvPr>
            <p:cNvSpPr txBox="1">
              <a:spLocks/>
            </p:cNvSpPr>
            <p:nvPr/>
          </p:nvSpPr>
          <p:spPr>
            <a:xfrm>
              <a:off x="5261241" y="4418293"/>
              <a:ext cx="1080209" cy="55005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r>
                <a:rPr lang="en-US" sz="2400" b="1" dirty="0">
                  <a:solidFill>
                    <a:schemeClr val="lt1"/>
                  </a:solidFill>
                  <a:latin typeface="Montserrat"/>
                  <a:ea typeface="Montserrat"/>
                  <a:cs typeface="Montserrat"/>
                  <a:sym typeface="Montserrat"/>
                </a:rPr>
                <a:t>$</a:t>
              </a:r>
              <a:endParaRPr lang="en-US" sz="2400" b="1" dirty="0">
                <a:latin typeface="Montserrat"/>
                <a:ea typeface="Montserrat"/>
                <a:cs typeface="Montserrat"/>
                <a:sym typeface="Montserrat"/>
              </a:endParaRPr>
            </a:p>
          </p:txBody>
        </p:sp>
      </p:grpSp>
      <p:pic>
        <p:nvPicPr>
          <p:cNvPr id="15" name="Picture 14">
            <a:extLst>
              <a:ext uri="{FF2B5EF4-FFF2-40B4-BE49-F238E27FC236}">
                <a16:creationId xmlns:a16="http://schemas.microsoft.com/office/drawing/2014/main" id="{6D32B165-981A-1D01-6B9E-59DAB2744168}"/>
              </a:ext>
            </a:extLst>
          </p:cNvPr>
          <p:cNvPicPr>
            <a:picLocks noChangeAspect="1"/>
          </p:cNvPicPr>
          <p:nvPr/>
        </p:nvPicPr>
        <p:blipFill>
          <a:blip r:embed="rId4"/>
          <a:stretch>
            <a:fillRect/>
          </a:stretch>
        </p:blipFill>
        <p:spPr>
          <a:xfrm>
            <a:off x="9157547" y="0"/>
            <a:ext cx="596053" cy="447040"/>
          </a:xfrm>
          <a:prstGeom prst="rect">
            <a:avLst/>
          </a:prstGeom>
        </p:spPr>
      </p:pic>
      <p:sp>
        <p:nvSpPr>
          <p:cNvPr id="16" name="TextBox 15">
            <a:extLst>
              <a:ext uri="{FF2B5EF4-FFF2-40B4-BE49-F238E27FC236}">
                <a16:creationId xmlns:a16="http://schemas.microsoft.com/office/drawing/2014/main" id="{A91A1B0F-97D9-B935-853C-49D9C9352001}"/>
              </a:ext>
            </a:extLst>
          </p:cNvPr>
          <p:cNvSpPr txBox="1"/>
          <p:nvPr/>
        </p:nvSpPr>
        <p:spPr>
          <a:xfrm>
            <a:off x="0" y="6553200"/>
            <a:ext cx="9753600" cy="400110"/>
          </a:xfrm>
          <a:prstGeom prst="rect">
            <a:avLst/>
          </a:prstGeom>
          <a:noFill/>
        </p:spPr>
        <p:txBody>
          <a:bodyPr wrap="square" rtlCol="0">
            <a:spAutoFit/>
          </a:bodyPr>
          <a:lstStyle/>
          <a:p>
            <a:pPr marL="0" lvl="0" indent="0" algn="ctr" rtl="0">
              <a:spcBef>
                <a:spcPts val="480"/>
              </a:spcBef>
              <a:spcAft>
                <a:spcPts val="0"/>
              </a:spcAft>
              <a:buClr>
                <a:schemeClr val="lt1"/>
              </a:buClr>
              <a:buSzPts val="2400"/>
              <a:buNone/>
            </a:pPr>
            <a:r>
              <a:rPr lang="en-US" sz="2000" b="1" dirty="0">
                <a:solidFill>
                  <a:srgbClr val="FFBD00"/>
                </a:solidFill>
                <a:latin typeface="Montserrat" pitchFamily="2" charset="77"/>
                <a:ea typeface="Montserrat"/>
                <a:cs typeface="Montserrat"/>
                <a:sym typeface="Montserrat"/>
              </a:rPr>
              <a:t>1</a:t>
            </a:r>
            <a:r>
              <a:rPr lang="en-US" sz="2000" b="1" dirty="0">
                <a:solidFill>
                  <a:schemeClr val="lt1"/>
                </a:solidFill>
                <a:latin typeface="Montserrat" pitchFamily="2" charset="77"/>
                <a:ea typeface="Montserrat"/>
                <a:cs typeface="Montserrat"/>
                <a:sym typeface="Montserrat"/>
              </a:rPr>
              <a:t> </a:t>
            </a:r>
            <a:r>
              <a:rPr lang="en-US" sz="2000" b="1" dirty="0">
                <a:solidFill>
                  <a:srgbClr val="FFBD00"/>
                </a:solidFill>
                <a:latin typeface="Montserrat"/>
                <a:ea typeface="Montserrat"/>
                <a:cs typeface="Montserrat"/>
                <a:sym typeface="Montserrat"/>
              </a:rPr>
              <a:t>LEFT</a:t>
            </a:r>
            <a:r>
              <a:rPr lang="en-US" sz="2000" b="1" dirty="0">
                <a:solidFill>
                  <a:schemeClr val="lt1"/>
                </a:solidFill>
                <a:latin typeface="Montserrat" pitchFamily="2" charset="77"/>
                <a:ea typeface="Montserrat"/>
                <a:cs typeface="Montserrat"/>
                <a:sym typeface="Montserrat"/>
              </a:rPr>
              <a:t> and </a:t>
            </a:r>
            <a:r>
              <a:rPr lang="en-US" sz="2000" b="1" dirty="0">
                <a:solidFill>
                  <a:srgbClr val="FFBD00"/>
                </a:solidFill>
                <a:latin typeface="Montserrat" pitchFamily="2" charset="77"/>
                <a:ea typeface="Montserrat"/>
                <a:cs typeface="Montserrat"/>
                <a:sym typeface="Montserrat"/>
              </a:rPr>
              <a:t>1</a:t>
            </a:r>
            <a:r>
              <a:rPr lang="en-US" sz="2000" b="1" dirty="0">
                <a:solidFill>
                  <a:schemeClr val="lt1"/>
                </a:solidFill>
                <a:latin typeface="Montserrat" pitchFamily="2" charset="77"/>
                <a:ea typeface="Montserrat"/>
                <a:cs typeface="Montserrat"/>
                <a:sym typeface="Montserrat"/>
              </a:rPr>
              <a:t> </a:t>
            </a:r>
            <a:r>
              <a:rPr lang="en-US" sz="2000" b="1" dirty="0">
                <a:solidFill>
                  <a:srgbClr val="FFBD00"/>
                </a:solidFill>
                <a:latin typeface="Montserrat"/>
                <a:ea typeface="Montserrat"/>
                <a:cs typeface="Montserrat"/>
                <a:sym typeface="Montserrat"/>
              </a:rPr>
              <a:t>RIGHT</a:t>
            </a:r>
            <a:r>
              <a:rPr lang="en-US" sz="2000" b="1" dirty="0">
                <a:solidFill>
                  <a:schemeClr val="lt1"/>
                </a:solidFill>
                <a:latin typeface="Montserrat" pitchFamily="2" charset="77"/>
                <a:ea typeface="Montserrat"/>
                <a:cs typeface="Montserrat"/>
                <a:sym typeface="Montserrat"/>
              </a:rPr>
              <a:t> and teach others to do the same!</a:t>
            </a:r>
            <a:endParaRPr lang="en-US" sz="2000" b="1" dirty="0">
              <a:solidFill>
                <a:schemeClr val="lt1"/>
              </a:solidFill>
              <a:latin typeface=""/>
              <a:ea typeface="Montserrat"/>
              <a:cs typeface="Montserrat"/>
              <a:sym typeface="Montserrat"/>
            </a:endParaRPr>
          </a:p>
        </p:txBody>
      </p:sp>
      <p:sp>
        <p:nvSpPr>
          <p:cNvPr id="8" name="Google Shape;193;p12">
            <a:extLst>
              <a:ext uri="{FF2B5EF4-FFF2-40B4-BE49-F238E27FC236}">
                <a16:creationId xmlns:a16="http://schemas.microsoft.com/office/drawing/2014/main" id="{159C91B7-29D0-683D-8C26-AFCEF4C116A3}"/>
              </a:ext>
            </a:extLst>
          </p:cNvPr>
          <p:cNvSpPr txBox="1">
            <a:spLocks/>
          </p:cNvSpPr>
          <p:nvPr/>
        </p:nvSpPr>
        <p:spPr>
          <a:xfrm>
            <a:off x="304801" y="1554150"/>
            <a:ext cx="9143998" cy="812356"/>
          </a:xfrm>
          <a:prstGeom prst="rect">
            <a:avLst/>
          </a:prstGeom>
          <a:noFill/>
          <a:ln>
            <a:noFill/>
          </a:ln>
        </p:spPr>
        <p:txBody>
          <a:bodyPr spcFirstLastPara="1" wrap="square" lIns="91425" tIns="45700" rIns="91425" bIns="457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480"/>
              </a:spcBef>
              <a:buClr>
                <a:schemeClr val="lt1"/>
              </a:buClr>
              <a:buSzPts val="2400"/>
              <a:buFont typeface="Arial" pitchFamily="34" charset="0"/>
              <a:buNone/>
            </a:pPr>
            <a:r>
              <a:rPr lang="en-US" sz="3000" b="1" dirty="0">
                <a:solidFill>
                  <a:schemeClr val="lt1"/>
                </a:solidFill>
                <a:latin typeface="Arial" panose="020B0604020202020204" pitchFamily="34" charset="0"/>
                <a:ea typeface="Montserrat"/>
                <a:cs typeface="Arial" panose="020B0604020202020204" pitchFamily="34" charset="0"/>
                <a:sym typeface="Montserrat"/>
              </a:rPr>
              <a:t>WAAS compensation plan is a binary system</a:t>
            </a:r>
            <a:endParaRPr lang="en-US" sz="3000" dirty="0">
              <a:latin typeface="Arial" panose="020B0604020202020204" pitchFamily="34" charset="0"/>
              <a:cs typeface="Arial" panose="020B0604020202020204" pitchFamily="34" charset="0"/>
            </a:endParaRPr>
          </a:p>
        </p:txBody>
      </p:sp>
      <p:sp>
        <p:nvSpPr>
          <p:cNvPr id="11" name="Freeform 5">
            <a:extLst>
              <a:ext uri="{FF2B5EF4-FFF2-40B4-BE49-F238E27FC236}">
                <a16:creationId xmlns:a16="http://schemas.microsoft.com/office/drawing/2014/main" id="{3A4D3DFE-889E-0586-BC74-541F5EF5A75E}"/>
              </a:ext>
            </a:extLst>
          </p:cNvPr>
          <p:cNvSpPr/>
          <p:nvPr/>
        </p:nvSpPr>
        <p:spPr>
          <a:xfrm>
            <a:off x="2466620" y="304800"/>
            <a:ext cx="4820364" cy="911694"/>
          </a:xfrm>
          <a:custGeom>
            <a:avLst/>
            <a:gdLst/>
            <a:ahLst/>
            <a:cxnLst/>
            <a:rect l="l" t="t" r="r" b="b"/>
            <a:pathLst>
              <a:path w="1946434" h="368137">
                <a:moveTo>
                  <a:pt x="19273" y="0"/>
                </a:moveTo>
                <a:lnTo>
                  <a:pt x="1927160" y="0"/>
                </a:lnTo>
                <a:cubicBezTo>
                  <a:pt x="1932272" y="0"/>
                  <a:pt x="1937174" y="2031"/>
                  <a:pt x="1940789" y="5645"/>
                </a:cubicBezTo>
                <a:cubicBezTo>
                  <a:pt x="1944403" y="9259"/>
                  <a:pt x="1946434" y="14162"/>
                  <a:pt x="1946434" y="19273"/>
                </a:cubicBezTo>
                <a:lnTo>
                  <a:pt x="1946434" y="348864"/>
                </a:lnTo>
                <a:cubicBezTo>
                  <a:pt x="1946434" y="353975"/>
                  <a:pt x="1944403" y="358877"/>
                  <a:pt x="1940789" y="362492"/>
                </a:cubicBezTo>
                <a:cubicBezTo>
                  <a:pt x="1937174" y="366106"/>
                  <a:pt x="1932272" y="368137"/>
                  <a:pt x="1927160" y="368137"/>
                </a:cubicBezTo>
                <a:lnTo>
                  <a:pt x="19273" y="368137"/>
                </a:lnTo>
                <a:cubicBezTo>
                  <a:pt x="8629" y="368137"/>
                  <a:pt x="0" y="359508"/>
                  <a:pt x="0" y="348864"/>
                </a:cubicBezTo>
                <a:lnTo>
                  <a:pt x="0" y="19273"/>
                </a:lnTo>
                <a:cubicBezTo>
                  <a:pt x="0" y="14162"/>
                  <a:pt x="2031" y="9259"/>
                  <a:pt x="5645" y="5645"/>
                </a:cubicBezTo>
                <a:cubicBezTo>
                  <a:pt x="9259" y="2031"/>
                  <a:pt x="14162" y="0"/>
                  <a:pt x="19273" y="0"/>
                </a:cubicBezTo>
                <a:close/>
              </a:path>
            </a:pathLst>
          </a:custGeom>
          <a:solidFill>
            <a:srgbClr val="FFCC00"/>
          </a:solidFill>
          <a:ln cap="sq">
            <a:noFill/>
            <a:prstDash val="solid"/>
            <a:miter/>
          </a:ln>
        </p:spPr>
        <p:txBody>
          <a:bodyPr/>
          <a:lstStyle/>
          <a:p>
            <a:endParaRPr lang="en-AU"/>
          </a:p>
        </p:txBody>
      </p:sp>
      <p:sp>
        <p:nvSpPr>
          <p:cNvPr id="14" name="TextBox 7">
            <a:extLst>
              <a:ext uri="{FF2B5EF4-FFF2-40B4-BE49-F238E27FC236}">
                <a16:creationId xmlns:a16="http://schemas.microsoft.com/office/drawing/2014/main" id="{4FB2FBC6-F206-6148-9267-7447D7178C83}"/>
              </a:ext>
            </a:extLst>
          </p:cNvPr>
          <p:cNvSpPr txBox="1"/>
          <p:nvPr/>
        </p:nvSpPr>
        <p:spPr>
          <a:xfrm>
            <a:off x="2445261" y="345516"/>
            <a:ext cx="4863079" cy="680243"/>
          </a:xfrm>
          <a:prstGeom prst="rect">
            <a:avLst/>
          </a:prstGeom>
        </p:spPr>
        <p:txBody>
          <a:bodyPr lIns="0" tIns="0" rIns="0" bIns="0" rtlCol="0" anchor="t">
            <a:spAutoFit/>
          </a:bodyPr>
          <a:lstStyle/>
          <a:p>
            <a:pPr algn="ctr">
              <a:lnSpc>
                <a:spcPts val="5950"/>
              </a:lnSpc>
            </a:pPr>
            <a:r>
              <a:rPr lang="en-US" sz="3500" spc="140" dirty="0">
                <a:solidFill>
                  <a:srgbClr val="000000"/>
                </a:solidFill>
                <a:latin typeface="Poppins Bold"/>
              </a:rPr>
              <a:t>AFFILIATE INCOME</a:t>
            </a:r>
          </a:p>
        </p:txBody>
      </p:sp>
      <p:sp>
        <p:nvSpPr>
          <p:cNvPr id="5" name="Google Shape;192;p12">
            <a:extLst>
              <a:ext uri="{FF2B5EF4-FFF2-40B4-BE49-F238E27FC236}">
                <a16:creationId xmlns:a16="http://schemas.microsoft.com/office/drawing/2014/main" id="{CB6AABD7-5B25-37FE-A7E9-8F5002CC5F0A}"/>
              </a:ext>
            </a:extLst>
          </p:cNvPr>
          <p:cNvSpPr txBox="1">
            <a:spLocks/>
          </p:cNvSpPr>
          <p:nvPr/>
        </p:nvSpPr>
        <p:spPr>
          <a:xfrm>
            <a:off x="4873919" y="2860583"/>
            <a:ext cx="1180073" cy="6013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r>
              <a:rPr lang="en-US" sz="2400" b="1" dirty="0">
                <a:solidFill>
                  <a:schemeClr val="lt1"/>
                </a:solidFill>
                <a:latin typeface="Montserrat"/>
                <a:ea typeface="Montserrat"/>
                <a:cs typeface="Montserrat"/>
                <a:sym typeface="Montserrat"/>
              </a:rPr>
              <a:t>$</a:t>
            </a:r>
            <a:endParaRPr lang="en-US" sz="2400" b="1" dirty="0">
              <a:latin typeface="Montserrat"/>
              <a:ea typeface="Montserrat"/>
              <a:cs typeface="Montserrat"/>
              <a:sym typeface="Montserrat"/>
            </a:endParaRPr>
          </a:p>
        </p:txBody>
      </p:sp>
      <p:sp>
        <p:nvSpPr>
          <p:cNvPr id="7" name="Google Shape;192;p12">
            <a:extLst>
              <a:ext uri="{FF2B5EF4-FFF2-40B4-BE49-F238E27FC236}">
                <a16:creationId xmlns:a16="http://schemas.microsoft.com/office/drawing/2014/main" id="{A6F2900D-3E7F-B132-3DAF-1036C2B1EE77}"/>
              </a:ext>
            </a:extLst>
          </p:cNvPr>
          <p:cNvSpPr txBox="1">
            <a:spLocks/>
          </p:cNvSpPr>
          <p:nvPr/>
        </p:nvSpPr>
        <p:spPr>
          <a:xfrm>
            <a:off x="3497329" y="2860582"/>
            <a:ext cx="1180073" cy="6013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r>
              <a:rPr lang="en-US" sz="2400" b="1" dirty="0">
                <a:solidFill>
                  <a:schemeClr val="lt1"/>
                </a:solidFill>
                <a:latin typeface="Montserrat"/>
                <a:ea typeface="Montserrat"/>
                <a:cs typeface="Montserrat"/>
                <a:sym typeface="Montserrat"/>
              </a:rPr>
              <a:t>You</a:t>
            </a:r>
            <a:endParaRPr lang="en-US" sz="2400" b="1" dirty="0">
              <a:latin typeface="Montserrat"/>
              <a:ea typeface="Montserrat"/>
              <a:cs typeface="Montserrat"/>
              <a:sym typeface="Montserrat"/>
            </a:endParaRPr>
          </a:p>
        </p:txBody>
      </p:sp>
    </p:spTree>
    <p:extLst>
      <p:ext uri="{BB962C8B-B14F-4D97-AF65-F5344CB8AC3E}">
        <p14:creationId xmlns:p14="http://schemas.microsoft.com/office/powerpoint/2010/main" val="4284853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 name="Group 3"/>
          <p:cNvGrpSpPr/>
          <p:nvPr/>
        </p:nvGrpSpPr>
        <p:grpSpPr>
          <a:xfrm>
            <a:off x="2445261" y="304800"/>
            <a:ext cx="4863079" cy="911694"/>
            <a:chOff x="0" y="0"/>
            <a:chExt cx="6484105" cy="1215592"/>
          </a:xfrm>
        </p:grpSpPr>
        <p:grpSp>
          <p:nvGrpSpPr>
            <p:cNvPr id="4" name="Group 4"/>
            <p:cNvGrpSpPr/>
            <p:nvPr/>
          </p:nvGrpSpPr>
          <p:grpSpPr>
            <a:xfrm>
              <a:off x="28478" y="0"/>
              <a:ext cx="6427149" cy="1215592"/>
              <a:chOff x="0" y="0"/>
              <a:chExt cx="1946433" cy="368137"/>
            </a:xfrm>
          </p:grpSpPr>
          <p:sp>
            <p:nvSpPr>
              <p:cNvPr id="5" name="Freeform 5"/>
              <p:cNvSpPr/>
              <p:nvPr/>
            </p:nvSpPr>
            <p:spPr>
              <a:xfrm>
                <a:off x="0" y="0"/>
                <a:ext cx="1946434" cy="368137"/>
              </a:xfrm>
              <a:custGeom>
                <a:avLst/>
                <a:gdLst/>
                <a:ahLst/>
                <a:cxnLst/>
                <a:rect l="l" t="t" r="r" b="b"/>
                <a:pathLst>
                  <a:path w="1946434" h="368137">
                    <a:moveTo>
                      <a:pt x="19273" y="0"/>
                    </a:moveTo>
                    <a:lnTo>
                      <a:pt x="1927160" y="0"/>
                    </a:lnTo>
                    <a:cubicBezTo>
                      <a:pt x="1932272" y="0"/>
                      <a:pt x="1937174" y="2031"/>
                      <a:pt x="1940789" y="5645"/>
                    </a:cubicBezTo>
                    <a:cubicBezTo>
                      <a:pt x="1944403" y="9259"/>
                      <a:pt x="1946434" y="14162"/>
                      <a:pt x="1946434" y="19273"/>
                    </a:cubicBezTo>
                    <a:lnTo>
                      <a:pt x="1946434" y="348864"/>
                    </a:lnTo>
                    <a:cubicBezTo>
                      <a:pt x="1946434" y="353975"/>
                      <a:pt x="1944403" y="358877"/>
                      <a:pt x="1940789" y="362492"/>
                    </a:cubicBezTo>
                    <a:cubicBezTo>
                      <a:pt x="1937174" y="366106"/>
                      <a:pt x="1932272" y="368137"/>
                      <a:pt x="1927160" y="368137"/>
                    </a:cubicBezTo>
                    <a:lnTo>
                      <a:pt x="19273" y="368137"/>
                    </a:lnTo>
                    <a:cubicBezTo>
                      <a:pt x="8629" y="368137"/>
                      <a:pt x="0" y="359508"/>
                      <a:pt x="0" y="348864"/>
                    </a:cubicBezTo>
                    <a:lnTo>
                      <a:pt x="0" y="19273"/>
                    </a:lnTo>
                    <a:cubicBezTo>
                      <a:pt x="0" y="14162"/>
                      <a:pt x="2031" y="9259"/>
                      <a:pt x="5645" y="5645"/>
                    </a:cubicBezTo>
                    <a:cubicBezTo>
                      <a:pt x="9259" y="2031"/>
                      <a:pt x="14162" y="0"/>
                      <a:pt x="19273" y="0"/>
                    </a:cubicBezTo>
                    <a:close/>
                  </a:path>
                </a:pathLst>
              </a:custGeom>
              <a:solidFill>
                <a:srgbClr val="FFCC00"/>
              </a:solidFill>
              <a:ln cap="sq">
                <a:noFill/>
                <a:prstDash val="solid"/>
                <a:miter/>
              </a:ln>
            </p:spPr>
            <p:txBody>
              <a:bodyPr/>
              <a:lstStyle/>
              <a:p>
                <a:endParaRPr lang="en-AU"/>
              </a:p>
            </p:txBody>
          </p:sp>
          <p:sp>
            <p:nvSpPr>
              <p:cNvPr id="6" name="TextBox 6"/>
              <p:cNvSpPr txBox="1"/>
              <p:nvPr/>
            </p:nvSpPr>
            <p:spPr>
              <a:xfrm>
                <a:off x="0" y="-66675"/>
                <a:ext cx="1946433" cy="434812"/>
              </a:xfrm>
              <a:prstGeom prst="rect">
                <a:avLst/>
              </a:prstGeom>
            </p:spPr>
            <p:txBody>
              <a:bodyPr lIns="50800" tIns="50800" rIns="50800" bIns="50800" rtlCol="0" anchor="ctr"/>
              <a:lstStyle/>
              <a:p>
                <a:pPr algn="ctr">
                  <a:lnSpc>
                    <a:spcPts val="2040"/>
                  </a:lnSpc>
                </a:pPr>
                <a:endParaRPr/>
              </a:p>
            </p:txBody>
          </p:sp>
        </p:grpSp>
        <p:sp>
          <p:nvSpPr>
            <p:cNvPr id="7" name="TextBox 7"/>
            <p:cNvSpPr txBox="1"/>
            <p:nvPr/>
          </p:nvSpPr>
          <p:spPr>
            <a:xfrm>
              <a:off x="0" y="54288"/>
              <a:ext cx="6484105" cy="906991"/>
            </a:xfrm>
            <a:prstGeom prst="rect">
              <a:avLst/>
            </a:prstGeom>
          </p:spPr>
          <p:txBody>
            <a:bodyPr lIns="0" tIns="0" rIns="0" bIns="0" rtlCol="0" anchor="t">
              <a:spAutoFit/>
            </a:bodyPr>
            <a:lstStyle/>
            <a:p>
              <a:pPr algn="ctr">
                <a:lnSpc>
                  <a:spcPts val="5950"/>
                </a:lnSpc>
              </a:pPr>
              <a:r>
                <a:rPr lang="en-US" sz="3500" spc="140" dirty="0">
                  <a:solidFill>
                    <a:srgbClr val="000000"/>
                  </a:solidFill>
                  <a:latin typeface="Poppins Bold"/>
                </a:rPr>
                <a:t>AFFILIATE INCOME</a:t>
              </a:r>
            </a:p>
          </p:txBody>
        </p:sp>
      </p:grpSp>
      <p:sp>
        <p:nvSpPr>
          <p:cNvPr id="8" name="AutoShape 8"/>
          <p:cNvSpPr/>
          <p:nvPr/>
        </p:nvSpPr>
        <p:spPr>
          <a:xfrm flipV="1">
            <a:off x="553204" y="2249213"/>
            <a:ext cx="3270020" cy="5037"/>
          </a:xfrm>
          <a:prstGeom prst="line">
            <a:avLst/>
          </a:prstGeom>
          <a:ln w="38100" cap="flat">
            <a:solidFill>
              <a:srgbClr val="FFCC01"/>
            </a:solidFill>
            <a:prstDash val="solid"/>
            <a:headEnd type="none" w="sm" len="sm"/>
            <a:tailEnd type="none" w="sm" len="sm"/>
          </a:ln>
        </p:spPr>
        <p:txBody>
          <a:bodyPr/>
          <a:lstStyle/>
          <a:p>
            <a:endParaRPr lang="en-AU"/>
          </a:p>
        </p:txBody>
      </p:sp>
      <p:sp>
        <p:nvSpPr>
          <p:cNvPr id="9" name="TextBox 9"/>
          <p:cNvSpPr txBox="1"/>
          <p:nvPr/>
        </p:nvSpPr>
        <p:spPr>
          <a:xfrm>
            <a:off x="553204" y="2506387"/>
            <a:ext cx="8329701" cy="699743"/>
          </a:xfrm>
          <a:prstGeom prst="rect">
            <a:avLst/>
          </a:prstGeom>
        </p:spPr>
        <p:txBody>
          <a:bodyPr lIns="0" tIns="0" rIns="0" bIns="0" rtlCol="0" anchor="t">
            <a:spAutoFit/>
          </a:bodyPr>
          <a:lstStyle/>
          <a:p>
            <a:pPr marL="0" lvl="0" indent="0" algn="l" rtl="0">
              <a:lnSpc>
                <a:spcPct val="150000"/>
              </a:lnSpc>
              <a:spcBef>
                <a:spcPts val="0"/>
              </a:spcBef>
              <a:spcAft>
                <a:spcPts val="0"/>
              </a:spcAft>
              <a:buClr>
                <a:schemeClr val="lt1"/>
              </a:buClr>
              <a:buSzPts val="1800"/>
              <a:buNone/>
            </a:pPr>
            <a:r>
              <a:rPr lang="en-US" sz="1600" dirty="0">
                <a:solidFill>
                  <a:schemeClr val="lt1"/>
                </a:solidFill>
                <a:latin typeface="Montserrat"/>
                <a:ea typeface="Montserrat"/>
                <a:cs typeface="Montserrat"/>
                <a:sym typeface="Montserrat"/>
              </a:rPr>
              <a:t>Subscribers can earn </a:t>
            </a:r>
            <a:r>
              <a:rPr lang="en-US" sz="1600" b="1" dirty="0">
                <a:solidFill>
                  <a:srgbClr val="FFBD00"/>
                </a:solidFill>
                <a:latin typeface="Montserrat"/>
                <a:ea typeface="Montserrat"/>
                <a:cs typeface="Montserrat"/>
                <a:sym typeface="Montserrat"/>
              </a:rPr>
              <a:t>5% rewards </a:t>
            </a:r>
            <a:r>
              <a:rPr lang="en-US" sz="1600" dirty="0">
                <a:solidFill>
                  <a:schemeClr val="lt1"/>
                </a:solidFill>
                <a:latin typeface="Montserrat"/>
                <a:ea typeface="Montserrat"/>
                <a:cs typeface="Montserrat"/>
                <a:sym typeface="Montserrat"/>
              </a:rPr>
              <a:t>as Introducer Kickbacks for referring unlimited subscribers.  This is from the 3</a:t>
            </a:r>
            <a:r>
              <a:rPr lang="en-US" sz="1600" baseline="30000" dirty="0">
                <a:solidFill>
                  <a:schemeClr val="lt1"/>
                </a:solidFill>
                <a:latin typeface="Montserrat"/>
                <a:ea typeface="Montserrat"/>
                <a:cs typeface="Montserrat"/>
                <a:sym typeface="Montserrat"/>
              </a:rPr>
              <a:t>rd</a:t>
            </a:r>
            <a:r>
              <a:rPr lang="en-US" sz="1600" dirty="0">
                <a:solidFill>
                  <a:schemeClr val="lt1"/>
                </a:solidFill>
                <a:latin typeface="Montserrat"/>
                <a:ea typeface="Montserrat"/>
                <a:cs typeface="Montserrat"/>
                <a:sym typeface="Montserrat"/>
              </a:rPr>
              <a:t> paid subscription that you sponsor directly.</a:t>
            </a:r>
            <a:endParaRPr lang="en-US" sz="2400" dirty="0"/>
          </a:p>
        </p:txBody>
      </p:sp>
      <p:sp>
        <p:nvSpPr>
          <p:cNvPr id="10" name="TextBox 10"/>
          <p:cNvSpPr txBox="1"/>
          <p:nvPr/>
        </p:nvSpPr>
        <p:spPr>
          <a:xfrm>
            <a:off x="553204" y="1600200"/>
            <a:ext cx="3270021" cy="400687"/>
          </a:xfrm>
          <a:prstGeom prst="rect">
            <a:avLst/>
          </a:prstGeom>
        </p:spPr>
        <p:txBody>
          <a:bodyPr wrap="square" lIns="0" tIns="0" rIns="0" bIns="0" rtlCol="0" anchor="t">
            <a:spAutoFit/>
          </a:bodyPr>
          <a:lstStyle/>
          <a:p>
            <a:pPr>
              <a:lnSpc>
                <a:spcPts val="3400"/>
              </a:lnSpc>
              <a:spcBef>
                <a:spcPct val="0"/>
              </a:spcBef>
            </a:pPr>
            <a:r>
              <a:rPr lang="en-US" sz="2000" b="1" dirty="0">
                <a:solidFill>
                  <a:srgbClr val="FFFFFF"/>
                </a:solidFill>
                <a:latin typeface="Poppins Bold"/>
              </a:rPr>
              <a:t>INTRODUCER </a:t>
            </a:r>
            <a:r>
              <a:rPr lang="en-US" sz="2000" b="1" dirty="0">
                <a:solidFill>
                  <a:schemeClr val="lt1"/>
                </a:solidFill>
                <a:latin typeface="Montserrat"/>
                <a:ea typeface="Montserrat"/>
                <a:cs typeface="Montserrat"/>
                <a:sym typeface="Montserrat"/>
              </a:rPr>
              <a:t>KICKBACKS</a:t>
            </a:r>
            <a:r>
              <a:rPr lang="en-US" sz="2000" b="1" dirty="0">
                <a:solidFill>
                  <a:srgbClr val="FFFFFF"/>
                </a:solidFill>
                <a:latin typeface="Poppins Bold"/>
              </a:rPr>
              <a:t> </a:t>
            </a:r>
          </a:p>
        </p:txBody>
      </p:sp>
      <p:sp>
        <p:nvSpPr>
          <p:cNvPr id="11" name="AutoShape 11"/>
          <p:cNvSpPr/>
          <p:nvPr/>
        </p:nvSpPr>
        <p:spPr>
          <a:xfrm>
            <a:off x="553204" y="4254500"/>
            <a:ext cx="5847596" cy="3812"/>
          </a:xfrm>
          <a:prstGeom prst="line">
            <a:avLst/>
          </a:prstGeom>
          <a:ln w="38100" cap="flat">
            <a:solidFill>
              <a:srgbClr val="FFCC00"/>
            </a:solidFill>
            <a:prstDash val="solid"/>
            <a:headEnd type="none" w="sm" len="sm"/>
            <a:tailEnd type="none" w="sm" len="sm"/>
          </a:ln>
        </p:spPr>
        <p:txBody>
          <a:bodyPr/>
          <a:lstStyle/>
          <a:p>
            <a:endParaRPr lang="en-AU"/>
          </a:p>
        </p:txBody>
      </p:sp>
      <p:sp>
        <p:nvSpPr>
          <p:cNvPr id="12" name="TextBox 12"/>
          <p:cNvSpPr txBox="1"/>
          <p:nvPr/>
        </p:nvSpPr>
        <p:spPr>
          <a:xfrm>
            <a:off x="547884" y="4511675"/>
            <a:ext cx="8824715" cy="327654"/>
          </a:xfrm>
          <a:prstGeom prst="rect">
            <a:avLst/>
          </a:prstGeom>
        </p:spPr>
        <p:txBody>
          <a:bodyPr wrap="square" lIns="0" tIns="0" rIns="0" bIns="0" rtlCol="0" anchor="t">
            <a:spAutoFit/>
          </a:bodyPr>
          <a:lstStyle/>
          <a:p>
            <a:pPr marL="0" lvl="0" indent="0" algn="l" rtl="0">
              <a:lnSpc>
                <a:spcPct val="150000"/>
              </a:lnSpc>
              <a:spcBef>
                <a:spcPts val="360"/>
              </a:spcBef>
              <a:spcAft>
                <a:spcPts val="0"/>
              </a:spcAft>
              <a:buClr>
                <a:schemeClr val="lt1"/>
              </a:buClr>
              <a:buSzPts val="1800"/>
              <a:buNone/>
            </a:pPr>
            <a:r>
              <a:rPr lang="en-US" sz="1600" b="1" dirty="0">
                <a:solidFill>
                  <a:srgbClr val="FFBD00"/>
                </a:solidFill>
                <a:latin typeface="Montserrat"/>
                <a:ea typeface="Montserrat"/>
                <a:cs typeface="Montserrat"/>
                <a:sym typeface="Montserrat"/>
              </a:rPr>
              <a:t>5% rewards</a:t>
            </a:r>
            <a:r>
              <a:rPr lang="en-US" sz="1600" dirty="0">
                <a:solidFill>
                  <a:schemeClr val="lt1"/>
                </a:solidFill>
                <a:latin typeface="Montserrat"/>
                <a:ea typeface="Montserrat"/>
                <a:cs typeface="Montserrat"/>
                <a:sym typeface="Montserrat"/>
              </a:rPr>
              <a:t> are given when</a:t>
            </a:r>
            <a:r>
              <a:rPr lang="en-US" sz="1600" b="1" dirty="0">
                <a:solidFill>
                  <a:srgbClr val="FFBD00"/>
                </a:solidFill>
                <a:latin typeface="Montserrat"/>
                <a:sym typeface="Montserrat"/>
              </a:rPr>
              <a:t> all </a:t>
            </a:r>
            <a:r>
              <a:rPr lang="en-US" sz="1600" b="1" dirty="0">
                <a:solidFill>
                  <a:srgbClr val="FFBD00"/>
                </a:solidFill>
                <a:latin typeface="Montserrat"/>
                <a:ea typeface="Montserrat"/>
                <a:cs typeface="Montserrat"/>
                <a:sym typeface="Montserrat"/>
              </a:rPr>
              <a:t>personally introduced</a:t>
            </a:r>
            <a:r>
              <a:rPr lang="en-US" sz="1600" dirty="0">
                <a:solidFill>
                  <a:schemeClr val="lt1"/>
                </a:solidFill>
                <a:latin typeface="Montserrat"/>
                <a:ea typeface="Montserrat"/>
                <a:cs typeface="Montserrat"/>
                <a:sym typeface="Montserrat"/>
              </a:rPr>
              <a:t> subscribers </a:t>
            </a:r>
            <a:r>
              <a:rPr lang="en-US" sz="1600" b="1" dirty="0">
                <a:solidFill>
                  <a:srgbClr val="FFBD00"/>
                </a:solidFill>
                <a:latin typeface="Montserrat"/>
                <a:ea typeface="Montserrat"/>
                <a:cs typeface="Montserrat"/>
                <a:sym typeface="Montserrat"/>
              </a:rPr>
              <a:t>repurchase</a:t>
            </a:r>
            <a:r>
              <a:rPr lang="en-US" sz="1600" dirty="0">
                <a:solidFill>
                  <a:schemeClr val="bg1"/>
                </a:solidFill>
                <a:latin typeface="Montserrat"/>
                <a:ea typeface="Montserrat"/>
                <a:cs typeface="Montserrat"/>
                <a:sym typeface="Montserrat"/>
              </a:rPr>
              <a:t>.</a:t>
            </a:r>
          </a:p>
        </p:txBody>
      </p:sp>
      <p:sp>
        <p:nvSpPr>
          <p:cNvPr id="13" name="TextBox 13"/>
          <p:cNvSpPr txBox="1"/>
          <p:nvPr/>
        </p:nvSpPr>
        <p:spPr>
          <a:xfrm>
            <a:off x="553204" y="3581400"/>
            <a:ext cx="6228596" cy="400687"/>
          </a:xfrm>
          <a:prstGeom prst="rect">
            <a:avLst/>
          </a:prstGeom>
        </p:spPr>
        <p:txBody>
          <a:bodyPr wrap="square" lIns="0" tIns="0" rIns="0" bIns="0" rtlCol="0" anchor="t">
            <a:spAutoFit/>
          </a:bodyPr>
          <a:lstStyle/>
          <a:p>
            <a:pPr>
              <a:lnSpc>
                <a:spcPts val="3400"/>
              </a:lnSpc>
              <a:spcBef>
                <a:spcPct val="0"/>
              </a:spcBef>
            </a:pPr>
            <a:r>
              <a:rPr lang="en-US" sz="2000" dirty="0">
                <a:solidFill>
                  <a:srgbClr val="FFFFFF"/>
                </a:solidFill>
                <a:latin typeface="Poppins Bold"/>
              </a:rPr>
              <a:t>2)   INTRODUCER </a:t>
            </a:r>
            <a:r>
              <a:rPr lang="en-US" sz="2000" b="1" dirty="0">
                <a:solidFill>
                  <a:schemeClr val="lt1"/>
                </a:solidFill>
                <a:latin typeface="Montserrat"/>
                <a:ea typeface="Montserrat"/>
                <a:cs typeface="Montserrat"/>
                <a:sym typeface="Montserrat"/>
              </a:rPr>
              <a:t>KICKBACKS</a:t>
            </a:r>
            <a:r>
              <a:rPr lang="en-US" sz="2000" dirty="0">
                <a:solidFill>
                  <a:srgbClr val="FFFFFF"/>
                </a:solidFill>
                <a:latin typeface="Poppins Bold"/>
              </a:rPr>
              <a:t> ON REPURCHASE </a:t>
            </a:r>
          </a:p>
        </p:txBody>
      </p:sp>
      <p:pic>
        <p:nvPicPr>
          <p:cNvPr id="2" name="Picture 1">
            <a:extLst>
              <a:ext uri="{FF2B5EF4-FFF2-40B4-BE49-F238E27FC236}">
                <a16:creationId xmlns:a16="http://schemas.microsoft.com/office/drawing/2014/main" id="{6907A2C6-47F4-E90A-1F24-1C11FD5A9EB9}"/>
              </a:ext>
            </a:extLst>
          </p:cNvPr>
          <p:cNvPicPr>
            <a:picLocks noChangeAspect="1"/>
          </p:cNvPicPr>
          <p:nvPr/>
        </p:nvPicPr>
        <p:blipFill>
          <a:blip r:embed="rId3"/>
          <a:stretch>
            <a:fillRect/>
          </a:stretch>
        </p:blipFill>
        <p:spPr>
          <a:xfrm>
            <a:off x="9157547" y="0"/>
            <a:ext cx="596053" cy="447040"/>
          </a:xfrm>
          <a:prstGeom prst="rect">
            <a:avLst/>
          </a:prstGeom>
        </p:spPr>
      </p:pic>
      <p:sp>
        <p:nvSpPr>
          <p:cNvPr id="16" name="TextBox 15">
            <a:extLst>
              <a:ext uri="{FF2B5EF4-FFF2-40B4-BE49-F238E27FC236}">
                <a16:creationId xmlns:a16="http://schemas.microsoft.com/office/drawing/2014/main" id="{A4F3F6E1-C139-3089-C51A-3D250402DB00}"/>
              </a:ext>
            </a:extLst>
          </p:cNvPr>
          <p:cNvSpPr txBox="1"/>
          <p:nvPr/>
        </p:nvSpPr>
        <p:spPr>
          <a:xfrm>
            <a:off x="0" y="6553200"/>
            <a:ext cx="9753600" cy="400110"/>
          </a:xfrm>
          <a:prstGeom prst="rect">
            <a:avLst/>
          </a:prstGeom>
          <a:noFill/>
        </p:spPr>
        <p:txBody>
          <a:bodyPr wrap="square" rtlCol="0">
            <a:spAutoFit/>
          </a:bodyPr>
          <a:lstStyle/>
          <a:p>
            <a:pPr marL="0" lvl="0" indent="0" algn="ctr" rtl="0">
              <a:spcBef>
                <a:spcPts val="480"/>
              </a:spcBef>
              <a:spcAft>
                <a:spcPts val="0"/>
              </a:spcAft>
              <a:buClr>
                <a:schemeClr val="lt1"/>
              </a:buClr>
              <a:buSzPts val="2400"/>
              <a:buNone/>
            </a:pPr>
            <a:r>
              <a:rPr lang="en-US" sz="2000" b="1" dirty="0">
                <a:solidFill>
                  <a:srgbClr val="FFBD00"/>
                </a:solidFill>
                <a:latin typeface="Montserrat" pitchFamily="2" charset="77"/>
                <a:ea typeface="Montserrat"/>
                <a:cs typeface="Montserrat"/>
                <a:sym typeface="Montserrat"/>
              </a:rPr>
              <a:t>1</a:t>
            </a:r>
            <a:r>
              <a:rPr lang="en-US" sz="2000" b="1" dirty="0">
                <a:solidFill>
                  <a:schemeClr val="lt1"/>
                </a:solidFill>
                <a:latin typeface="Montserrat" pitchFamily="2" charset="77"/>
                <a:ea typeface="Montserrat"/>
                <a:cs typeface="Montserrat"/>
                <a:sym typeface="Montserrat"/>
              </a:rPr>
              <a:t> </a:t>
            </a:r>
            <a:r>
              <a:rPr lang="en-US" sz="2000" b="1" dirty="0">
                <a:solidFill>
                  <a:srgbClr val="FFBD00"/>
                </a:solidFill>
                <a:latin typeface="Montserrat"/>
                <a:ea typeface="Montserrat"/>
                <a:cs typeface="Montserrat"/>
                <a:sym typeface="Montserrat"/>
              </a:rPr>
              <a:t>LEFT</a:t>
            </a:r>
            <a:r>
              <a:rPr lang="en-US" sz="2000" b="1" dirty="0">
                <a:solidFill>
                  <a:schemeClr val="lt1"/>
                </a:solidFill>
                <a:latin typeface="Montserrat" pitchFamily="2" charset="77"/>
                <a:ea typeface="Montserrat"/>
                <a:cs typeface="Montserrat"/>
                <a:sym typeface="Montserrat"/>
              </a:rPr>
              <a:t> and </a:t>
            </a:r>
            <a:r>
              <a:rPr lang="en-US" sz="2000" b="1" dirty="0">
                <a:solidFill>
                  <a:srgbClr val="FFBD00"/>
                </a:solidFill>
                <a:latin typeface="Montserrat" pitchFamily="2" charset="77"/>
                <a:ea typeface="Montserrat"/>
                <a:cs typeface="Montserrat"/>
                <a:sym typeface="Montserrat"/>
              </a:rPr>
              <a:t>1</a:t>
            </a:r>
            <a:r>
              <a:rPr lang="en-US" sz="2000" b="1" dirty="0">
                <a:solidFill>
                  <a:schemeClr val="lt1"/>
                </a:solidFill>
                <a:latin typeface="Montserrat" pitchFamily="2" charset="77"/>
                <a:ea typeface="Montserrat"/>
                <a:cs typeface="Montserrat"/>
                <a:sym typeface="Montserrat"/>
              </a:rPr>
              <a:t> </a:t>
            </a:r>
            <a:r>
              <a:rPr lang="en-US" sz="2000" b="1" dirty="0">
                <a:solidFill>
                  <a:srgbClr val="FFBD00"/>
                </a:solidFill>
                <a:latin typeface="Montserrat"/>
                <a:ea typeface="Montserrat"/>
                <a:cs typeface="Montserrat"/>
                <a:sym typeface="Montserrat"/>
              </a:rPr>
              <a:t>RIGHT</a:t>
            </a:r>
            <a:r>
              <a:rPr lang="en-US" sz="2000" b="1" dirty="0">
                <a:solidFill>
                  <a:schemeClr val="lt1"/>
                </a:solidFill>
                <a:latin typeface="Montserrat" pitchFamily="2" charset="77"/>
                <a:ea typeface="Montserrat"/>
                <a:cs typeface="Montserrat"/>
                <a:sym typeface="Montserrat"/>
              </a:rPr>
              <a:t> and teach others to do the same!</a:t>
            </a:r>
            <a:endParaRPr lang="en-US" sz="2000" b="1" dirty="0">
              <a:solidFill>
                <a:schemeClr val="lt1"/>
              </a:solidFill>
              <a:latin typeface=""/>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TextBox 6"/>
          <p:cNvSpPr txBox="1"/>
          <p:nvPr/>
        </p:nvSpPr>
        <p:spPr>
          <a:xfrm>
            <a:off x="2466620" y="310785"/>
            <a:ext cx="4820362" cy="1076815"/>
          </a:xfrm>
          <a:prstGeom prst="rect">
            <a:avLst/>
          </a:prstGeom>
        </p:spPr>
        <p:txBody>
          <a:bodyPr lIns="50800" tIns="50800" rIns="50800" bIns="50800" rtlCol="0" anchor="ctr"/>
          <a:lstStyle/>
          <a:p>
            <a:pPr algn="ctr">
              <a:lnSpc>
                <a:spcPts val="2040"/>
              </a:lnSpc>
            </a:pPr>
            <a:endParaRPr/>
          </a:p>
        </p:txBody>
      </p:sp>
      <p:sp>
        <p:nvSpPr>
          <p:cNvPr id="15" name="TextBox 15">
            <a:extLst>
              <a:ext uri="{FF2B5EF4-FFF2-40B4-BE49-F238E27FC236}">
                <a16:creationId xmlns:a16="http://schemas.microsoft.com/office/drawing/2014/main" id="{918490ED-CF4D-8EDF-4B8C-399E07CF74AA}"/>
              </a:ext>
            </a:extLst>
          </p:cNvPr>
          <p:cNvSpPr txBox="1"/>
          <p:nvPr/>
        </p:nvSpPr>
        <p:spPr>
          <a:xfrm>
            <a:off x="553204" y="2514600"/>
            <a:ext cx="3899311" cy="1435649"/>
          </a:xfrm>
          <a:prstGeom prst="rect">
            <a:avLst/>
          </a:prstGeom>
        </p:spPr>
        <p:txBody>
          <a:bodyPr wrap="square" lIns="0" tIns="0" rIns="0" bIns="0" rtlCol="0" anchor="t">
            <a:spAutoFit/>
          </a:bodyPr>
          <a:lstStyle/>
          <a:p>
            <a:pPr marL="0" lvl="0" indent="0" rtl="0">
              <a:lnSpc>
                <a:spcPct val="150000"/>
              </a:lnSpc>
              <a:spcBef>
                <a:spcPts val="0"/>
              </a:spcBef>
              <a:spcAft>
                <a:spcPts val="0"/>
              </a:spcAft>
              <a:buClr>
                <a:schemeClr val="lt1"/>
              </a:buClr>
              <a:buSzPts val="2000"/>
              <a:buNone/>
            </a:pPr>
            <a:r>
              <a:rPr lang="en-US" sz="1600" dirty="0">
                <a:solidFill>
                  <a:schemeClr val="lt1"/>
                </a:solidFill>
                <a:latin typeface="Montserrat"/>
                <a:sym typeface="Montserrat"/>
              </a:rPr>
              <a:t>When you sponsor </a:t>
            </a:r>
            <a:r>
              <a:rPr lang="en-US" sz="1600" b="1" dirty="0">
                <a:solidFill>
                  <a:srgbClr val="FFCC01"/>
                </a:solidFill>
                <a:latin typeface="Montserrat"/>
                <a:sym typeface="Montserrat"/>
              </a:rPr>
              <a:t>ONE</a:t>
            </a:r>
            <a:r>
              <a:rPr lang="en-US" sz="1600" dirty="0">
                <a:solidFill>
                  <a:schemeClr val="lt1"/>
                </a:solidFill>
                <a:latin typeface="Montserrat"/>
                <a:sym typeface="Montserrat"/>
              </a:rPr>
              <a:t>  subscriber on the </a:t>
            </a:r>
            <a:r>
              <a:rPr lang="en-US" sz="1600" b="1" dirty="0">
                <a:solidFill>
                  <a:srgbClr val="FFCC01"/>
                </a:solidFill>
                <a:latin typeface="Montserrat"/>
                <a:sym typeface="Montserrat"/>
              </a:rPr>
              <a:t>LEFT</a:t>
            </a:r>
            <a:r>
              <a:rPr lang="en-US" sz="1600" dirty="0">
                <a:solidFill>
                  <a:schemeClr val="lt1"/>
                </a:solidFill>
                <a:latin typeface="Montserrat"/>
                <a:sym typeface="Montserrat"/>
              </a:rPr>
              <a:t> and </a:t>
            </a:r>
            <a:r>
              <a:rPr lang="en-US" sz="1600" b="1" dirty="0">
                <a:solidFill>
                  <a:srgbClr val="FFCC01"/>
                </a:solidFill>
                <a:latin typeface="Montserrat"/>
                <a:sym typeface="Montserrat"/>
              </a:rPr>
              <a:t>ONE</a:t>
            </a:r>
            <a:r>
              <a:rPr lang="en-US" sz="1600" dirty="0">
                <a:solidFill>
                  <a:schemeClr val="lt1"/>
                </a:solidFill>
                <a:latin typeface="Montserrat"/>
                <a:sym typeface="Montserrat"/>
              </a:rPr>
              <a:t> subscriber on the </a:t>
            </a:r>
            <a:r>
              <a:rPr lang="en-US" sz="1600" b="1" dirty="0">
                <a:solidFill>
                  <a:srgbClr val="FFCC01"/>
                </a:solidFill>
                <a:latin typeface="Montserrat"/>
                <a:sym typeface="Montserrat"/>
              </a:rPr>
              <a:t>RIGHT</a:t>
            </a:r>
            <a:r>
              <a:rPr lang="en-US" sz="1600" dirty="0">
                <a:solidFill>
                  <a:schemeClr val="lt1"/>
                </a:solidFill>
                <a:latin typeface="Montserrat"/>
                <a:sym typeface="Montserrat"/>
              </a:rPr>
              <a:t> directly, you will qualify to receive Check Match Bonus of </a:t>
            </a:r>
            <a:r>
              <a:rPr lang="en-US" sz="1600" b="1" dirty="0">
                <a:solidFill>
                  <a:srgbClr val="FFCC01"/>
                </a:solidFill>
                <a:latin typeface="Montserrat"/>
                <a:sym typeface="Montserrat"/>
              </a:rPr>
              <a:t>10%</a:t>
            </a:r>
            <a:endParaRPr lang="en-US" sz="1600" b="1" dirty="0">
              <a:solidFill>
                <a:srgbClr val="FFCC01"/>
              </a:solidFill>
              <a:latin typeface="Montserrat"/>
              <a:sym typeface="Calibri"/>
            </a:endParaRPr>
          </a:p>
        </p:txBody>
      </p:sp>
      <p:grpSp>
        <p:nvGrpSpPr>
          <p:cNvPr id="17" name="Group 16">
            <a:extLst>
              <a:ext uri="{FF2B5EF4-FFF2-40B4-BE49-F238E27FC236}">
                <a16:creationId xmlns:a16="http://schemas.microsoft.com/office/drawing/2014/main" id="{5E016EE2-6C4A-8F11-C406-A04E19C0B2E4}"/>
              </a:ext>
            </a:extLst>
          </p:cNvPr>
          <p:cNvGrpSpPr/>
          <p:nvPr/>
        </p:nvGrpSpPr>
        <p:grpSpPr>
          <a:xfrm>
            <a:off x="5229871" y="832843"/>
            <a:ext cx="3837929" cy="4128752"/>
            <a:chOff x="2815428" y="1916008"/>
            <a:chExt cx="3513143" cy="3776683"/>
          </a:xfrm>
        </p:grpSpPr>
        <p:pic>
          <p:nvPicPr>
            <p:cNvPr id="18" name="Google Shape;194;p12">
              <a:extLst>
                <a:ext uri="{FF2B5EF4-FFF2-40B4-BE49-F238E27FC236}">
                  <a16:creationId xmlns:a16="http://schemas.microsoft.com/office/drawing/2014/main" id="{031282B4-CD89-F85D-3C58-F083AF530ED5}"/>
                </a:ext>
              </a:extLst>
            </p:cNvPr>
            <p:cNvPicPr preferRelativeResize="0"/>
            <p:nvPr/>
          </p:nvPicPr>
          <p:blipFill rotWithShape="1">
            <a:blip r:embed="rId3">
              <a:alphaModFix/>
            </a:blip>
            <a:srcRect/>
            <a:stretch/>
          </p:blipFill>
          <p:spPr>
            <a:xfrm>
              <a:off x="2815428" y="1916008"/>
              <a:ext cx="3513143" cy="3776683"/>
            </a:xfrm>
            <a:prstGeom prst="rect">
              <a:avLst/>
            </a:prstGeom>
            <a:noFill/>
            <a:ln>
              <a:noFill/>
            </a:ln>
          </p:spPr>
        </p:pic>
        <p:sp>
          <p:nvSpPr>
            <p:cNvPr id="19" name="Google Shape;192;p12">
              <a:extLst>
                <a:ext uri="{FF2B5EF4-FFF2-40B4-BE49-F238E27FC236}">
                  <a16:creationId xmlns:a16="http://schemas.microsoft.com/office/drawing/2014/main" id="{2D081167-25B8-019C-8B63-C09CED24AD58}"/>
                </a:ext>
              </a:extLst>
            </p:cNvPr>
            <p:cNvSpPr txBox="1">
              <a:spLocks/>
            </p:cNvSpPr>
            <p:nvPr/>
          </p:nvSpPr>
          <p:spPr>
            <a:xfrm>
              <a:off x="2983223" y="2622511"/>
              <a:ext cx="3168708" cy="102663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endParaRPr lang="en-US" sz="2400" b="1" dirty="0">
                <a:latin typeface="Montserrat"/>
                <a:ea typeface="Montserrat"/>
                <a:cs typeface="Montserrat"/>
                <a:sym typeface="Montserrat"/>
              </a:endParaRPr>
            </a:p>
          </p:txBody>
        </p:sp>
      </p:grpSp>
      <p:sp>
        <p:nvSpPr>
          <p:cNvPr id="24" name="Google Shape;192;p12">
            <a:extLst>
              <a:ext uri="{FF2B5EF4-FFF2-40B4-BE49-F238E27FC236}">
                <a16:creationId xmlns:a16="http://schemas.microsoft.com/office/drawing/2014/main" id="{C7F50825-1C72-3D3C-1155-677173603094}"/>
              </a:ext>
            </a:extLst>
          </p:cNvPr>
          <p:cNvSpPr txBox="1">
            <a:spLocks/>
          </p:cNvSpPr>
          <p:nvPr/>
        </p:nvSpPr>
        <p:spPr>
          <a:xfrm>
            <a:off x="5413178" y="1574872"/>
            <a:ext cx="1890937" cy="112234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r>
              <a:rPr lang="en-US" sz="2400" b="1" dirty="0">
                <a:solidFill>
                  <a:schemeClr val="lt1"/>
                </a:solidFill>
                <a:latin typeface="Montserrat"/>
                <a:ea typeface="Montserrat"/>
                <a:cs typeface="Montserrat"/>
                <a:sym typeface="Montserrat"/>
              </a:rPr>
              <a:t>You           </a:t>
            </a:r>
            <a:endParaRPr lang="en-US" sz="2400" b="1" dirty="0">
              <a:latin typeface="Montserrat"/>
              <a:ea typeface="Montserrat"/>
              <a:cs typeface="Montserrat"/>
              <a:sym typeface="Montserrat"/>
            </a:endParaRPr>
          </a:p>
        </p:txBody>
      </p:sp>
      <p:sp>
        <p:nvSpPr>
          <p:cNvPr id="25" name="Google Shape;192;p12">
            <a:extLst>
              <a:ext uri="{FF2B5EF4-FFF2-40B4-BE49-F238E27FC236}">
                <a16:creationId xmlns:a16="http://schemas.microsoft.com/office/drawing/2014/main" id="{22D1BE08-1ACD-B943-46EE-80AF70A10332}"/>
              </a:ext>
            </a:extLst>
          </p:cNvPr>
          <p:cNvSpPr txBox="1">
            <a:spLocks/>
          </p:cNvSpPr>
          <p:nvPr/>
        </p:nvSpPr>
        <p:spPr>
          <a:xfrm>
            <a:off x="4308708" y="2519869"/>
            <a:ext cx="1890937" cy="112234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endParaRPr lang="en-US" sz="2400" b="1" dirty="0">
              <a:solidFill>
                <a:schemeClr val="lt1"/>
              </a:solidFill>
              <a:latin typeface="Montserrat"/>
              <a:ea typeface="Montserrat"/>
              <a:cs typeface="Montserrat"/>
              <a:sym typeface="Montserrat"/>
            </a:endParaRPr>
          </a:p>
          <a:p>
            <a:pPr>
              <a:buClr>
                <a:schemeClr val="lt1"/>
              </a:buClr>
              <a:buSzPts val="4000"/>
              <a:buFont typeface="Montserrat"/>
              <a:buNone/>
            </a:pPr>
            <a:r>
              <a:rPr lang="en-US" sz="2400" b="1" dirty="0">
                <a:solidFill>
                  <a:srgbClr val="FFC000"/>
                </a:solidFill>
                <a:latin typeface="Montserrat"/>
                <a:ea typeface="Montserrat"/>
                <a:cs typeface="Montserrat"/>
                <a:sym typeface="Montserrat"/>
              </a:rPr>
              <a:t>$</a:t>
            </a:r>
            <a:r>
              <a:rPr lang="en-US" sz="2400" b="1" dirty="0">
                <a:solidFill>
                  <a:schemeClr val="lt1"/>
                </a:solidFill>
                <a:latin typeface="Montserrat"/>
                <a:ea typeface="Montserrat"/>
                <a:cs typeface="Montserrat"/>
                <a:sym typeface="Montserrat"/>
              </a:rPr>
              <a:t>           </a:t>
            </a:r>
            <a:endParaRPr lang="en-US" sz="2400" b="1" dirty="0">
              <a:latin typeface="Montserrat"/>
              <a:ea typeface="Montserrat"/>
              <a:cs typeface="Montserrat"/>
              <a:sym typeface="Montserrat"/>
            </a:endParaRPr>
          </a:p>
        </p:txBody>
      </p:sp>
      <p:pic>
        <p:nvPicPr>
          <p:cNvPr id="2" name="Picture 1">
            <a:extLst>
              <a:ext uri="{FF2B5EF4-FFF2-40B4-BE49-F238E27FC236}">
                <a16:creationId xmlns:a16="http://schemas.microsoft.com/office/drawing/2014/main" id="{060CD44A-EFBC-8E31-EF24-FC55850FDAAF}"/>
              </a:ext>
            </a:extLst>
          </p:cNvPr>
          <p:cNvPicPr>
            <a:picLocks noChangeAspect="1"/>
          </p:cNvPicPr>
          <p:nvPr/>
        </p:nvPicPr>
        <p:blipFill>
          <a:blip r:embed="rId4"/>
          <a:stretch>
            <a:fillRect/>
          </a:stretch>
        </p:blipFill>
        <p:spPr>
          <a:xfrm>
            <a:off x="9157547" y="0"/>
            <a:ext cx="596053" cy="447040"/>
          </a:xfrm>
          <a:prstGeom prst="rect">
            <a:avLst/>
          </a:prstGeom>
        </p:spPr>
      </p:pic>
      <p:sp>
        <p:nvSpPr>
          <p:cNvPr id="8" name="TextBox 7">
            <a:extLst>
              <a:ext uri="{FF2B5EF4-FFF2-40B4-BE49-F238E27FC236}">
                <a16:creationId xmlns:a16="http://schemas.microsoft.com/office/drawing/2014/main" id="{E0CCABB6-3A2A-C5DD-3AE7-7668F5EE15E8}"/>
              </a:ext>
            </a:extLst>
          </p:cNvPr>
          <p:cNvSpPr txBox="1"/>
          <p:nvPr/>
        </p:nvSpPr>
        <p:spPr>
          <a:xfrm>
            <a:off x="0" y="6553200"/>
            <a:ext cx="9753600" cy="400110"/>
          </a:xfrm>
          <a:prstGeom prst="rect">
            <a:avLst/>
          </a:prstGeom>
          <a:noFill/>
        </p:spPr>
        <p:txBody>
          <a:bodyPr wrap="square" rtlCol="0">
            <a:spAutoFit/>
          </a:bodyPr>
          <a:lstStyle/>
          <a:p>
            <a:pPr marL="0" lvl="0" indent="0" algn="ctr" rtl="0">
              <a:spcBef>
                <a:spcPts val="480"/>
              </a:spcBef>
              <a:spcAft>
                <a:spcPts val="0"/>
              </a:spcAft>
              <a:buClr>
                <a:schemeClr val="lt1"/>
              </a:buClr>
              <a:buSzPts val="2400"/>
              <a:buNone/>
            </a:pPr>
            <a:r>
              <a:rPr lang="en-US" sz="2000" b="1" dirty="0">
                <a:solidFill>
                  <a:srgbClr val="FFBD00"/>
                </a:solidFill>
                <a:latin typeface="Montserrat" pitchFamily="2" charset="77"/>
                <a:ea typeface="Montserrat"/>
                <a:cs typeface="Montserrat"/>
                <a:sym typeface="Montserrat"/>
              </a:rPr>
              <a:t>1</a:t>
            </a:r>
            <a:r>
              <a:rPr lang="en-US" sz="2000" b="1" dirty="0">
                <a:solidFill>
                  <a:schemeClr val="lt1"/>
                </a:solidFill>
                <a:latin typeface="Montserrat" pitchFamily="2" charset="77"/>
                <a:ea typeface="Montserrat"/>
                <a:cs typeface="Montserrat"/>
                <a:sym typeface="Montserrat"/>
              </a:rPr>
              <a:t> </a:t>
            </a:r>
            <a:r>
              <a:rPr lang="en-US" sz="2000" b="1" dirty="0">
                <a:solidFill>
                  <a:srgbClr val="FFBD00"/>
                </a:solidFill>
                <a:latin typeface="Montserrat"/>
                <a:ea typeface="Montserrat"/>
                <a:cs typeface="Montserrat"/>
                <a:sym typeface="Montserrat"/>
              </a:rPr>
              <a:t>LEFT</a:t>
            </a:r>
            <a:r>
              <a:rPr lang="en-US" sz="2000" b="1" dirty="0">
                <a:solidFill>
                  <a:schemeClr val="lt1"/>
                </a:solidFill>
                <a:latin typeface="Montserrat" pitchFamily="2" charset="77"/>
                <a:ea typeface="Montserrat"/>
                <a:cs typeface="Montserrat"/>
                <a:sym typeface="Montserrat"/>
              </a:rPr>
              <a:t> and </a:t>
            </a:r>
            <a:r>
              <a:rPr lang="en-US" sz="2000" b="1" dirty="0">
                <a:solidFill>
                  <a:srgbClr val="FFBD00"/>
                </a:solidFill>
                <a:latin typeface="Montserrat" pitchFamily="2" charset="77"/>
                <a:ea typeface="Montserrat"/>
                <a:cs typeface="Montserrat"/>
                <a:sym typeface="Montserrat"/>
              </a:rPr>
              <a:t>1</a:t>
            </a:r>
            <a:r>
              <a:rPr lang="en-US" sz="2000" b="1" dirty="0">
                <a:solidFill>
                  <a:schemeClr val="lt1"/>
                </a:solidFill>
                <a:latin typeface="Montserrat" pitchFamily="2" charset="77"/>
                <a:ea typeface="Montserrat"/>
                <a:cs typeface="Montserrat"/>
                <a:sym typeface="Montserrat"/>
              </a:rPr>
              <a:t> </a:t>
            </a:r>
            <a:r>
              <a:rPr lang="en-US" sz="2000" b="1" dirty="0">
                <a:solidFill>
                  <a:srgbClr val="FFBD00"/>
                </a:solidFill>
                <a:latin typeface="Montserrat"/>
                <a:ea typeface="Montserrat"/>
                <a:cs typeface="Montserrat"/>
                <a:sym typeface="Montserrat"/>
              </a:rPr>
              <a:t>RIGHT</a:t>
            </a:r>
            <a:r>
              <a:rPr lang="en-US" sz="2000" b="1" dirty="0">
                <a:solidFill>
                  <a:schemeClr val="lt1"/>
                </a:solidFill>
                <a:latin typeface="Montserrat" pitchFamily="2" charset="77"/>
                <a:ea typeface="Montserrat"/>
                <a:cs typeface="Montserrat"/>
                <a:sym typeface="Montserrat"/>
              </a:rPr>
              <a:t> and teach others to do the same!</a:t>
            </a:r>
            <a:endParaRPr lang="en-US" sz="2000" b="1" dirty="0">
              <a:solidFill>
                <a:schemeClr val="lt1"/>
              </a:solidFill>
              <a:latin typeface=""/>
              <a:ea typeface="Montserrat"/>
              <a:cs typeface="Montserrat"/>
              <a:sym typeface="Montserrat"/>
            </a:endParaRPr>
          </a:p>
        </p:txBody>
      </p:sp>
      <p:sp>
        <p:nvSpPr>
          <p:cNvPr id="26" name="Google Shape;192;p12">
            <a:extLst>
              <a:ext uri="{FF2B5EF4-FFF2-40B4-BE49-F238E27FC236}">
                <a16:creationId xmlns:a16="http://schemas.microsoft.com/office/drawing/2014/main" id="{40169D15-DE10-426C-9083-A84BFCDB0DEB}"/>
              </a:ext>
            </a:extLst>
          </p:cNvPr>
          <p:cNvSpPr txBox="1">
            <a:spLocks/>
          </p:cNvSpPr>
          <p:nvPr/>
        </p:nvSpPr>
        <p:spPr>
          <a:xfrm>
            <a:off x="6198533" y="3215701"/>
            <a:ext cx="1890937" cy="112234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r>
              <a:rPr lang="en-US" sz="2400" b="1" dirty="0">
                <a:solidFill>
                  <a:srgbClr val="FFBD00"/>
                </a:solidFill>
                <a:latin typeface="Arial" panose="020B0604020202020204" pitchFamily="34" charset="0"/>
                <a:ea typeface="Montserrat"/>
                <a:cs typeface="Arial" panose="020B0604020202020204" pitchFamily="34" charset="0"/>
                <a:sym typeface="Montserrat"/>
              </a:rPr>
              <a:t>10%</a:t>
            </a:r>
            <a:endParaRPr lang="en-US" sz="2400" b="1" dirty="0">
              <a:latin typeface="Montserrat"/>
              <a:ea typeface="Montserrat"/>
              <a:cs typeface="Montserrat"/>
              <a:sym typeface="Montserrat"/>
            </a:endParaRPr>
          </a:p>
        </p:txBody>
      </p:sp>
      <p:sp>
        <p:nvSpPr>
          <p:cNvPr id="28" name="Google Shape;192;p12">
            <a:extLst>
              <a:ext uri="{FF2B5EF4-FFF2-40B4-BE49-F238E27FC236}">
                <a16:creationId xmlns:a16="http://schemas.microsoft.com/office/drawing/2014/main" id="{D9DA22C9-565A-A370-733F-BBBCEE29D829}"/>
              </a:ext>
            </a:extLst>
          </p:cNvPr>
          <p:cNvSpPr txBox="1">
            <a:spLocks/>
          </p:cNvSpPr>
          <p:nvPr/>
        </p:nvSpPr>
        <p:spPr>
          <a:xfrm>
            <a:off x="7016752" y="2519869"/>
            <a:ext cx="1890937" cy="112234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endParaRPr lang="en-US" sz="2400" b="1" dirty="0">
              <a:solidFill>
                <a:schemeClr val="lt1"/>
              </a:solidFill>
              <a:latin typeface="Montserrat"/>
              <a:ea typeface="Montserrat"/>
              <a:cs typeface="Montserrat"/>
              <a:sym typeface="Montserrat"/>
            </a:endParaRPr>
          </a:p>
          <a:p>
            <a:pPr>
              <a:buClr>
                <a:schemeClr val="lt1"/>
              </a:buClr>
              <a:buSzPts val="4000"/>
              <a:buFont typeface="Montserrat"/>
              <a:buNone/>
            </a:pPr>
            <a:r>
              <a:rPr lang="en-US" sz="2400" b="1" dirty="0">
                <a:solidFill>
                  <a:srgbClr val="FFC000"/>
                </a:solidFill>
                <a:latin typeface="Montserrat"/>
                <a:ea typeface="Montserrat"/>
                <a:cs typeface="Montserrat"/>
                <a:sym typeface="Montserrat"/>
              </a:rPr>
              <a:t>$</a:t>
            </a:r>
            <a:r>
              <a:rPr lang="en-US" sz="2400" b="1" dirty="0">
                <a:solidFill>
                  <a:schemeClr val="lt1"/>
                </a:solidFill>
                <a:latin typeface="Montserrat"/>
                <a:ea typeface="Montserrat"/>
                <a:cs typeface="Montserrat"/>
                <a:sym typeface="Montserrat"/>
              </a:rPr>
              <a:t>           </a:t>
            </a:r>
            <a:endParaRPr lang="en-US" sz="2400" b="1" dirty="0">
              <a:latin typeface="Montserrat"/>
              <a:ea typeface="Montserrat"/>
              <a:cs typeface="Montserrat"/>
              <a:sym typeface="Montserrat"/>
            </a:endParaRPr>
          </a:p>
        </p:txBody>
      </p:sp>
      <p:cxnSp>
        <p:nvCxnSpPr>
          <p:cNvPr id="21" name="Straight Connector 20">
            <a:extLst>
              <a:ext uri="{FF2B5EF4-FFF2-40B4-BE49-F238E27FC236}">
                <a16:creationId xmlns:a16="http://schemas.microsoft.com/office/drawing/2014/main" id="{FCD21E7D-F528-4213-DB72-F9548BC4F6F7}"/>
              </a:ext>
            </a:extLst>
          </p:cNvPr>
          <p:cNvCxnSpPr>
            <a:cxnSpLocks/>
          </p:cNvCxnSpPr>
          <p:nvPr/>
        </p:nvCxnSpPr>
        <p:spPr>
          <a:xfrm>
            <a:off x="7144002" y="3066934"/>
            <a:ext cx="0" cy="50910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Freeform 5">
            <a:extLst>
              <a:ext uri="{FF2B5EF4-FFF2-40B4-BE49-F238E27FC236}">
                <a16:creationId xmlns:a16="http://schemas.microsoft.com/office/drawing/2014/main" id="{CCFA52A9-5F46-006E-E19C-5EA4CCD2DC89}"/>
              </a:ext>
            </a:extLst>
          </p:cNvPr>
          <p:cNvSpPr/>
          <p:nvPr/>
        </p:nvSpPr>
        <p:spPr>
          <a:xfrm>
            <a:off x="2466620" y="304800"/>
            <a:ext cx="4820364" cy="911694"/>
          </a:xfrm>
          <a:custGeom>
            <a:avLst/>
            <a:gdLst/>
            <a:ahLst/>
            <a:cxnLst/>
            <a:rect l="l" t="t" r="r" b="b"/>
            <a:pathLst>
              <a:path w="1946434" h="368137">
                <a:moveTo>
                  <a:pt x="19273" y="0"/>
                </a:moveTo>
                <a:lnTo>
                  <a:pt x="1927160" y="0"/>
                </a:lnTo>
                <a:cubicBezTo>
                  <a:pt x="1932272" y="0"/>
                  <a:pt x="1937174" y="2031"/>
                  <a:pt x="1940789" y="5645"/>
                </a:cubicBezTo>
                <a:cubicBezTo>
                  <a:pt x="1944403" y="9259"/>
                  <a:pt x="1946434" y="14162"/>
                  <a:pt x="1946434" y="19273"/>
                </a:cubicBezTo>
                <a:lnTo>
                  <a:pt x="1946434" y="348864"/>
                </a:lnTo>
                <a:cubicBezTo>
                  <a:pt x="1946434" y="353975"/>
                  <a:pt x="1944403" y="358877"/>
                  <a:pt x="1940789" y="362492"/>
                </a:cubicBezTo>
                <a:cubicBezTo>
                  <a:pt x="1937174" y="366106"/>
                  <a:pt x="1932272" y="368137"/>
                  <a:pt x="1927160" y="368137"/>
                </a:cubicBezTo>
                <a:lnTo>
                  <a:pt x="19273" y="368137"/>
                </a:lnTo>
                <a:cubicBezTo>
                  <a:pt x="8629" y="368137"/>
                  <a:pt x="0" y="359508"/>
                  <a:pt x="0" y="348864"/>
                </a:cubicBezTo>
                <a:lnTo>
                  <a:pt x="0" y="19273"/>
                </a:lnTo>
                <a:cubicBezTo>
                  <a:pt x="0" y="14162"/>
                  <a:pt x="2031" y="9259"/>
                  <a:pt x="5645" y="5645"/>
                </a:cubicBezTo>
                <a:cubicBezTo>
                  <a:pt x="9259" y="2031"/>
                  <a:pt x="14162" y="0"/>
                  <a:pt x="19273" y="0"/>
                </a:cubicBezTo>
                <a:close/>
              </a:path>
            </a:pathLst>
          </a:custGeom>
          <a:solidFill>
            <a:srgbClr val="FFCC00"/>
          </a:solidFill>
          <a:ln cap="sq">
            <a:noFill/>
            <a:prstDash val="solid"/>
            <a:miter/>
          </a:ln>
        </p:spPr>
        <p:txBody>
          <a:bodyPr/>
          <a:lstStyle/>
          <a:p>
            <a:endParaRPr lang="en-AU"/>
          </a:p>
        </p:txBody>
      </p:sp>
      <p:sp>
        <p:nvSpPr>
          <p:cNvPr id="11" name="TextBox 7">
            <a:extLst>
              <a:ext uri="{FF2B5EF4-FFF2-40B4-BE49-F238E27FC236}">
                <a16:creationId xmlns:a16="http://schemas.microsoft.com/office/drawing/2014/main" id="{D13CE8A4-1AF7-F3D6-DF87-65DE1725629D}"/>
              </a:ext>
            </a:extLst>
          </p:cNvPr>
          <p:cNvSpPr txBox="1"/>
          <p:nvPr/>
        </p:nvSpPr>
        <p:spPr>
          <a:xfrm>
            <a:off x="2445261" y="345516"/>
            <a:ext cx="4863079" cy="680243"/>
          </a:xfrm>
          <a:prstGeom prst="rect">
            <a:avLst/>
          </a:prstGeom>
        </p:spPr>
        <p:txBody>
          <a:bodyPr lIns="0" tIns="0" rIns="0" bIns="0" rtlCol="0" anchor="t">
            <a:spAutoFit/>
          </a:bodyPr>
          <a:lstStyle/>
          <a:p>
            <a:pPr algn="ctr">
              <a:lnSpc>
                <a:spcPts val="5950"/>
              </a:lnSpc>
            </a:pPr>
            <a:r>
              <a:rPr lang="en-US" sz="3500" spc="140" dirty="0">
                <a:solidFill>
                  <a:srgbClr val="000000"/>
                </a:solidFill>
                <a:latin typeface="Poppins Bold"/>
              </a:rPr>
              <a:t>AFFILIATE INCOME</a:t>
            </a:r>
          </a:p>
        </p:txBody>
      </p:sp>
      <p:sp>
        <p:nvSpPr>
          <p:cNvPr id="5" name="TextBox 10">
            <a:extLst>
              <a:ext uri="{FF2B5EF4-FFF2-40B4-BE49-F238E27FC236}">
                <a16:creationId xmlns:a16="http://schemas.microsoft.com/office/drawing/2014/main" id="{E50949C6-B0EF-3354-0EC2-EB5694BDB74F}"/>
              </a:ext>
            </a:extLst>
          </p:cNvPr>
          <p:cNvSpPr txBox="1"/>
          <p:nvPr/>
        </p:nvSpPr>
        <p:spPr>
          <a:xfrm>
            <a:off x="553204" y="1600200"/>
            <a:ext cx="3270021" cy="400687"/>
          </a:xfrm>
          <a:prstGeom prst="rect">
            <a:avLst/>
          </a:prstGeom>
        </p:spPr>
        <p:txBody>
          <a:bodyPr wrap="square" lIns="0" tIns="0" rIns="0" bIns="0" rtlCol="0" anchor="t">
            <a:spAutoFit/>
          </a:bodyPr>
          <a:lstStyle/>
          <a:p>
            <a:pPr>
              <a:lnSpc>
                <a:spcPts val="3400"/>
              </a:lnSpc>
              <a:spcBef>
                <a:spcPct val="0"/>
              </a:spcBef>
            </a:pPr>
            <a:r>
              <a:rPr lang="en-US" sz="2000" dirty="0">
                <a:solidFill>
                  <a:srgbClr val="FFFFFF"/>
                </a:solidFill>
                <a:latin typeface="Poppins Bold"/>
              </a:rPr>
              <a:t>CHECK MATCH BONUS</a:t>
            </a:r>
          </a:p>
        </p:txBody>
      </p:sp>
      <p:sp>
        <p:nvSpPr>
          <p:cNvPr id="7" name="AutoShape 8">
            <a:extLst>
              <a:ext uri="{FF2B5EF4-FFF2-40B4-BE49-F238E27FC236}">
                <a16:creationId xmlns:a16="http://schemas.microsoft.com/office/drawing/2014/main" id="{DBC7F324-2C09-B16A-E505-8F1B2568F04B}"/>
              </a:ext>
            </a:extLst>
          </p:cNvPr>
          <p:cNvSpPr/>
          <p:nvPr/>
        </p:nvSpPr>
        <p:spPr>
          <a:xfrm flipV="1">
            <a:off x="553204" y="2239662"/>
            <a:ext cx="2875796" cy="14585"/>
          </a:xfrm>
          <a:prstGeom prst="line">
            <a:avLst/>
          </a:prstGeom>
          <a:ln w="38100" cap="flat">
            <a:solidFill>
              <a:srgbClr val="FFCC01"/>
            </a:solidFill>
            <a:prstDash val="solid"/>
            <a:headEnd type="none" w="sm" len="sm"/>
            <a:tailEnd type="none" w="sm" len="sm"/>
          </a:ln>
        </p:spPr>
        <p:txBody>
          <a:bodyPr/>
          <a:lstStyle/>
          <a:p>
            <a:endParaRPr lang="en-AU"/>
          </a:p>
        </p:txBody>
      </p:sp>
      <p:sp>
        <p:nvSpPr>
          <p:cNvPr id="3" name="Google Shape;192;p12">
            <a:extLst>
              <a:ext uri="{FF2B5EF4-FFF2-40B4-BE49-F238E27FC236}">
                <a16:creationId xmlns:a16="http://schemas.microsoft.com/office/drawing/2014/main" id="{FFE3BA1F-256D-ABFC-985A-F4B2E06048FB}"/>
              </a:ext>
            </a:extLst>
          </p:cNvPr>
          <p:cNvSpPr txBox="1">
            <a:spLocks/>
          </p:cNvSpPr>
          <p:nvPr/>
        </p:nvSpPr>
        <p:spPr>
          <a:xfrm>
            <a:off x="6819824" y="1412639"/>
            <a:ext cx="1890937" cy="112234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endParaRPr lang="en-US" sz="2400" b="1" dirty="0">
              <a:solidFill>
                <a:schemeClr val="lt1"/>
              </a:solidFill>
              <a:latin typeface="Montserrat"/>
              <a:ea typeface="Montserrat"/>
              <a:cs typeface="Montserrat"/>
              <a:sym typeface="Montserrat"/>
            </a:endParaRPr>
          </a:p>
          <a:p>
            <a:pPr>
              <a:buClr>
                <a:schemeClr val="lt1"/>
              </a:buClr>
              <a:buSzPts val="4000"/>
              <a:buFont typeface="Montserrat"/>
              <a:buNone/>
            </a:pPr>
            <a:r>
              <a:rPr lang="en-US" sz="2400" b="1" dirty="0">
                <a:solidFill>
                  <a:srgbClr val="FFC000"/>
                </a:solidFill>
                <a:latin typeface="Montserrat"/>
                <a:ea typeface="Montserrat"/>
                <a:cs typeface="Montserrat"/>
                <a:sym typeface="Montserrat"/>
              </a:rPr>
              <a:t>$</a:t>
            </a:r>
            <a:r>
              <a:rPr lang="en-US" sz="2400" b="1" dirty="0">
                <a:solidFill>
                  <a:schemeClr val="lt1"/>
                </a:solidFill>
                <a:latin typeface="Montserrat"/>
                <a:ea typeface="Montserrat"/>
                <a:cs typeface="Montserrat"/>
                <a:sym typeface="Montserrat"/>
              </a:rPr>
              <a:t>           </a:t>
            </a:r>
            <a:endParaRPr lang="en-US" sz="2400" b="1" dirty="0">
              <a:latin typeface="Montserrat"/>
              <a:ea typeface="Montserrat"/>
              <a:cs typeface="Montserrat"/>
              <a:sym typeface="Montserrat"/>
            </a:endParaRPr>
          </a:p>
        </p:txBody>
      </p:sp>
      <p:sp>
        <p:nvSpPr>
          <p:cNvPr id="4" name="Google Shape;272;p20">
            <a:extLst>
              <a:ext uri="{FF2B5EF4-FFF2-40B4-BE49-F238E27FC236}">
                <a16:creationId xmlns:a16="http://schemas.microsoft.com/office/drawing/2014/main" id="{B57D864C-00A8-9DE4-E278-76B3C9E271CF}"/>
              </a:ext>
            </a:extLst>
          </p:cNvPr>
          <p:cNvSpPr txBox="1">
            <a:spLocks/>
          </p:cNvSpPr>
          <p:nvPr/>
        </p:nvSpPr>
        <p:spPr>
          <a:xfrm>
            <a:off x="457200" y="4495800"/>
            <a:ext cx="8839200" cy="120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1400"/>
              <a:buFont typeface="Montserrat"/>
              <a:buNone/>
            </a:pPr>
            <a:r>
              <a:rPr lang="en-US" sz="1600" dirty="0">
                <a:solidFill>
                  <a:schemeClr val="lt1"/>
                </a:solidFill>
                <a:latin typeface="Montserrat"/>
                <a:ea typeface="Montserrat"/>
                <a:cs typeface="Montserrat"/>
                <a:sym typeface="Montserrat"/>
              </a:rPr>
              <a:t>NOTE: The Check Match Bonus is limited on a daily basis to </a:t>
            </a:r>
            <a:r>
              <a:rPr lang="en-US" sz="1600" b="1" dirty="0">
                <a:solidFill>
                  <a:srgbClr val="FFBD00"/>
                </a:solidFill>
                <a:latin typeface="Montserrat"/>
                <a:ea typeface="Montserrat"/>
                <a:cs typeface="Montserrat"/>
                <a:sym typeface="Montserrat"/>
              </a:rPr>
              <a:t>$300</a:t>
            </a:r>
            <a:r>
              <a:rPr lang="en-US" sz="1600" dirty="0">
                <a:solidFill>
                  <a:schemeClr val="lt1"/>
                </a:solidFill>
                <a:latin typeface="Montserrat"/>
                <a:ea typeface="Montserrat"/>
                <a:cs typeface="Montserrat"/>
                <a:sym typeface="Montserrat"/>
              </a:rPr>
              <a:t>, until you rank up.</a:t>
            </a:r>
            <a:br>
              <a:rPr lang="en-US" sz="1600" dirty="0">
                <a:solidFill>
                  <a:schemeClr val="lt1"/>
                </a:solidFill>
                <a:latin typeface="Montserrat"/>
                <a:ea typeface="Montserrat"/>
                <a:cs typeface="Montserrat"/>
                <a:sym typeface="Montserrat"/>
              </a:rPr>
            </a:br>
            <a:br>
              <a:rPr lang="en-US" sz="1600" dirty="0">
                <a:solidFill>
                  <a:schemeClr val="lt1"/>
                </a:solidFill>
                <a:latin typeface="Montserrat"/>
                <a:ea typeface="Montserrat"/>
                <a:cs typeface="Montserrat"/>
                <a:sym typeface="Montserrat"/>
              </a:rPr>
            </a:br>
            <a:br>
              <a:rPr lang="en-US" sz="1600" dirty="0">
                <a:solidFill>
                  <a:schemeClr val="lt1"/>
                </a:solidFill>
                <a:latin typeface="Montserrat"/>
                <a:ea typeface="Montserrat"/>
                <a:cs typeface="Montserrat"/>
                <a:sym typeface="Montserrat"/>
              </a:rPr>
            </a:br>
            <a:r>
              <a:rPr lang="en-US" sz="1600" dirty="0">
                <a:solidFill>
                  <a:schemeClr val="lt1"/>
                </a:solidFill>
                <a:latin typeface="Montserrat"/>
                <a:ea typeface="Montserrat"/>
                <a:cs typeface="Montserrat"/>
                <a:sym typeface="Montserrat"/>
              </a:rPr>
              <a:t>This capping for the Check Match Bonus increases as subscribers climb the ranks.</a:t>
            </a:r>
          </a:p>
        </p:txBody>
      </p:sp>
    </p:spTree>
    <p:extLst>
      <p:ext uri="{BB962C8B-B14F-4D97-AF65-F5344CB8AC3E}">
        <p14:creationId xmlns:p14="http://schemas.microsoft.com/office/powerpoint/2010/main" val="158972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91;p12"/>
          <p:cNvSpPr/>
          <p:nvPr/>
        </p:nvSpPr>
        <p:spPr>
          <a:xfrm>
            <a:off x="0" y="0"/>
            <a:ext cx="9753598" cy="7315200"/>
          </a:xfrm>
          <a:prstGeom prst="rect">
            <a:avLst/>
          </a:prstGeom>
          <a:solidFill>
            <a:schemeClr val="dk1"/>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x-none" sz="1600" b="0" i="0" u="none" strike="noStrike" cap="none" dirty="0">
              <a:solidFill>
                <a:srgbClr val="FFC000"/>
              </a:solidFill>
              <a:latin typeface="Calibri"/>
              <a:ea typeface="Calibri"/>
              <a:cs typeface="Calibri"/>
              <a:sym typeface="Calibri"/>
            </a:endParaRPr>
          </a:p>
        </p:txBody>
      </p:sp>
      <p:sp>
        <p:nvSpPr>
          <p:cNvPr id="21" name="TextBox 20">
            <a:extLst>
              <a:ext uri="{FF2B5EF4-FFF2-40B4-BE49-F238E27FC236}">
                <a16:creationId xmlns:a16="http://schemas.microsoft.com/office/drawing/2014/main" id="{EA12CDDC-72E6-C7CF-21FF-117B06AA77BC}"/>
              </a:ext>
            </a:extLst>
          </p:cNvPr>
          <p:cNvSpPr txBox="1"/>
          <p:nvPr/>
        </p:nvSpPr>
        <p:spPr>
          <a:xfrm>
            <a:off x="-8848" y="6096000"/>
            <a:ext cx="9762446" cy="707886"/>
          </a:xfrm>
          <a:prstGeom prst="rect">
            <a:avLst/>
          </a:prstGeom>
          <a:gradFill flip="none" rotWithShape="1">
            <a:gsLst>
              <a:gs pos="98000">
                <a:schemeClr val="tx1">
                  <a:lumMod val="75000"/>
                  <a:lumOff val="25000"/>
                </a:schemeClr>
              </a:gs>
              <a:gs pos="0">
                <a:schemeClr val="tx1">
                  <a:lumMod val="65000"/>
                  <a:lumOff val="35000"/>
                </a:schemeClr>
              </a:gs>
              <a:gs pos="85000">
                <a:schemeClr val="tx1"/>
              </a:gs>
              <a:gs pos="14000">
                <a:schemeClr val="tx1"/>
              </a:gs>
              <a:gs pos="61000">
                <a:schemeClr val="tx1">
                  <a:lumMod val="75000"/>
                  <a:lumOff val="25000"/>
                </a:schemeClr>
              </a:gs>
            </a:gsLst>
            <a:lin ang="0" scaled="1"/>
            <a:tileRect/>
          </a:gradFill>
          <a:ln>
            <a:solidFill>
              <a:schemeClr val="tx1"/>
            </a:solidFill>
          </a:ln>
          <a:effectLst>
            <a:outerShdw blurRad="50800" dist="50800" dir="5400000" algn="ctr" rotWithShape="0">
              <a:srgbClr val="000000"/>
            </a:outerShdw>
            <a:softEdge rad="0"/>
          </a:effectLst>
        </p:spPr>
        <p:txBody>
          <a:bodyPr wrap="square" rtlCol="0">
            <a:spAutoFit/>
          </a:bodyPr>
          <a:lstStyle/>
          <a:p>
            <a:pPr algn="ctr">
              <a:buClr>
                <a:schemeClr val="lt1"/>
              </a:buClr>
              <a:buSzPts val="1400"/>
              <a:buFont typeface="Montserrat"/>
              <a:buNone/>
            </a:pPr>
            <a:r>
              <a:rPr lang="en-US" sz="2000" b="1" dirty="0">
                <a:solidFill>
                  <a:schemeClr val="lt1"/>
                </a:solidFill>
                <a:latin typeface="Montserrat"/>
                <a:ea typeface="Montserrat"/>
                <a:cs typeface="Montserrat"/>
                <a:sym typeface="Montserrat"/>
              </a:rPr>
              <a:t>The Check Match Bonus is limited to a daily cap, </a:t>
            </a:r>
          </a:p>
          <a:p>
            <a:pPr algn="ctr">
              <a:buClr>
                <a:schemeClr val="lt1"/>
              </a:buClr>
              <a:buSzPts val="1400"/>
              <a:buFont typeface="Montserrat"/>
              <a:buNone/>
            </a:pPr>
            <a:r>
              <a:rPr lang="en-US" sz="2000" b="1" dirty="0">
                <a:solidFill>
                  <a:schemeClr val="lt1"/>
                </a:solidFill>
                <a:latin typeface="Montserrat"/>
                <a:ea typeface="Montserrat"/>
                <a:cs typeface="Montserrat"/>
                <a:sym typeface="Montserrat"/>
              </a:rPr>
              <a:t>ranging from </a:t>
            </a:r>
            <a:r>
              <a:rPr lang="en-US" sz="2000" b="1" dirty="0">
                <a:solidFill>
                  <a:srgbClr val="FFCC01"/>
                </a:solidFill>
                <a:latin typeface="Montserrat"/>
                <a:ea typeface="Montserrat"/>
                <a:cs typeface="Montserrat"/>
                <a:sym typeface="Montserrat"/>
              </a:rPr>
              <a:t>$300 </a:t>
            </a:r>
            <a:r>
              <a:rPr lang="en-US" sz="2000" b="1" dirty="0">
                <a:solidFill>
                  <a:schemeClr val="lt1"/>
                </a:solidFill>
                <a:latin typeface="Montserrat"/>
                <a:ea typeface="Montserrat"/>
                <a:cs typeface="Montserrat"/>
                <a:sym typeface="Montserrat"/>
              </a:rPr>
              <a:t>TO </a:t>
            </a:r>
            <a:r>
              <a:rPr lang="en-US" sz="2000" b="1" dirty="0">
                <a:solidFill>
                  <a:srgbClr val="FFCC01"/>
                </a:solidFill>
                <a:latin typeface="Montserrat"/>
                <a:ea typeface="Montserrat"/>
                <a:cs typeface="Montserrat"/>
                <a:sym typeface="Montserrat"/>
              </a:rPr>
              <a:t>$1500</a:t>
            </a:r>
          </a:p>
        </p:txBody>
      </p:sp>
      <p:pic>
        <p:nvPicPr>
          <p:cNvPr id="3" name="Picture 2">
            <a:extLst>
              <a:ext uri="{FF2B5EF4-FFF2-40B4-BE49-F238E27FC236}">
                <a16:creationId xmlns:a16="http://schemas.microsoft.com/office/drawing/2014/main" id="{07749FA3-5661-E5B4-9F39-BAB660EFD3C7}"/>
              </a:ext>
            </a:extLst>
          </p:cNvPr>
          <p:cNvPicPr>
            <a:picLocks noChangeAspect="1"/>
          </p:cNvPicPr>
          <p:nvPr/>
        </p:nvPicPr>
        <p:blipFill>
          <a:blip r:embed="rId3"/>
          <a:stretch>
            <a:fillRect/>
          </a:stretch>
        </p:blipFill>
        <p:spPr>
          <a:xfrm>
            <a:off x="9157547" y="0"/>
            <a:ext cx="596053" cy="447040"/>
          </a:xfrm>
          <a:prstGeom prst="rect">
            <a:avLst/>
          </a:prstGeom>
        </p:spPr>
      </p:pic>
      <p:sp>
        <p:nvSpPr>
          <p:cNvPr id="5" name="Freeform 5">
            <a:extLst>
              <a:ext uri="{FF2B5EF4-FFF2-40B4-BE49-F238E27FC236}">
                <a16:creationId xmlns:a16="http://schemas.microsoft.com/office/drawing/2014/main" id="{34FF9398-5F54-AC30-74BF-49FAD1B691BF}"/>
              </a:ext>
            </a:extLst>
          </p:cNvPr>
          <p:cNvSpPr/>
          <p:nvPr/>
        </p:nvSpPr>
        <p:spPr>
          <a:xfrm>
            <a:off x="2466620" y="304800"/>
            <a:ext cx="4820364" cy="911694"/>
          </a:xfrm>
          <a:custGeom>
            <a:avLst/>
            <a:gdLst/>
            <a:ahLst/>
            <a:cxnLst/>
            <a:rect l="l" t="t" r="r" b="b"/>
            <a:pathLst>
              <a:path w="1946434" h="368137">
                <a:moveTo>
                  <a:pt x="19273" y="0"/>
                </a:moveTo>
                <a:lnTo>
                  <a:pt x="1927160" y="0"/>
                </a:lnTo>
                <a:cubicBezTo>
                  <a:pt x="1932272" y="0"/>
                  <a:pt x="1937174" y="2031"/>
                  <a:pt x="1940789" y="5645"/>
                </a:cubicBezTo>
                <a:cubicBezTo>
                  <a:pt x="1944403" y="9259"/>
                  <a:pt x="1946434" y="14162"/>
                  <a:pt x="1946434" y="19273"/>
                </a:cubicBezTo>
                <a:lnTo>
                  <a:pt x="1946434" y="348864"/>
                </a:lnTo>
                <a:cubicBezTo>
                  <a:pt x="1946434" y="353975"/>
                  <a:pt x="1944403" y="358877"/>
                  <a:pt x="1940789" y="362492"/>
                </a:cubicBezTo>
                <a:cubicBezTo>
                  <a:pt x="1937174" y="366106"/>
                  <a:pt x="1932272" y="368137"/>
                  <a:pt x="1927160" y="368137"/>
                </a:cubicBezTo>
                <a:lnTo>
                  <a:pt x="19273" y="368137"/>
                </a:lnTo>
                <a:cubicBezTo>
                  <a:pt x="8629" y="368137"/>
                  <a:pt x="0" y="359508"/>
                  <a:pt x="0" y="348864"/>
                </a:cubicBezTo>
                <a:lnTo>
                  <a:pt x="0" y="19273"/>
                </a:lnTo>
                <a:cubicBezTo>
                  <a:pt x="0" y="14162"/>
                  <a:pt x="2031" y="9259"/>
                  <a:pt x="5645" y="5645"/>
                </a:cubicBezTo>
                <a:cubicBezTo>
                  <a:pt x="9259" y="2031"/>
                  <a:pt x="14162" y="0"/>
                  <a:pt x="19273" y="0"/>
                </a:cubicBezTo>
                <a:close/>
              </a:path>
            </a:pathLst>
          </a:custGeom>
          <a:solidFill>
            <a:srgbClr val="FFCC00"/>
          </a:solidFill>
          <a:ln cap="sq">
            <a:noFill/>
            <a:prstDash val="solid"/>
            <a:miter/>
          </a:ln>
        </p:spPr>
        <p:txBody>
          <a:bodyPr/>
          <a:lstStyle/>
          <a:p>
            <a:endParaRPr lang="en-AU"/>
          </a:p>
        </p:txBody>
      </p:sp>
      <p:sp>
        <p:nvSpPr>
          <p:cNvPr id="6" name="TextBox 7">
            <a:extLst>
              <a:ext uri="{FF2B5EF4-FFF2-40B4-BE49-F238E27FC236}">
                <a16:creationId xmlns:a16="http://schemas.microsoft.com/office/drawing/2014/main" id="{F0F2F9CD-F553-EF0B-B636-8654A95BEEC3}"/>
              </a:ext>
            </a:extLst>
          </p:cNvPr>
          <p:cNvSpPr txBox="1"/>
          <p:nvPr/>
        </p:nvSpPr>
        <p:spPr>
          <a:xfrm>
            <a:off x="2445261" y="345516"/>
            <a:ext cx="4863079" cy="711733"/>
          </a:xfrm>
          <a:prstGeom prst="rect">
            <a:avLst/>
          </a:prstGeom>
        </p:spPr>
        <p:txBody>
          <a:bodyPr lIns="0" tIns="0" rIns="0" bIns="0" rtlCol="0" anchor="t">
            <a:spAutoFit/>
          </a:bodyPr>
          <a:lstStyle/>
          <a:p>
            <a:pPr algn="ctr">
              <a:lnSpc>
                <a:spcPts val="5950"/>
              </a:lnSpc>
            </a:pPr>
            <a:r>
              <a:rPr lang="en-US" sz="3500" spc="140" dirty="0">
                <a:solidFill>
                  <a:srgbClr val="000000"/>
                </a:solidFill>
                <a:latin typeface="Poppins Bold"/>
              </a:rPr>
              <a:t>PREMIUM BENEFITS</a:t>
            </a:r>
          </a:p>
        </p:txBody>
      </p:sp>
      <p:grpSp>
        <p:nvGrpSpPr>
          <p:cNvPr id="7" name="Group 6">
            <a:extLst>
              <a:ext uri="{FF2B5EF4-FFF2-40B4-BE49-F238E27FC236}">
                <a16:creationId xmlns:a16="http://schemas.microsoft.com/office/drawing/2014/main" id="{6B83D209-A0CC-AB2F-ECE4-31CC419AEB69}"/>
              </a:ext>
            </a:extLst>
          </p:cNvPr>
          <p:cNvGrpSpPr/>
          <p:nvPr/>
        </p:nvGrpSpPr>
        <p:grpSpPr>
          <a:xfrm>
            <a:off x="-319613" y="1013325"/>
            <a:ext cx="6464843" cy="4128752"/>
            <a:chOff x="69790" y="764490"/>
            <a:chExt cx="6464843" cy="4128752"/>
          </a:xfrm>
        </p:grpSpPr>
        <p:pic>
          <p:nvPicPr>
            <p:cNvPr id="9" name="Google Shape;194;p12">
              <a:extLst>
                <a:ext uri="{FF2B5EF4-FFF2-40B4-BE49-F238E27FC236}">
                  <a16:creationId xmlns:a16="http://schemas.microsoft.com/office/drawing/2014/main" id="{32B613EB-B37E-4430-8FA5-729D1DC5655A}"/>
                </a:ext>
              </a:extLst>
            </p:cNvPr>
            <p:cNvPicPr preferRelativeResize="0"/>
            <p:nvPr/>
          </p:nvPicPr>
          <p:blipFill rotWithShape="1">
            <a:blip r:embed="rId4">
              <a:alphaModFix/>
            </a:blip>
            <a:srcRect/>
            <a:stretch/>
          </p:blipFill>
          <p:spPr>
            <a:xfrm>
              <a:off x="2696704" y="764490"/>
              <a:ext cx="3837929" cy="4128752"/>
            </a:xfrm>
            <a:prstGeom prst="rect">
              <a:avLst/>
            </a:prstGeom>
            <a:noFill/>
            <a:ln>
              <a:noFill/>
            </a:ln>
          </p:spPr>
        </p:pic>
        <p:sp>
          <p:nvSpPr>
            <p:cNvPr id="10" name="Google Shape;192;p12">
              <a:extLst>
                <a:ext uri="{FF2B5EF4-FFF2-40B4-BE49-F238E27FC236}">
                  <a16:creationId xmlns:a16="http://schemas.microsoft.com/office/drawing/2014/main" id="{02802B73-EE45-8A94-8F85-B356A940D686}"/>
                </a:ext>
              </a:extLst>
            </p:cNvPr>
            <p:cNvSpPr txBox="1">
              <a:spLocks/>
            </p:cNvSpPr>
            <p:nvPr/>
          </p:nvSpPr>
          <p:spPr>
            <a:xfrm>
              <a:off x="69790" y="1492458"/>
              <a:ext cx="3461652" cy="112234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endParaRPr lang="en-US" sz="2400" b="1" dirty="0">
                <a:latin typeface="Montserrat"/>
                <a:ea typeface="Montserrat"/>
                <a:cs typeface="Montserrat"/>
                <a:sym typeface="Montserrat"/>
              </a:endParaRPr>
            </a:p>
          </p:txBody>
        </p:sp>
      </p:grpSp>
      <p:sp>
        <p:nvSpPr>
          <p:cNvPr id="11" name="Google Shape;192;p12">
            <a:extLst>
              <a:ext uri="{FF2B5EF4-FFF2-40B4-BE49-F238E27FC236}">
                <a16:creationId xmlns:a16="http://schemas.microsoft.com/office/drawing/2014/main" id="{EDFF5E98-1085-7C74-DBF8-8950F31D3BAD}"/>
              </a:ext>
            </a:extLst>
          </p:cNvPr>
          <p:cNvSpPr txBox="1">
            <a:spLocks/>
          </p:cNvSpPr>
          <p:nvPr/>
        </p:nvSpPr>
        <p:spPr>
          <a:xfrm>
            <a:off x="3489946" y="4938432"/>
            <a:ext cx="3341670" cy="729831"/>
          </a:xfrm>
          <a:prstGeom prst="rect">
            <a:avLst/>
          </a:prstGeom>
          <a:gradFill>
            <a:gsLst>
              <a:gs pos="98000">
                <a:schemeClr val="tx1">
                  <a:lumMod val="75000"/>
                  <a:lumOff val="25000"/>
                </a:schemeClr>
              </a:gs>
              <a:gs pos="0">
                <a:schemeClr val="tx1">
                  <a:lumMod val="65000"/>
                  <a:lumOff val="35000"/>
                </a:schemeClr>
              </a:gs>
              <a:gs pos="85000">
                <a:schemeClr val="tx1"/>
              </a:gs>
              <a:gs pos="14000">
                <a:schemeClr val="tx1"/>
              </a:gs>
              <a:gs pos="61000">
                <a:schemeClr val="tx1">
                  <a:lumMod val="75000"/>
                  <a:lumOff val="25000"/>
                </a:schemeClr>
              </a:gs>
            </a:gsLst>
            <a:lin ang="0" scaled="1"/>
          </a:gra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r>
              <a:rPr lang="en-US" sz="2400" b="1" dirty="0">
                <a:solidFill>
                  <a:srgbClr val="FFCC01"/>
                </a:solidFill>
                <a:latin typeface="Montserrat"/>
                <a:ea typeface="Montserrat"/>
                <a:cs typeface="Montserrat"/>
                <a:sym typeface="Montserrat"/>
              </a:rPr>
              <a:t>5% Kickback Bonus</a:t>
            </a:r>
          </a:p>
        </p:txBody>
      </p:sp>
      <p:sp>
        <p:nvSpPr>
          <p:cNvPr id="12" name="Google Shape;192;p12">
            <a:extLst>
              <a:ext uri="{FF2B5EF4-FFF2-40B4-BE49-F238E27FC236}">
                <a16:creationId xmlns:a16="http://schemas.microsoft.com/office/drawing/2014/main" id="{DA071C80-4339-CD0B-144C-FB9336236385}"/>
              </a:ext>
            </a:extLst>
          </p:cNvPr>
          <p:cNvSpPr txBox="1">
            <a:spLocks/>
          </p:cNvSpPr>
          <p:nvPr/>
        </p:nvSpPr>
        <p:spPr>
          <a:xfrm>
            <a:off x="7518002" y="1728434"/>
            <a:ext cx="1775957" cy="1245245"/>
          </a:xfrm>
          <a:prstGeom prst="rect">
            <a:avLst/>
          </a:prstGeom>
          <a:gradFill>
            <a:gsLst>
              <a:gs pos="98000">
                <a:schemeClr val="tx1">
                  <a:lumMod val="75000"/>
                  <a:lumOff val="25000"/>
                </a:schemeClr>
              </a:gs>
              <a:gs pos="0">
                <a:schemeClr val="tx1">
                  <a:lumMod val="65000"/>
                  <a:lumOff val="35000"/>
                </a:schemeClr>
              </a:gs>
              <a:gs pos="85000">
                <a:schemeClr val="tx1"/>
              </a:gs>
              <a:gs pos="14000">
                <a:schemeClr val="tx1"/>
              </a:gs>
              <a:gs pos="61000">
                <a:schemeClr val="tx1">
                  <a:lumMod val="75000"/>
                  <a:lumOff val="25000"/>
                </a:schemeClr>
              </a:gs>
            </a:gsLst>
            <a:lin ang="0" scaled="1"/>
          </a:gra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r>
              <a:rPr lang="en-US" sz="2400" b="1" dirty="0">
                <a:solidFill>
                  <a:schemeClr val="accent6">
                    <a:lumMod val="75000"/>
                  </a:schemeClr>
                </a:solidFill>
                <a:latin typeface="Montserrat"/>
                <a:ea typeface="Montserrat"/>
                <a:cs typeface="Montserrat"/>
                <a:sym typeface="Montserrat"/>
              </a:rPr>
              <a:t>10% Matching Bonus</a:t>
            </a:r>
          </a:p>
        </p:txBody>
      </p:sp>
      <p:cxnSp>
        <p:nvCxnSpPr>
          <p:cNvPr id="13" name="Straight Arrow Connector 12">
            <a:extLst>
              <a:ext uri="{FF2B5EF4-FFF2-40B4-BE49-F238E27FC236}">
                <a16:creationId xmlns:a16="http://schemas.microsoft.com/office/drawing/2014/main" id="{600351D4-C036-69BF-CE9F-FB8A34F9F2B3}"/>
              </a:ext>
            </a:extLst>
          </p:cNvPr>
          <p:cNvCxnSpPr/>
          <p:nvPr/>
        </p:nvCxnSpPr>
        <p:spPr>
          <a:xfrm flipH="1">
            <a:off x="2973915" y="3077701"/>
            <a:ext cx="1109112" cy="1533528"/>
          </a:xfrm>
          <a:prstGeom prst="straightConnector1">
            <a:avLst/>
          </a:prstGeom>
          <a:ln w="38100">
            <a:solidFill>
              <a:srgbClr val="FFCC0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756B9E6-D11F-FE01-079B-44B359B0BB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9077" y="4495592"/>
            <a:ext cx="1180073" cy="1137757"/>
          </a:xfrm>
          <a:prstGeom prst="rect">
            <a:avLst/>
          </a:prstGeom>
        </p:spPr>
      </p:pic>
      <p:cxnSp>
        <p:nvCxnSpPr>
          <p:cNvPr id="19" name="Straight Arrow Connector 18">
            <a:extLst>
              <a:ext uri="{FF2B5EF4-FFF2-40B4-BE49-F238E27FC236}">
                <a16:creationId xmlns:a16="http://schemas.microsoft.com/office/drawing/2014/main" id="{DC018CE7-A37C-1CB9-A99A-68592C20402C}"/>
              </a:ext>
            </a:extLst>
          </p:cNvPr>
          <p:cNvCxnSpPr>
            <a:cxnSpLocks/>
          </p:cNvCxnSpPr>
          <p:nvPr/>
        </p:nvCxnSpPr>
        <p:spPr>
          <a:xfrm flipV="1">
            <a:off x="4191000" y="3077701"/>
            <a:ext cx="0" cy="1646699"/>
          </a:xfrm>
          <a:prstGeom prst="straightConnector1">
            <a:avLst/>
          </a:prstGeom>
          <a:ln w="38100">
            <a:solidFill>
              <a:srgbClr val="FFCC01"/>
            </a:solidFill>
            <a:tailEnd type="triangle"/>
          </a:ln>
        </p:spPr>
        <p:style>
          <a:lnRef idx="1">
            <a:schemeClr val="accent1"/>
          </a:lnRef>
          <a:fillRef idx="0">
            <a:schemeClr val="accent1"/>
          </a:fillRef>
          <a:effectRef idx="0">
            <a:schemeClr val="accent1"/>
          </a:effectRef>
          <a:fontRef idx="minor">
            <a:schemeClr val="tx1"/>
          </a:fontRef>
        </p:style>
      </p:cxnSp>
      <p:sp>
        <p:nvSpPr>
          <p:cNvPr id="20" name="Google Shape;192;p12">
            <a:extLst>
              <a:ext uri="{FF2B5EF4-FFF2-40B4-BE49-F238E27FC236}">
                <a16:creationId xmlns:a16="http://schemas.microsoft.com/office/drawing/2014/main" id="{64A0B253-0257-7350-03AF-F6E8FA13D666}"/>
              </a:ext>
            </a:extLst>
          </p:cNvPr>
          <p:cNvSpPr txBox="1">
            <a:spLocks/>
          </p:cNvSpPr>
          <p:nvPr/>
        </p:nvSpPr>
        <p:spPr>
          <a:xfrm>
            <a:off x="5474231" y="2292733"/>
            <a:ext cx="1180073" cy="6013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r>
              <a:rPr lang="en-US" sz="2400" b="1" dirty="0">
                <a:solidFill>
                  <a:schemeClr val="accent6">
                    <a:lumMod val="75000"/>
                  </a:schemeClr>
                </a:solidFill>
                <a:latin typeface="Montserrat"/>
                <a:ea typeface="Montserrat"/>
                <a:cs typeface="Montserrat"/>
                <a:sym typeface="Montserrat"/>
              </a:rPr>
              <a:t>$100</a:t>
            </a:r>
          </a:p>
        </p:txBody>
      </p:sp>
      <p:sp>
        <p:nvSpPr>
          <p:cNvPr id="25" name="Google Shape;192;p12">
            <a:extLst>
              <a:ext uri="{FF2B5EF4-FFF2-40B4-BE49-F238E27FC236}">
                <a16:creationId xmlns:a16="http://schemas.microsoft.com/office/drawing/2014/main" id="{2D18E50D-3DC5-AD35-7089-317CDB7F0DA5}"/>
              </a:ext>
            </a:extLst>
          </p:cNvPr>
          <p:cNvSpPr txBox="1">
            <a:spLocks/>
          </p:cNvSpPr>
          <p:nvPr/>
        </p:nvSpPr>
        <p:spPr>
          <a:xfrm>
            <a:off x="4124910" y="3600479"/>
            <a:ext cx="1180073" cy="6013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r>
              <a:rPr lang="en-US" sz="2400" b="1" dirty="0">
                <a:solidFill>
                  <a:srgbClr val="FFCC01"/>
                </a:solidFill>
                <a:latin typeface="Montserrat"/>
                <a:ea typeface="Montserrat"/>
                <a:cs typeface="Montserrat"/>
                <a:sym typeface="Montserrat"/>
              </a:rPr>
              <a:t>$25</a:t>
            </a:r>
          </a:p>
        </p:txBody>
      </p:sp>
      <p:sp>
        <p:nvSpPr>
          <p:cNvPr id="26" name="Google Shape;192;p12">
            <a:extLst>
              <a:ext uri="{FF2B5EF4-FFF2-40B4-BE49-F238E27FC236}">
                <a16:creationId xmlns:a16="http://schemas.microsoft.com/office/drawing/2014/main" id="{F851470B-CFA0-7900-0D1F-1CC338610087}"/>
              </a:ext>
            </a:extLst>
          </p:cNvPr>
          <p:cNvSpPr txBox="1">
            <a:spLocks/>
          </p:cNvSpPr>
          <p:nvPr/>
        </p:nvSpPr>
        <p:spPr>
          <a:xfrm>
            <a:off x="7518002" y="3410371"/>
            <a:ext cx="1775957" cy="601333"/>
          </a:xfrm>
          <a:prstGeom prst="rect">
            <a:avLst/>
          </a:prstGeom>
          <a:gradFill>
            <a:gsLst>
              <a:gs pos="98000">
                <a:schemeClr val="tx1">
                  <a:lumMod val="75000"/>
                  <a:lumOff val="25000"/>
                </a:schemeClr>
              </a:gs>
              <a:gs pos="0">
                <a:schemeClr val="tx1">
                  <a:lumMod val="65000"/>
                  <a:lumOff val="35000"/>
                </a:schemeClr>
              </a:gs>
              <a:gs pos="85000">
                <a:schemeClr val="tx1"/>
              </a:gs>
              <a:gs pos="14000">
                <a:schemeClr val="tx1"/>
              </a:gs>
              <a:gs pos="61000">
                <a:schemeClr val="tx1">
                  <a:lumMod val="75000"/>
                  <a:lumOff val="25000"/>
                </a:schemeClr>
              </a:gs>
            </a:gsLst>
            <a:lin ang="0" scaled="1"/>
          </a:gra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4000"/>
              <a:buFont typeface="Montserrat"/>
              <a:buNone/>
            </a:pPr>
            <a:r>
              <a:rPr lang="en-US" sz="2400" b="1" dirty="0">
                <a:solidFill>
                  <a:schemeClr val="lt1"/>
                </a:solidFill>
                <a:latin typeface="Montserrat"/>
                <a:ea typeface="Montserrat"/>
                <a:cs typeface="Montserrat"/>
                <a:sym typeface="Montserrat"/>
              </a:rPr>
              <a:t>     $25</a:t>
            </a:r>
            <a:endParaRPr lang="en-US" sz="2400" b="1" dirty="0">
              <a:latin typeface="Montserrat"/>
              <a:ea typeface="Montserrat"/>
              <a:cs typeface="Montserrat"/>
              <a:sym typeface="Montserrat"/>
            </a:endParaRPr>
          </a:p>
        </p:txBody>
      </p:sp>
      <p:sp>
        <p:nvSpPr>
          <p:cNvPr id="29" name="Google Shape;192;p12">
            <a:extLst>
              <a:ext uri="{FF2B5EF4-FFF2-40B4-BE49-F238E27FC236}">
                <a16:creationId xmlns:a16="http://schemas.microsoft.com/office/drawing/2014/main" id="{6D719D62-387F-980D-BA40-176814E44412}"/>
              </a:ext>
            </a:extLst>
          </p:cNvPr>
          <p:cNvSpPr txBox="1">
            <a:spLocks/>
          </p:cNvSpPr>
          <p:nvPr/>
        </p:nvSpPr>
        <p:spPr>
          <a:xfrm>
            <a:off x="7518002" y="3825427"/>
            <a:ext cx="1775957" cy="601333"/>
          </a:xfrm>
          <a:prstGeom prst="rect">
            <a:avLst/>
          </a:prstGeom>
          <a:gradFill>
            <a:gsLst>
              <a:gs pos="98000">
                <a:schemeClr val="tx1">
                  <a:lumMod val="75000"/>
                  <a:lumOff val="25000"/>
                </a:schemeClr>
              </a:gs>
              <a:gs pos="0">
                <a:schemeClr val="tx1">
                  <a:lumMod val="65000"/>
                  <a:lumOff val="35000"/>
                </a:schemeClr>
              </a:gs>
              <a:gs pos="85000">
                <a:schemeClr val="tx1"/>
              </a:gs>
              <a:gs pos="14000">
                <a:schemeClr val="tx1"/>
              </a:gs>
              <a:gs pos="61000">
                <a:schemeClr val="tx1">
                  <a:lumMod val="75000"/>
                  <a:lumOff val="25000"/>
                </a:schemeClr>
              </a:gs>
            </a:gsLst>
            <a:lin ang="0" scaled="1"/>
          </a:gra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4000"/>
              <a:buFont typeface="Montserrat"/>
              <a:buNone/>
            </a:pPr>
            <a:r>
              <a:rPr lang="en-US" sz="2400" b="1" dirty="0">
                <a:solidFill>
                  <a:schemeClr val="lt1"/>
                </a:solidFill>
                <a:latin typeface="Montserrat"/>
                <a:ea typeface="Montserrat"/>
                <a:cs typeface="Montserrat"/>
                <a:sym typeface="Montserrat"/>
              </a:rPr>
              <a:t>     $100</a:t>
            </a:r>
            <a:endParaRPr lang="en-US" sz="2400" b="1" dirty="0">
              <a:latin typeface="Montserrat"/>
              <a:ea typeface="Montserrat"/>
              <a:cs typeface="Montserrat"/>
              <a:sym typeface="Montserrat"/>
            </a:endParaRPr>
          </a:p>
        </p:txBody>
      </p:sp>
      <p:sp>
        <p:nvSpPr>
          <p:cNvPr id="31" name="Google Shape;192;p12">
            <a:extLst>
              <a:ext uri="{FF2B5EF4-FFF2-40B4-BE49-F238E27FC236}">
                <a16:creationId xmlns:a16="http://schemas.microsoft.com/office/drawing/2014/main" id="{CAD2A5AC-876F-30B6-F50C-EFD52736C496}"/>
              </a:ext>
            </a:extLst>
          </p:cNvPr>
          <p:cNvSpPr txBox="1">
            <a:spLocks/>
          </p:cNvSpPr>
          <p:nvPr/>
        </p:nvSpPr>
        <p:spPr>
          <a:xfrm>
            <a:off x="7518002" y="4310562"/>
            <a:ext cx="1775957" cy="601333"/>
          </a:xfrm>
          <a:prstGeom prst="rect">
            <a:avLst/>
          </a:prstGeom>
          <a:gradFill>
            <a:gsLst>
              <a:gs pos="98000">
                <a:schemeClr val="tx1">
                  <a:lumMod val="75000"/>
                  <a:lumOff val="25000"/>
                </a:schemeClr>
              </a:gs>
              <a:gs pos="0">
                <a:schemeClr val="tx1">
                  <a:lumMod val="65000"/>
                  <a:lumOff val="35000"/>
                </a:schemeClr>
              </a:gs>
              <a:gs pos="85000">
                <a:schemeClr val="tx1"/>
              </a:gs>
              <a:gs pos="14000">
                <a:schemeClr val="tx1"/>
              </a:gs>
              <a:gs pos="61000">
                <a:schemeClr val="tx1">
                  <a:lumMod val="75000"/>
                  <a:lumOff val="25000"/>
                </a:schemeClr>
              </a:gs>
            </a:gsLst>
            <a:lin ang="0" scaled="1"/>
          </a:gra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4000"/>
              <a:buFont typeface="Montserrat"/>
              <a:buNone/>
            </a:pPr>
            <a:r>
              <a:rPr lang="en-US" sz="2400" b="1" dirty="0">
                <a:solidFill>
                  <a:schemeClr val="lt1"/>
                </a:solidFill>
                <a:latin typeface="Montserrat"/>
                <a:ea typeface="Montserrat"/>
                <a:cs typeface="Montserrat"/>
                <a:sym typeface="Montserrat"/>
              </a:rPr>
              <a:t>     $125</a:t>
            </a:r>
            <a:endParaRPr lang="en-US" sz="2400" b="1" dirty="0">
              <a:latin typeface="Montserrat"/>
              <a:ea typeface="Montserrat"/>
              <a:cs typeface="Montserrat"/>
              <a:sym typeface="Montserrat"/>
            </a:endParaRPr>
          </a:p>
        </p:txBody>
      </p:sp>
      <p:sp>
        <p:nvSpPr>
          <p:cNvPr id="35" name="Donut 34">
            <a:extLst>
              <a:ext uri="{FF2B5EF4-FFF2-40B4-BE49-F238E27FC236}">
                <a16:creationId xmlns:a16="http://schemas.microsoft.com/office/drawing/2014/main" id="{CC87D551-20C8-F2E7-3137-8364FD427BB9}"/>
              </a:ext>
            </a:extLst>
          </p:cNvPr>
          <p:cNvSpPr/>
          <p:nvPr/>
        </p:nvSpPr>
        <p:spPr>
          <a:xfrm>
            <a:off x="1524000" y="3088544"/>
            <a:ext cx="1034186" cy="700395"/>
          </a:xfrm>
          <a:prstGeom prst="donut">
            <a:avLst>
              <a:gd name="adj" fmla="val 7889"/>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a:extLst>
              <a:ext uri="{FF2B5EF4-FFF2-40B4-BE49-F238E27FC236}">
                <a16:creationId xmlns:a16="http://schemas.microsoft.com/office/drawing/2014/main" id="{1F1AE3DD-DC16-1A64-7959-11239045FE04}"/>
              </a:ext>
            </a:extLst>
          </p:cNvPr>
          <p:cNvSpPr/>
          <p:nvPr/>
        </p:nvSpPr>
        <p:spPr>
          <a:xfrm>
            <a:off x="5894513" y="3101615"/>
            <a:ext cx="1155001" cy="667567"/>
          </a:xfrm>
          <a:prstGeom prst="donut">
            <a:avLst>
              <a:gd name="adj" fmla="val 7889"/>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Google Shape;192;p12">
            <a:extLst>
              <a:ext uri="{FF2B5EF4-FFF2-40B4-BE49-F238E27FC236}">
                <a16:creationId xmlns:a16="http://schemas.microsoft.com/office/drawing/2014/main" id="{8EAB72E7-5529-D337-A26D-0B32E542A422}"/>
              </a:ext>
            </a:extLst>
          </p:cNvPr>
          <p:cNvSpPr txBox="1">
            <a:spLocks/>
          </p:cNvSpPr>
          <p:nvPr/>
        </p:nvSpPr>
        <p:spPr>
          <a:xfrm>
            <a:off x="2787041" y="2063503"/>
            <a:ext cx="1180073" cy="6013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r>
              <a:rPr lang="en-US" sz="2400" b="1" dirty="0">
                <a:solidFill>
                  <a:schemeClr val="lt1"/>
                </a:solidFill>
                <a:latin typeface="Montserrat"/>
                <a:ea typeface="Montserrat"/>
                <a:cs typeface="Montserrat"/>
                <a:sym typeface="Montserrat"/>
              </a:rPr>
              <a:t>$500</a:t>
            </a:r>
            <a:endParaRPr lang="en-US" sz="2400" b="1" dirty="0">
              <a:latin typeface="Montserrat"/>
              <a:ea typeface="Montserrat"/>
              <a:cs typeface="Montserrat"/>
              <a:sym typeface="Montserrat"/>
            </a:endParaRPr>
          </a:p>
        </p:txBody>
      </p:sp>
      <p:sp>
        <p:nvSpPr>
          <p:cNvPr id="44" name="Google Shape;192;p12">
            <a:extLst>
              <a:ext uri="{FF2B5EF4-FFF2-40B4-BE49-F238E27FC236}">
                <a16:creationId xmlns:a16="http://schemas.microsoft.com/office/drawing/2014/main" id="{E7054E96-D7DE-638B-11A6-7594978C941C}"/>
              </a:ext>
            </a:extLst>
          </p:cNvPr>
          <p:cNvSpPr txBox="1">
            <a:spLocks/>
          </p:cNvSpPr>
          <p:nvPr/>
        </p:nvSpPr>
        <p:spPr>
          <a:xfrm>
            <a:off x="1451056" y="3138074"/>
            <a:ext cx="1180073" cy="6013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r>
              <a:rPr lang="en-US" sz="2400" b="1" dirty="0">
                <a:solidFill>
                  <a:schemeClr val="lt1"/>
                </a:solidFill>
                <a:latin typeface="Montserrat"/>
                <a:ea typeface="Montserrat"/>
                <a:cs typeface="Montserrat"/>
                <a:sym typeface="Montserrat"/>
              </a:rPr>
              <a:t>$500</a:t>
            </a:r>
            <a:endParaRPr lang="en-US" sz="2400" b="1" dirty="0">
              <a:latin typeface="Montserrat"/>
              <a:ea typeface="Montserrat"/>
              <a:cs typeface="Montserrat"/>
              <a:sym typeface="Montserrat"/>
            </a:endParaRPr>
          </a:p>
        </p:txBody>
      </p:sp>
      <p:sp>
        <p:nvSpPr>
          <p:cNvPr id="45" name="Google Shape;192;p12">
            <a:extLst>
              <a:ext uri="{FF2B5EF4-FFF2-40B4-BE49-F238E27FC236}">
                <a16:creationId xmlns:a16="http://schemas.microsoft.com/office/drawing/2014/main" id="{376B92EF-6988-286F-15AD-9DCD4D7C7C1C}"/>
              </a:ext>
            </a:extLst>
          </p:cNvPr>
          <p:cNvSpPr txBox="1">
            <a:spLocks/>
          </p:cNvSpPr>
          <p:nvPr/>
        </p:nvSpPr>
        <p:spPr>
          <a:xfrm>
            <a:off x="5884489" y="3187819"/>
            <a:ext cx="1180064" cy="49515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r>
              <a:rPr lang="en-US" sz="2400" b="1" dirty="0">
                <a:solidFill>
                  <a:schemeClr val="lt1"/>
                </a:solidFill>
                <a:latin typeface="Montserrat"/>
                <a:ea typeface="Montserrat"/>
                <a:cs typeface="Montserrat"/>
                <a:sym typeface="Montserrat"/>
              </a:rPr>
              <a:t>$1000</a:t>
            </a:r>
            <a:endParaRPr lang="en-US" sz="2400" b="1" dirty="0">
              <a:latin typeface="Montserrat"/>
              <a:ea typeface="Montserrat"/>
              <a:cs typeface="Montserrat"/>
              <a:sym typeface="Montserrat"/>
            </a:endParaRPr>
          </a:p>
        </p:txBody>
      </p:sp>
      <p:cxnSp>
        <p:nvCxnSpPr>
          <p:cNvPr id="46" name="Straight Arrow Connector 45">
            <a:extLst>
              <a:ext uri="{FF2B5EF4-FFF2-40B4-BE49-F238E27FC236}">
                <a16:creationId xmlns:a16="http://schemas.microsoft.com/office/drawing/2014/main" id="{E50D35FE-C959-BE5E-FA57-5FF770356B2F}"/>
              </a:ext>
            </a:extLst>
          </p:cNvPr>
          <p:cNvCxnSpPr>
            <a:cxnSpLocks/>
          </p:cNvCxnSpPr>
          <p:nvPr/>
        </p:nvCxnSpPr>
        <p:spPr>
          <a:xfrm flipH="1">
            <a:off x="4876800" y="2343771"/>
            <a:ext cx="2362200"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ED0560B-E891-4856-F8F9-1748F9D8E9FA}"/>
              </a:ext>
            </a:extLst>
          </p:cNvPr>
          <p:cNvCxnSpPr>
            <a:cxnSpLocks/>
          </p:cNvCxnSpPr>
          <p:nvPr/>
        </p:nvCxnSpPr>
        <p:spPr>
          <a:xfrm>
            <a:off x="7518002" y="4338848"/>
            <a:ext cx="1775957"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48" name="Plus 47">
            <a:extLst>
              <a:ext uri="{FF2B5EF4-FFF2-40B4-BE49-F238E27FC236}">
                <a16:creationId xmlns:a16="http://schemas.microsoft.com/office/drawing/2014/main" id="{B2AE6687-E44A-14A3-B1D9-AAADA1CC0C26}"/>
              </a:ext>
            </a:extLst>
          </p:cNvPr>
          <p:cNvSpPr/>
          <p:nvPr/>
        </p:nvSpPr>
        <p:spPr>
          <a:xfrm>
            <a:off x="7536247" y="3992096"/>
            <a:ext cx="330761" cy="330306"/>
          </a:xfrm>
          <a:prstGeom prst="math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nut 3">
            <a:extLst>
              <a:ext uri="{FF2B5EF4-FFF2-40B4-BE49-F238E27FC236}">
                <a16:creationId xmlns:a16="http://schemas.microsoft.com/office/drawing/2014/main" id="{82E7D3E1-49C6-C98C-08DA-1EDB7FB3CA73}"/>
              </a:ext>
            </a:extLst>
          </p:cNvPr>
          <p:cNvSpPr/>
          <p:nvPr/>
        </p:nvSpPr>
        <p:spPr>
          <a:xfrm>
            <a:off x="2150013" y="5082489"/>
            <a:ext cx="1034186" cy="596235"/>
          </a:xfrm>
          <a:prstGeom prst="donut">
            <a:avLst>
              <a:gd name="adj" fmla="val 7889"/>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4345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50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2" presetClass="entr" presetSubtype="4" fill="hold" nodeType="afterEffect">
                                  <p:stCondLst>
                                    <p:cond delay="5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1" presetClass="entr" presetSubtype="0" fill="hold" grpId="0" nodeType="afterEffect">
                                  <p:stCondLst>
                                    <p:cond delay="50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nodeType="afterEffect">
                                  <p:stCondLst>
                                    <p:cond delay="500"/>
                                  </p:stCondLst>
                                  <p:childTnLst>
                                    <p:set>
                                      <p:cBhvr>
                                        <p:cTn id="62" dur="1" fill="hold">
                                          <p:stCondLst>
                                            <p:cond delay="0"/>
                                          </p:stCondLst>
                                        </p:cTn>
                                        <p:tgtEl>
                                          <p:spTgt spid="46"/>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500"/>
                                  </p:stCondLst>
                                  <p:childTnLst>
                                    <p:set>
                                      <p:cBhvr>
                                        <p:cTn id="65" dur="1" fill="hold">
                                          <p:stCondLst>
                                            <p:cond delay="0"/>
                                          </p:stCondLst>
                                        </p:cTn>
                                        <p:tgtEl>
                                          <p:spTgt spid="20"/>
                                        </p:tgtEl>
                                        <p:attrNameLst>
                                          <p:attrName>style.visibility</p:attrName>
                                        </p:attrNameLst>
                                      </p:cBhvr>
                                      <p:to>
                                        <p:strVal val="visible"/>
                                      </p:to>
                                    </p:set>
                                  </p:childTnLst>
                                </p:cTn>
                              </p:par>
                            </p:childTnLst>
                          </p:cTn>
                        </p:par>
                        <p:par>
                          <p:cTn id="66" fill="hold">
                            <p:stCondLst>
                              <p:cond delay="1000"/>
                            </p:stCondLst>
                            <p:childTnLst>
                              <p:par>
                                <p:cTn id="67" presetID="1" presetClass="entr" presetSubtype="0" fill="hold" nodeType="afterEffect">
                                  <p:stCondLst>
                                    <p:cond delay="500"/>
                                  </p:stCondLst>
                                  <p:childTnLst>
                                    <p:set>
                                      <p:cBhvr>
                                        <p:cTn id="68" dur="1" fill="hold">
                                          <p:stCondLst>
                                            <p:cond delay="0"/>
                                          </p:stCondLst>
                                        </p:cTn>
                                        <p:tgtEl>
                                          <p:spTgt spid="26">
                                            <p:txEl>
                                              <p:pRg st="0" end="0"/>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
                                            <p:bg/>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
                                            <p:txEl>
                                              <p:pRg st="0" end="0"/>
                                            </p:txEl>
                                          </p:spTgt>
                                        </p:tgtEl>
                                        <p:attrNameLst>
                                          <p:attrName>style.visibility</p:attrName>
                                        </p:attrNameLst>
                                      </p:cBhvr>
                                      <p:to>
                                        <p:strVal val="visible"/>
                                      </p:to>
                                    </p:set>
                                  </p:childTnLst>
                                </p:cTn>
                              </p:par>
                            </p:childTnLst>
                          </p:cTn>
                        </p:par>
                        <p:par>
                          <p:cTn id="73" fill="hold">
                            <p:stCondLst>
                              <p:cond delay="1500"/>
                            </p:stCondLst>
                            <p:childTnLst>
                              <p:par>
                                <p:cTn id="74" presetID="1" presetClass="entr" presetSubtype="0" fill="hold" grpId="0" nodeType="afterEffect">
                                  <p:stCondLst>
                                    <p:cond delay="500"/>
                                  </p:stCondLst>
                                  <p:childTnLst>
                                    <p:set>
                                      <p:cBhvr>
                                        <p:cTn id="75" dur="1" fill="hold">
                                          <p:stCondLst>
                                            <p:cond delay="0"/>
                                          </p:stCondLst>
                                        </p:cTn>
                                        <p:tgtEl>
                                          <p:spTgt spid="29"/>
                                        </p:tgtEl>
                                        <p:attrNameLst>
                                          <p:attrName>style.visibility</p:attrName>
                                        </p:attrNameLst>
                                      </p:cBhvr>
                                      <p:to>
                                        <p:strVal val="visible"/>
                                      </p:to>
                                    </p:set>
                                  </p:childTnLst>
                                </p:cTn>
                              </p:par>
                            </p:childTnLst>
                          </p:cTn>
                        </p:par>
                        <p:par>
                          <p:cTn id="76" fill="hold">
                            <p:stCondLst>
                              <p:cond delay="2000"/>
                            </p:stCondLst>
                            <p:childTnLst>
                              <p:par>
                                <p:cTn id="77" presetID="1" presetClass="entr" presetSubtype="0" fill="hold" grpId="0" nodeType="afterEffect">
                                  <p:stCondLst>
                                    <p:cond delay="20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childTnLst>
                          </p:cTn>
                        </p:par>
                        <p:par>
                          <p:cTn id="81" fill="hold">
                            <p:stCondLst>
                              <p:cond delay="2200"/>
                            </p:stCondLst>
                            <p:childTnLst>
                              <p:par>
                                <p:cTn id="82" presetID="1" presetClass="entr" presetSubtype="0" fill="hold" grpId="0" nodeType="afterEffect">
                                  <p:stCondLst>
                                    <p:cond delay="500"/>
                                  </p:stCondLst>
                                  <p:childTnLst>
                                    <p:set>
                                      <p:cBhvr>
                                        <p:cTn id="83" dur="1" fill="hold">
                                          <p:stCondLst>
                                            <p:cond delay="0"/>
                                          </p:stCondLst>
                                        </p:cTn>
                                        <p:tgtEl>
                                          <p:spTgt spid="3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P spid="20" grpId="0"/>
      <p:bldP spid="25" grpId="0"/>
      <p:bldP spid="26" grpId="0" uiExpand="1" build="allAtOnce" animBg="1"/>
      <p:bldP spid="29" grpId="0" animBg="1"/>
      <p:bldP spid="31" grpId="0" animBg="1"/>
      <p:bldP spid="35" grpId="0" animBg="1"/>
      <p:bldP spid="41" grpId="0" animBg="1"/>
      <p:bldP spid="42" grpId="0"/>
      <p:bldP spid="44" grpId="0"/>
      <p:bldP spid="45" grpId="0"/>
      <p:bldP spid="48"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p:nvPr/>
        </p:nvSpPr>
        <p:spPr>
          <a:xfrm>
            <a:off x="0" y="1"/>
            <a:ext cx="9753600" cy="7312249"/>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7520" tIns="48747" rIns="97520" bIns="48747" anchor="ctr" anchorCtr="0">
            <a:noAutofit/>
          </a:bodyPr>
          <a:lstStyle/>
          <a:p>
            <a:pPr algn="ctr"/>
            <a:endParaRPr lang="en-NL" sz="1707" dirty="0">
              <a:solidFill>
                <a:srgbClr val="FFC000"/>
              </a:solidFill>
              <a:latin typeface="Calibri"/>
              <a:ea typeface="Calibri"/>
              <a:cs typeface="Calibri"/>
              <a:sym typeface="Calibri"/>
            </a:endParaRPr>
          </a:p>
        </p:txBody>
      </p:sp>
      <p:sp>
        <p:nvSpPr>
          <p:cNvPr id="239" name="Google Shape;239;p15"/>
          <p:cNvSpPr txBox="1">
            <a:spLocks noGrp="1"/>
          </p:cNvSpPr>
          <p:nvPr>
            <p:ph type="body" idx="1"/>
          </p:nvPr>
        </p:nvSpPr>
        <p:spPr>
          <a:xfrm>
            <a:off x="487680" y="1432623"/>
            <a:ext cx="5989319" cy="2869302"/>
          </a:xfrm>
          <a:prstGeom prst="rect">
            <a:avLst/>
          </a:prstGeom>
          <a:noFill/>
          <a:ln>
            <a:noFill/>
          </a:ln>
        </p:spPr>
        <p:txBody>
          <a:bodyPr spcFirstLastPara="1" vert="horz" wrap="square" lIns="97520" tIns="48747" rIns="97520" bIns="48747" rtlCol="0" anchor="t" anchorCtr="0">
            <a:noAutofit/>
          </a:bodyPr>
          <a:lstStyle/>
          <a:p>
            <a:pPr marL="0" indent="0">
              <a:lnSpc>
                <a:spcPct val="150000"/>
              </a:lnSpc>
              <a:spcBef>
                <a:spcPts val="0"/>
              </a:spcBef>
              <a:buClr>
                <a:schemeClr val="lt1"/>
              </a:buClr>
              <a:buSzPts val="2000"/>
              <a:buNone/>
            </a:pPr>
            <a:r>
              <a:rPr lang="en-US" sz="1920" dirty="0">
                <a:solidFill>
                  <a:schemeClr val="lt1"/>
                </a:solidFill>
                <a:latin typeface="Montserrat" panose="00000500000000000000" pitchFamily="2" charset="0"/>
                <a:ea typeface="Montserrat"/>
                <a:cs typeface="Montserrat"/>
                <a:sym typeface="Montserrat"/>
              </a:rPr>
              <a:t>Each time you subscribe to either a BTCC Miner or Boomerang license, this investment gets 3Xed. This is called Potential Earnings.  </a:t>
            </a:r>
          </a:p>
          <a:p>
            <a:pPr marL="0" indent="0">
              <a:lnSpc>
                <a:spcPct val="150000"/>
              </a:lnSpc>
              <a:spcBef>
                <a:spcPts val="0"/>
              </a:spcBef>
              <a:buClr>
                <a:schemeClr val="lt1"/>
              </a:buClr>
              <a:buSzPts val="2000"/>
              <a:buNone/>
            </a:pPr>
            <a:endParaRPr lang="en-US" sz="800" dirty="0">
              <a:solidFill>
                <a:schemeClr val="lt1"/>
              </a:solidFill>
              <a:latin typeface="Montserrat" panose="00000500000000000000" pitchFamily="2" charset="0"/>
              <a:ea typeface="Montserrat"/>
              <a:cs typeface="Montserrat"/>
              <a:sym typeface="Montserrat"/>
            </a:endParaRPr>
          </a:p>
          <a:p>
            <a:pPr marL="0" indent="0">
              <a:lnSpc>
                <a:spcPct val="150000"/>
              </a:lnSpc>
              <a:spcBef>
                <a:spcPts val="0"/>
              </a:spcBef>
              <a:buClr>
                <a:schemeClr val="lt1"/>
              </a:buClr>
              <a:buSzPts val="2000"/>
              <a:buNone/>
            </a:pPr>
            <a:r>
              <a:rPr lang="en-US" sz="1920" dirty="0">
                <a:solidFill>
                  <a:schemeClr val="lt1"/>
                </a:solidFill>
                <a:latin typeface="Montserrat" panose="00000500000000000000" pitchFamily="2" charset="0"/>
                <a:ea typeface="Montserrat"/>
                <a:cs typeface="Montserrat"/>
                <a:sym typeface="Montserrat"/>
              </a:rPr>
              <a:t>The  potential earning amount for all income and bonuses is 3X your </a:t>
            </a:r>
            <a:r>
              <a:rPr lang="en-US" sz="1920" b="1" dirty="0">
                <a:solidFill>
                  <a:schemeClr val="lt1"/>
                </a:solidFill>
                <a:latin typeface="Montserrat" panose="00000500000000000000" pitchFamily="2" charset="0"/>
                <a:ea typeface="Montserrat"/>
                <a:cs typeface="Montserrat"/>
                <a:sym typeface="Montserrat"/>
              </a:rPr>
              <a:t>subscription amount. </a:t>
            </a:r>
            <a:br>
              <a:rPr lang="en-US" sz="1920" dirty="0">
                <a:latin typeface="Montserrat" panose="00000500000000000000" pitchFamily="2" charset="0"/>
                <a:ea typeface="Montserrat"/>
                <a:cs typeface="Montserrat"/>
                <a:sym typeface="Montserrat"/>
              </a:rPr>
            </a:br>
            <a:br>
              <a:rPr lang="en-US" sz="1920" dirty="0">
                <a:latin typeface="Montserrat" panose="00000500000000000000" pitchFamily="2" charset="0"/>
                <a:ea typeface="Montserrat"/>
                <a:cs typeface="Montserrat"/>
                <a:sym typeface="Montserrat"/>
              </a:rPr>
            </a:br>
            <a:br>
              <a:rPr lang="en-US" sz="1920" dirty="0">
                <a:solidFill>
                  <a:schemeClr val="lt1"/>
                </a:solidFill>
                <a:latin typeface="Montserrat" panose="00000500000000000000" pitchFamily="2" charset="0"/>
                <a:ea typeface="Montserrat"/>
              </a:rPr>
            </a:br>
            <a:endParaRPr lang="en-US" sz="1920" dirty="0">
              <a:solidFill>
                <a:schemeClr val="lt1"/>
              </a:solidFill>
              <a:latin typeface="Montserrat" panose="00000500000000000000" pitchFamily="2" charset="0"/>
              <a:ea typeface="Montserrat"/>
              <a:cs typeface="Montserrat"/>
              <a:sym typeface="Montserrat"/>
            </a:endParaRPr>
          </a:p>
        </p:txBody>
      </p:sp>
      <p:pic>
        <p:nvPicPr>
          <p:cNvPr id="240" name="Google Shape;240;p15"/>
          <p:cNvPicPr preferRelativeResize="0"/>
          <p:nvPr/>
        </p:nvPicPr>
        <p:blipFill rotWithShape="1">
          <a:blip r:embed="rId5">
            <a:alphaModFix/>
          </a:blip>
          <a:srcRect/>
          <a:stretch/>
        </p:blipFill>
        <p:spPr>
          <a:xfrm>
            <a:off x="6193608" y="389009"/>
            <a:ext cx="3330877" cy="3686877"/>
          </a:xfrm>
          <a:prstGeom prst="rect">
            <a:avLst/>
          </a:prstGeom>
          <a:noFill/>
          <a:ln>
            <a:noFill/>
          </a:ln>
        </p:spPr>
      </p:pic>
      <p:sp>
        <p:nvSpPr>
          <p:cNvPr id="2" name="Google Shape;230;p14">
            <a:extLst>
              <a:ext uri="{FF2B5EF4-FFF2-40B4-BE49-F238E27FC236}">
                <a16:creationId xmlns:a16="http://schemas.microsoft.com/office/drawing/2014/main" id="{1A9C66DF-1244-491C-8D90-D89738C0BD09}"/>
              </a:ext>
            </a:extLst>
          </p:cNvPr>
          <p:cNvSpPr txBox="1">
            <a:spLocks noGrp="1"/>
          </p:cNvSpPr>
          <p:nvPr>
            <p:ph type="title"/>
          </p:nvPr>
        </p:nvSpPr>
        <p:spPr>
          <a:xfrm>
            <a:off x="487680" y="0"/>
            <a:ext cx="8778240" cy="1219200"/>
          </a:xfrm>
          <a:prstGeom prst="rect">
            <a:avLst/>
          </a:prstGeom>
          <a:noFill/>
          <a:ln>
            <a:noFill/>
          </a:ln>
        </p:spPr>
        <p:txBody>
          <a:bodyPr spcFirstLastPara="1" vert="horz" wrap="square" lIns="97520" tIns="48747" rIns="97520" bIns="48747" rtlCol="0" anchor="ctr" anchorCtr="0">
            <a:normAutofit/>
          </a:bodyPr>
          <a:lstStyle/>
          <a:p>
            <a:pPr>
              <a:spcBef>
                <a:spcPts val="0"/>
              </a:spcBef>
              <a:buClr>
                <a:schemeClr val="lt1"/>
              </a:buClr>
              <a:buSzPts val="4000"/>
            </a:pPr>
            <a:r>
              <a:rPr lang="en-US" sz="3840" b="1" dirty="0">
                <a:solidFill>
                  <a:schemeClr val="lt1"/>
                </a:solidFill>
                <a:latin typeface="Montserrat"/>
                <a:ea typeface="Montserrat"/>
                <a:cs typeface="Montserrat"/>
                <a:sym typeface="Montserrat"/>
              </a:rPr>
              <a:t>AFFILIATE POTENTIAL EARNINGS</a:t>
            </a:r>
            <a:endParaRPr sz="3840" b="1" dirty="0">
              <a:latin typeface="Montserrat"/>
              <a:ea typeface="Montserrat"/>
              <a:cs typeface="Montserrat"/>
              <a:sym typeface="Montserrat"/>
            </a:endParaRPr>
          </a:p>
        </p:txBody>
      </p:sp>
      <p:sp>
        <p:nvSpPr>
          <p:cNvPr id="5" name="Google Shape;239;p15">
            <a:extLst>
              <a:ext uri="{FF2B5EF4-FFF2-40B4-BE49-F238E27FC236}">
                <a16:creationId xmlns:a16="http://schemas.microsoft.com/office/drawing/2014/main" id="{2ADF85C0-ED25-6463-F6B7-3A452D6805EA}"/>
              </a:ext>
            </a:extLst>
          </p:cNvPr>
          <p:cNvSpPr txBox="1">
            <a:spLocks/>
          </p:cNvSpPr>
          <p:nvPr/>
        </p:nvSpPr>
        <p:spPr>
          <a:xfrm>
            <a:off x="487680" y="4234423"/>
            <a:ext cx="5151120" cy="1203197"/>
          </a:xfrm>
          <a:prstGeom prst="rect">
            <a:avLst/>
          </a:prstGeom>
          <a:noFill/>
          <a:ln>
            <a:noFill/>
          </a:ln>
        </p:spPr>
        <p:txBody>
          <a:bodyPr spcFirstLastPara="1" wrap="square" lIns="97520" tIns="48747" rIns="97520" bIns="48747"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50000"/>
              </a:lnSpc>
              <a:spcBef>
                <a:spcPts val="0"/>
              </a:spcBef>
              <a:buClr>
                <a:schemeClr val="lt1"/>
              </a:buClr>
              <a:buSzPts val="2000"/>
              <a:buNone/>
            </a:pPr>
            <a:r>
              <a:rPr lang="en-US" sz="1920" b="1" dirty="0">
                <a:solidFill>
                  <a:schemeClr val="bg1"/>
                </a:solidFill>
                <a:latin typeface="Montserrat"/>
                <a:ea typeface="Montserrat"/>
                <a:cs typeface="Montserrat"/>
                <a:sym typeface="Montserrat"/>
              </a:rPr>
              <a:t>Repurchases are available for all miners and Boomerang licenses! </a:t>
            </a:r>
            <a:endParaRPr lang="en-US" sz="1920" dirty="0">
              <a:solidFill>
                <a:schemeClr val="bg1"/>
              </a:solidFill>
              <a:latin typeface="Montserrat"/>
              <a:ea typeface="Montserrat"/>
              <a:cs typeface="Montserrat"/>
              <a:sym typeface="Montserrat"/>
            </a:endParaRPr>
          </a:p>
        </p:txBody>
      </p:sp>
      <p:sp>
        <p:nvSpPr>
          <p:cNvPr id="11" name="Rectangle 10">
            <a:extLst>
              <a:ext uri="{FF2B5EF4-FFF2-40B4-BE49-F238E27FC236}">
                <a16:creationId xmlns:a16="http://schemas.microsoft.com/office/drawing/2014/main" id="{609132DD-C77F-9DF6-62B8-298D1C39FD0E}"/>
              </a:ext>
            </a:extLst>
          </p:cNvPr>
          <p:cNvSpPr/>
          <p:nvPr/>
        </p:nvSpPr>
        <p:spPr>
          <a:xfrm>
            <a:off x="6476999" y="4076550"/>
            <a:ext cx="274669" cy="550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920" dirty="0"/>
          </a:p>
        </p:txBody>
      </p:sp>
      <p:pic>
        <p:nvPicPr>
          <p:cNvPr id="16" name="WhatsApp Video 2023-10-28 at 19.38.28.mp4">
            <a:hlinkClick r:id="" action="ppaction://media"/>
            <a:extLst>
              <a:ext uri="{FF2B5EF4-FFF2-40B4-BE49-F238E27FC236}">
                <a16:creationId xmlns:a16="http://schemas.microsoft.com/office/drawing/2014/main" id="{4A1F0C46-D18F-55EB-56CE-74E1F923DB36}"/>
              </a:ext>
            </a:extLst>
          </p:cNvPr>
          <p:cNvPicPr>
            <a:picLocks noChangeAspect="1"/>
          </p:cNvPicPr>
          <p:nvPr>
            <a:videoFile r:link="rId2"/>
            <p:extLst>
              <p:ext uri="{DAA4B4D4-6D71-4841-9C94-3DE7FCFB9230}">
                <p14:media xmlns:p14="http://schemas.microsoft.com/office/powerpoint/2010/main" r:embed="rId1"/>
              </p:ext>
            </p:extLst>
          </p:nvPr>
        </p:nvPicPr>
        <p:blipFill>
          <a:blip r:embed="rId6">
            <a:lum contrast="10000"/>
          </a:blip>
          <a:stretch>
            <a:fillRect/>
          </a:stretch>
        </p:blipFill>
        <p:spPr>
          <a:xfrm>
            <a:off x="6533798" y="3819469"/>
            <a:ext cx="2209800" cy="1935964"/>
          </a:xfrm>
          <a:prstGeom prst="rect">
            <a:avLst/>
          </a:prstGeom>
        </p:spPr>
      </p:pic>
      <p:sp>
        <p:nvSpPr>
          <p:cNvPr id="4" name="Donut 6">
            <a:extLst>
              <a:ext uri="{FF2B5EF4-FFF2-40B4-BE49-F238E27FC236}">
                <a16:creationId xmlns:a16="http://schemas.microsoft.com/office/drawing/2014/main" id="{871EDB33-B8A2-04B4-7FCB-9FD61B206EEE}"/>
              </a:ext>
            </a:extLst>
          </p:cNvPr>
          <p:cNvSpPr/>
          <p:nvPr/>
        </p:nvSpPr>
        <p:spPr>
          <a:xfrm>
            <a:off x="6180345" y="3352800"/>
            <a:ext cx="2916706" cy="2869302"/>
          </a:xfrm>
          <a:prstGeom prst="donut">
            <a:avLst>
              <a:gd name="adj" fmla="val 13331"/>
            </a:avLst>
          </a:prstGeom>
          <a:solidFill>
            <a:srgbClr val="000000"/>
          </a:solidFill>
          <a:ln>
            <a:solidFill>
              <a:schemeClr val="tx1"/>
            </a:solidFill>
          </a:ln>
          <a:effectLst>
            <a:glow rad="127000">
              <a:schemeClr val="tx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dirty="0">
              <a:solidFill>
                <a:schemeClr val="tx1"/>
              </a:solidFill>
            </a:endParaRPr>
          </a:p>
        </p:txBody>
      </p:sp>
      <p:sp>
        <p:nvSpPr>
          <p:cNvPr id="6" name="TextBox 5">
            <a:extLst>
              <a:ext uri="{FF2B5EF4-FFF2-40B4-BE49-F238E27FC236}">
                <a16:creationId xmlns:a16="http://schemas.microsoft.com/office/drawing/2014/main" id="{3FEB40BF-A8E4-B9D2-7AB8-622BC799B0CD}"/>
              </a:ext>
            </a:extLst>
          </p:cNvPr>
          <p:cNvSpPr txBox="1"/>
          <p:nvPr/>
        </p:nvSpPr>
        <p:spPr>
          <a:xfrm>
            <a:off x="0" y="6567745"/>
            <a:ext cx="9753600" cy="895117"/>
          </a:xfrm>
          <a:prstGeom prst="rect">
            <a:avLst/>
          </a:prstGeom>
          <a:noFill/>
        </p:spPr>
        <p:txBody>
          <a:bodyPr wrap="square" rtlCol="0">
            <a:spAutoFit/>
          </a:bodyPr>
          <a:lstStyle/>
          <a:p>
            <a:pPr algn="ctr">
              <a:spcBef>
                <a:spcPts val="480"/>
              </a:spcBef>
              <a:buClr>
                <a:schemeClr val="lt1"/>
              </a:buClr>
              <a:buSzPts val="2400"/>
            </a:pPr>
            <a:r>
              <a:rPr lang="en-US" sz="2400" b="1" dirty="0">
                <a:solidFill>
                  <a:srgbClr val="FFC000"/>
                </a:solidFill>
                <a:latin typeface="Montserrat" panose="00000500000000000000" pitchFamily="2" charset="0"/>
                <a:ea typeface="Montserrat"/>
                <a:cs typeface="Montserrat"/>
                <a:sym typeface="Montserrat"/>
              </a:rPr>
              <a:t>Repurchases</a:t>
            </a:r>
            <a:r>
              <a:rPr lang="en-US" sz="2400" b="1" dirty="0">
                <a:solidFill>
                  <a:schemeClr val="lt1"/>
                </a:solidFill>
                <a:latin typeface="Montserrat" panose="00000500000000000000" pitchFamily="2" charset="0"/>
                <a:ea typeface="Montserrat"/>
                <a:cs typeface="Montserrat"/>
                <a:sym typeface="Montserrat"/>
              </a:rPr>
              <a:t> contribute to the total </a:t>
            </a:r>
            <a:r>
              <a:rPr lang="en-US" sz="2400" b="1" dirty="0">
                <a:solidFill>
                  <a:srgbClr val="FFC000"/>
                </a:solidFill>
                <a:latin typeface="Montserrat" panose="00000500000000000000" pitchFamily="2" charset="0"/>
                <a:ea typeface="Montserrat"/>
                <a:cs typeface="Montserrat"/>
                <a:sym typeface="Montserrat"/>
              </a:rPr>
              <a:t>3x potential income</a:t>
            </a:r>
            <a:r>
              <a:rPr lang="en-US" sz="2400" b="1" dirty="0">
                <a:solidFill>
                  <a:schemeClr val="lt1"/>
                </a:solidFill>
                <a:latin typeface="Montserrat" panose="00000500000000000000" pitchFamily="2" charset="0"/>
                <a:ea typeface="Montserrat"/>
                <a:cs typeface="Montserrat"/>
                <a:sym typeface="Montserrat"/>
              </a:rPr>
              <a:t>.</a:t>
            </a:r>
          </a:p>
          <a:p>
            <a:pPr marL="0" lvl="0" indent="0" algn="ctr" rtl="0">
              <a:spcBef>
                <a:spcPts val="480"/>
              </a:spcBef>
              <a:spcAft>
                <a:spcPts val="0"/>
              </a:spcAft>
              <a:buClr>
                <a:schemeClr val="lt1"/>
              </a:buClr>
              <a:buSzPts val="2400"/>
              <a:buNone/>
            </a:pPr>
            <a:endParaRPr lang="en-US" sz="2400" b="1" dirty="0">
              <a:solidFill>
                <a:schemeClr val="lt1"/>
              </a:solidFill>
              <a:latin typeface=""/>
              <a:ea typeface="Montserrat"/>
              <a:cs typeface="Montserrat"/>
              <a:sym typeface="Montserrat"/>
            </a:endParaRPr>
          </a:p>
        </p:txBody>
      </p:sp>
      <p:pic>
        <p:nvPicPr>
          <p:cNvPr id="7" name="Picture 6">
            <a:extLst>
              <a:ext uri="{FF2B5EF4-FFF2-40B4-BE49-F238E27FC236}">
                <a16:creationId xmlns:a16="http://schemas.microsoft.com/office/drawing/2014/main" id="{6E06A73E-70CF-5C1C-48B4-AF7D8E271EB7}"/>
              </a:ext>
            </a:extLst>
          </p:cNvPr>
          <p:cNvPicPr>
            <a:picLocks noChangeAspect="1"/>
          </p:cNvPicPr>
          <p:nvPr/>
        </p:nvPicPr>
        <p:blipFill>
          <a:blip r:embed="rId7"/>
          <a:stretch>
            <a:fillRect/>
          </a:stretch>
        </p:blipFill>
        <p:spPr>
          <a:xfrm>
            <a:off x="9157547" y="0"/>
            <a:ext cx="596053" cy="447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7150" fill="hold"/>
                                        <p:tgtEl>
                                          <p:spTgt spid="16"/>
                                        </p:tgtEl>
                                      </p:cBhvr>
                                    </p:cmd>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16"/>
                </p:tgtEl>
              </p:cMediaNode>
            </p:video>
          </p:childTnLst>
        </p:cTn>
      </p:par>
    </p:tnLst>
    <p:bldLst>
      <p:bldP spid="5" grpId="0"/>
      <p:bldP spid="11" grpId="0" animBg="1"/>
      <p:bldP spid="4"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7"/>
        <p:cNvGrpSpPr/>
        <p:nvPr/>
      </p:nvGrpSpPr>
      <p:grpSpPr>
        <a:xfrm>
          <a:off x="0" y="0"/>
          <a:ext cx="0" cy="0"/>
          <a:chOff x="0" y="0"/>
          <a:chExt cx="0" cy="0"/>
        </a:xfrm>
      </p:grpSpPr>
      <p:pic>
        <p:nvPicPr>
          <p:cNvPr id="4" name="Picture 3">
            <a:extLst>
              <a:ext uri="{FF2B5EF4-FFF2-40B4-BE49-F238E27FC236}">
                <a16:creationId xmlns:a16="http://schemas.microsoft.com/office/drawing/2014/main" id="{25584154-2D1D-6686-F69B-84BFDBF20802}"/>
              </a:ext>
            </a:extLst>
          </p:cNvPr>
          <p:cNvPicPr>
            <a:picLocks noChangeAspect="1"/>
          </p:cNvPicPr>
          <p:nvPr/>
        </p:nvPicPr>
        <p:blipFill>
          <a:blip r:embed="rId3"/>
          <a:stretch>
            <a:fillRect/>
          </a:stretch>
        </p:blipFill>
        <p:spPr>
          <a:xfrm>
            <a:off x="9157547" y="0"/>
            <a:ext cx="596053" cy="447040"/>
          </a:xfrm>
          <a:prstGeom prst="rect">
            <a:avLst/>
          </a:prstGeom>
        </p:spPr>
      </p:pic>
      <p:sp>
        <p:nvSpPr>
          <p:cNvPr id="5" name="Rectangle">
            <a:extLst>
              <a:ext uri="{FF2B5EF4-FFF2-40B4-BE49-F238E27FC236}">
                <a16:creationId xmlns:a16="http://schemas.microsoft.com/office/drawing/2014/main" id="{7BA06583-30EE-D44F-4084-5D47C32D7631}"/>
              </a:ext>
            </a:extLst>
          </p:cNvPr>
          <p:cNvSpPr/>
          <p:nvPr/>
        </p:nvSpPr>
        <p:spPr>
          <a:xfrm>
            <a:off x="4096512" y="6767038"/>
            <a:ext cx="1445828" cy="243601"/>
          </a:xfrm>
          <a:prstGeom prst="rect">
            <a:avLst/>
          </a:prstGeom>
          <a:solidFill>
            <a:srgbClr val="000000"/>
          </a:solidFill>
          <a:ln w="3175">
            <a:miter lim="400000"/>
          </a:ln>
        </p:spPr>
        <p:txBody>
          <a:bodyPr lIns="81438" tIns="81438" rIns="81438" bIns="81438" anchor="ctr"/>
          <a:lstStyle/>
          <a:p>
            <a:pPr defTabSz="1950781">
              <a:defRPr sz="3200">
                <a:solidFill>
                  <a:srgbClr val="000000"/>
                </a:solidFill>
                <a:latin typeface="Helvetica"/>
                <a:ea typeface="Helvetica"/>
                <a:cs typeface="Helvetica"/>
                <a:sym typeface="Helvetica"/>
              </a:defRPr>
            </a:pPr>
            <a:endParaRPr sz="3413">
              <a:effectLst>
                <a:glow rad="127000">
                  <a:schemeClr val="accent1"/>
                </a:glow>
              </a:effectLst>
            </a:endParaRPr>
          </a:p>
        </p:txBody>
      </p:sp>
      <p:pic>
        <p:nvPicPr>
          <p:cNvPr id="18" name="Picture 17">
            <a:extLst>
              <a:ext uri="{FF2B5EF4-FFF2-40B4-BE49-F238E27FC236}">
                <a16:creationId xmlns:a16="http://schemas.microsoft.com/office/drawing/2014/main" id="{926BE692-70C4-5C76-F091-179EE26E49F0}"/>
              </a:ext>
            </a:extLst>
          </p:cNvPr>
          <p:cNvPicPr>
            <a:picLocks noChangeAspect="1"/>
          </p:cNvPicPr>
          <p:nvPr/>
        </p:nvPicPr>
        <p:blipFill>
          <a:blip r:embed="rId4"/>
          <a:stretch>
            <a:fillRect/>
          </a:stretch>
        </p:blipFill>
        <p:spPr>
          <a:xfrm>
            <a:off x="2796974" y="1550664"/>
            <a:ext cx="4235852" cy="4140711"/>
          </a:xfrm>
          <a:prstGeom prst="rect">
            <a:avLst/>
          </a:prstGeom>
        </p:spPr>
      </p:pic>
      <p:grpSp>
        <p:nvGrpSpPr>
          <p:cNvPr id="8" name="Group 7">
            <a:extLst>
              <a:ext uri="{FF2B5EF4-FFF2-40B4-BE49-F238E27FC236}">
                <a16:creationId xmlns:a16="http://schemas.microsoft.com/office/drawing/2014/main" id="{5E96D378-2254-907C-5C2F-9BF438568D9A}"/>
              </a:ext>
            </a:extLst>
          </p:cNvPr>
          <p:cNvGrpSpPr/>
          <p:nvPr/>
        </p:nvGrpSpPr>
        <p:grpSpPr>
          <a:xfrm>
            <a:off x="189335" y="278136"/>
            <a:ext cx="9374931" cy="1272529"/>
            <a:chOff x="0" y="0"/>
            <a:chExt cx="11734156" cy="1590662"/>
          </a:xfrm>
        </p:grpSpPr>
        <p:sp>
          <p:nvSpPr>
            <p:cNvPr id="9" name="Freeform 3">
              <a:extLst>
                <a:ext uri="{FF2B5EF4-FFF2-40B4-BE49-F238E27FC236}">
                  <a16:creationId xmlns:a16="http://schemas.microsoft.com/office/drawing/2014/main" id="{3BB282B8-8DFF-6F01-1F4D-5F33D6D00F6A}"/>
                </a:ext>
              </a:extLst>
            </p:cNvPr>
            <p:cNvSpPr/>
            <p:nvPr/>
          </p:nvSpPr>
          <p:spPr>
            <a:xfrm>
              <a:off x="0" y="135985"/>
              <a:ext cx="5260421" cy="1454676"/>
            </a:xfrm>
            <a:custGeom>
              <a:avLst/>
              <a:gdLst/>
              <a:ahLst/>
              <a:cxnLst/>
              <a:rect l="l" t="t" r="r" b="b"/>
              <a:pathLst>
                <a:path w="5260421" h="1454676">
                  <a:moveTo>
                    <a:pt x="0" y="0"/>
                  </a:moveTo>
                  <a:lnTo>
                    <a:pt x="5260421" y="0"/>
                  </a:lnTo>
                  <a:lnTo>
                    <a:pt x="5260421" y="1454677"/>
                  </a:lnTo>
                  <a:lnTo>
                    <a:pt x="0" y="1454677"/>
                  </a:lnTo>
                  <a:lnTo>
                    <a:pt x="0" y="0"/>
                  </a:lnTo>
                  <a:close/>
                </a:path>
              </a:pathLst>
            </a:custGeom>
            <a:blipFill>
              <a:blip r:embed="rId5"/>
              <a:stretch>
                <a:fillRect l="-18434" t="-103530" r="-17159" b="-91254"/>
              </a:stretch>
            </a:blipFill>
          </p:spPr>
          <p:txBody>
            <a:bodyPr/>
            <a:lstStyle/>
            <a:p>
              <a:endParaRPr lang="en-AU" sz="1920"/>
            </a:p>
          </p:txBody>
        </p:sp>
        <p:sp>
          <p:nvSpPr>
            <p:cNvPr id="10" name="Freeform 4">
              <a:extLst>
                <a:ext uri="{FF2B5EF4-FFF2-40B4-BE49-F238E27FC236}">
                  <a16:creationId xmlns:a16="http://schemas.microsoft.com/office/drawing/2014/main" id="{14F2EFDC-404D-0D6A-29CD-8212A999CB01}"/>
                </a:ext>
              </a:extLst>
            </p:cNvPr>
            <p:cNvSpPr/>
            <p:nvPr/>
          </p:nvSpPr>
          <p:spPr>
            <a:xfrm>
              <a:off x="5351824" y="190500"/>
              <a:ext cx="1081307" cy="1079341"/>
            </a:xfrm>
            <a:custGeom>
              <a:avLst/>
              <a:gdLst/>
              <a:ahLst/>
              <a:cxnLst/>
              <a:rect l="l" t="t" r="r" b="b"/>
              <a:pathLst>
                <a:path w="1081307" h="1079341">
                  <a:moveTo>
                    <a:pt x="0" y="0"/>
                  </a:moveTo>
                  <a:lnTo>
                    <a:pt x="1081308" y="0"/>
                  </a:lnTo>
                  <a:lnTo>
                    <a:pt x="1081308" y="1079341"/>
                  </a:lnTo>
                  <a:lnTo>
                    <a:pt x="0" y="10793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920"/>
            </a:p>
          </p:txBody>
        </p:sp>
        <p:sp>
          <p:nvSpPr>
            <p:cNvPr id="11" name="Freeform 5">
              <a:extLst>
                <a:ext uri="{FF2B5EF4-FFF2-40B4-BE49-F238E27FC236}">
                  <a16:creationId xmlns:a16="http://schemas.microsoft.com/office/drawing/2014/main" id="{FB2A4D09-9BFC-0B56-7E9D-59B6BDF5AE59}"/>
                </a:ext>
              </a:extLst>
            </p:cNvPr>
            <p:cNvSpPr/>
            <p:nvPr/>
          </p:nvSpPr>
          <p:spPr>
            <a:xfrm>
              <a:off x="6754159" y="0"/>
              <a:ext cx="4979997" cy="1590662"/>
            </a:xfrm>
            <a:custGeom>
              <a:avLst/>
              <a:gdLst/>
              <a:ahLst/>
              <a:cxnLst/>
              <a:rect l="l" t="t" r="r" b="b"/>
              <a:pathLst>
                <a:path w="4979997" h="1590662">
                  <a:moveTo>
                    <a:pt x="0" y="0"/>
                  </a:moveTo>
                  <a:lnTo>
                    <a:pt x="4979997" y="0"/>
                  </a:lnTo>
                  <a:lnTo>
                    <a:pt x="4979997" y="1590662"/>
                  </a:lnTo>
                  <a:lnTo>
                    <a:pt x="0" y="1590662"/>
                  </a:lnTo>
                  <a:lnTo>
                    <a:pt x="0" y="0"/>
                  </a:lnTo>
                  <a:close/>
                </a:path>
              </a:pathLst>
            </a:custGeom>
            <a:blipFill>
              <a:blip r:embed="rId8"/>
              <a:stretch>
                <a:fillRect l="-9115" t="-73384" r="-9115" b="-73384"/>
              </a:stretch>
            </a:blipFill>
          </p:spPr>
          <p:txBody>
            <a:bodyPr/>
            <a:lstStyle/>
            <a:p>
              <a:endParaRPr lang="en-AU" sz="1920"/>
            </a:p>
          </p:txBody>
        </p:sp>
      </p:grpSp>
      <p:sp>
        <p:nvSpPr>
          <p:cNvPr id="14" name="Freeform 13">
            <a:extLst>
              <a:ext uri="{FF2B5EF4-FFF2-40B4-BE49-F238E27FC236}">
                <a16:creationId xmlns:a16="http://schemas.microsoft.com/office/drawing/2014/main" id="{85A8CC0F-70FB-C656-2D55-293004331CA6}"/>
              </a:ext>
            </a:extLst>
          </p:cNvPr>
          <p:cNvSpPr/>
          <p:nvPr/>
        </p:nvSpPr>
        <p:spPr>
          <a:xfrm>
            <a:off x="1210560" y="817232"/>
            <a:ext cx="11591040" cy="7589371"/>
          </a:xfrm>
          <a:custGeom>
            <a:avLst/>
            <a:gdLst/>
            <a:ahLst/>
            <a:cxnLst/>
            <a:rect l="l" t="t" r="r" b="b"/>
            <a:pathLst>
              <a:path w="11591040" h="7589371">
                <a:moveTo>
                  <a:pt x="0" y="0"/>
                </a:moveTo>
                <a:lnTo>
                  <a:pt x="11591040" y="0"/>
                </a:lnTo>
                <a:lnTo>
                  <a:pt x="11591040" y="7589372"/>
                </a:lnTo>
                <a:lnTo>
                  <a:pt x="0" y="7589372"/>
                </a:lnTo>
                <a:lnTo>
                  <a:pt x="0" y="0"/>
                </a:lnTo>
                <a:close/>
              </a:path>
            </a:pathLst>
          </a:custGeom>
          <a:blipFill>
            <a:blip r:embed="rId9">
              <a:alphaModFix amt="79000"/>
            </a:blip>
            <a:stretch>
              <a:fillRect/>
            </a:stretch>
          </a:blipFill>
        </p:spPr>
        <p:txBody>
          <a:bodyPr/>
          <a:lstStyle/>
          <a:p>
            <a:endParaRPr lang="en-AU"/>
          </a:p>
        </p:txBody>
      </p:sp>
      <p:sp>
        <p:nvSpPr>
          <p:cNvPr id="90" name="Google Shape;90;p1"/>
          <p:cNvSpPr txBox="1">
            <a:spLocks noGrp="1"/>
          </p:cNvSpPr>
          <p:nvPr>
            <p:ph type="subTitle" idx="1"/>
          </p:nvPr>
        </p:nvSpPr>
        <p:spPr>
          <a:xfrm>
            <a:off x="0" y="4970357"/>
            <a:ext cx="9753600" cy="2040283"/>
          </a:xfrm>
          <a:prstGeom prst="rect">
            <a:avLst/>
          </a:prstGeom>
          <a:noFill/>
          <a:ln>
            <a:noFill/>
          </a:ln>
        </p:spPr>
        <p:txBody>
          <a:bodyPr spcFirstLastPara="1" vert="horz" wrap="square" lIns="97520" tIns="48747" rIns="97520" bIns="48747" rtlCol="0" anchor="t" anchorCtr="0">
            <a:normAutofit fontScale="62500" lnSpcReduction="20000"/>
          </a:bodyPr>
          <a:lstStyle/>
          <a:p>
            <a:pPr>
              <a:spcBef>
                <a:spcPts val="0"/>
              </a:spcBef>
              <a:buClr>
                <a:srgbClr val="FFC000"/>
              </a:buClr>
              <a:buSzPts val="3200"/>
            </a:pPr>
            <a:endParaRPr lang="en-US" b="1" u="sng" dirty="0">
              <a:solidFill>
                <a:srgbClr val="FFC000"/>
              </a:solidFill>
              <a:latin typeface="Montserrat"/>
              <a:ea typeface="Montserrat"/>
              <a:cs typeface="Montserrat"/>
              <a:sym typeface="Montserrat"/>
            </a:endParaRPr>
          </a:p>
          <a:p>
            <a:pPr>
              <a:spcBef>
                <a:spcPts val="0"/>
              </a:spcBef>
              <a:buClr>
                <a:srgbClr val="FFC000"/>
              </a:buClr>
              <a:buSzPts val="3200"/>
            </a:pPr>
            <a:endParaRPr lang="en-US" b="1" u="sng" dirty="0">
              <a:solidFill>
                <a:srgbClr val="FFC000"/>
              </a:solidFill>
              <a:latin typeface="Montserrat"/>
              <a:ea typeface="Montserrat"/>
              <a:cs typeface="Montserrat"/>
              <a:sym typeface="Montserrat"/>
            </a:endParaRPr>
          </a:p>
          <a:p>
            <a:pPr>
              <a:spcBef>
                <a:spcPts val="0"/>
              </a:spcBef>
              <a:buClr>
                <a:srgbClr val="FFC000"/>
              </a:buClr>
              <a:buSzPts val="3200"/>
            </a:pPr>
            <a:endParaRPr lang="en-US" b="1" u="sng" dirty="0">
              <a:solidFill>
                <a:srgbClr val="FFC000"/>
              </a:solidFill>
              <a:latin typeface="Montserrat"/>
              <a:ea typeface="Montserrat"/>
              <a:cs typeface="Montserrat"/>
              <a:sym typeface="Montserrat"/>
            </a:endParaRPr>
          </a:p>
          <a:p>
            <a:pPr>
              <a:spcBef>
                <a:spcPts val="0"/>
              </a:spcBef>
              <a:buClr>
                <a:srgbClr val="FFC000"/>
              </a:buClr>
              <a:buSzPts val="3200"/>
            </a:pPr>
            <a:br>
              <a:rPr lang="en-US" b="1" u="sng" dirty="0">
                <a:solidFill>
                  <a:srgbClr val="FFC000"/>
                </a:solidFill>
                <a:latin typeface="Montserrat"/>
                <a:ea typeface="Montserrat"/>
                <a:cs typeface="Montserrat"/>
                <a:sym typeface="Montserrat"/>
              </a:rPr>
            </a:br>
            <a:r>
              <a:rPr lang="en-US" b="1" u="sng" dirty="0">
                <a:solidFill>
                  <a:srgbClr val="FFC000"/>
                </a:solidFill>
                <a:latin typeface="Montserrat"/>
                <a:ea typeface="Montserrat"/>
                <a:cs typeface="Montserrat"/>
                <a:sym typeface="Montserrat"/>
              </a:rPr>
              <a:t>CEO SHAVEZ</a:t>
            </a:r>
            <a:br>
              <a:rPr lang="en-US" b="1" u="sng" dirty="0">
                <a:solidFill>
                  <a:srgbClr val="FFC000"/>
                </a:solidFill>
                <a:latin typeface="Montserrat"/>
                <a:ea typeface="Montserrat"/>
                <a:cs typeface="Montserrat"/>
                <a:sym typeface="Montserrat"/>
              </a:rPr>
            </a:br>
            <a:endParaRPr lang="en-US" b="1" u="sng" dirty="0">
              <a:solidFill>
                <a:srgbClr val="FFC000"/>
              </a:solidFill>
              <a:latin typeface="Montserrat"/>
              <a:ea typeface="Montserrat"/>
              <a:cs typeface="Montserrat"/>
              <a:sym typeface="Montserrat"/>
            </a:endParaRPr>
          </a:p>
          <a:p>
            <a:pPr>
              <a:spcBef>
                <a:spcPts val="0"/>
              </a:spcBef>
              <a:buClr>
                <a:srgbClr val="FFC000"/>
              </a:buClr>
              <a:buSzPts val="3200"/>
            </a:pPr>
            <a:r>
              <a:rPr lang="en-US" sz="853" b="1" u="sng" dirty="0">
                <a:solidFill>
                  <a:srgbClr val="FFC000"/>
                </a:solidFill>
                <a:latin typeface="Montserrat"/>
                <a:ea typeface="Montserrat"/>
                <a:cs typeface="Montserrat"/>
                <a:sym typeface="Montserrat"/>
              </a:rPr>
              <a:t> </a:t>
            </a:r>
            <a:endParaRPr sz="853" b="1" dirty="0">
              <a:solidFill>
                <a:schemeClr val="lt1"/>
              </a:solidFill>
            </a:endParaRPr>
          </a:p>
          <a:p>
            <a:pPr>
              <a:spcBef>
                <a:spcPts val="299"/>
              </a:spcBef>
              <a:buClr>
                <a:schemeClr val="lt1"/>
              </a:buClr>
              <a:buSzPts val="1400"/>
            </a:pPr>
            <a:r>
              <a:rPr lang="en-US" sz="2773" b="1" dirty="0">
                <a:solidFill>
                  <a:schemeClr val="lt1"/>
                </a:solidFill>
                <a:latin typeface="Montserrat"/>
                <a:ea typeface="Montserrat"/>
                <a:cs typeface="Montserrat"/>
                <a:sym typeface="Montserrat"/>
              </a:rPr>
              <a:t>SECURING LIQUIDITY, ENSURING SUSTAINABILITY – WITH WE ARE ALL SATOSHI </a:t>
            </a:r>
          </a:p>
        </p:txBody>
      </p:sp>
    </p:spTree>
    <p:extLst>
      <p:ext uri="{BB962C8B-B14F-4D97-AF65-F5344CB8AC3E}">
        <p14:creationId xmlns:p14="http://schemas.microsoft.com/office/powerpoint/2010/main" val="4291451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p:nvPr/>
        </p:nvSpPr>
        <p:spPr>
          <a:xfrm>
            <a:off x="0" y="12834"/>
            <a:ext cx="9753600" cy="7289531"/>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7520" tIns="48747" rIns="97520" bIns="48747" anchor="ctr" anchorCtr="0">
            <a:noAutofit/>
          </a:bodyPr>
          <a:lstStyle/>
          <a:p>
            <a:pPr algn="ctr"/>
            <a:endParaRPr sz="640" dirty="0">
              <a:solidFill>
                <a:schemeClr val="lt1"/>
              </a:solidFill>
              <a:latin typeface="Calibri"/>
              <a:ea typeface="Calibri"/>
              <a:cs typeface="Calibri"/>
              <a:sym typeface="Calibri"/>
            </a:endParaRPr>
          </a:p>
        </p:txBody>
      </p:sp>
      <p:sp>
        <p:nvSpPr>
          <p:cNvPr id="109" name="Google Shape;109;p3"/>
          <p:cNvSpPr txBox="1">
            <a:spLocks noGrp="1"/>
          </p:cNvSpPr>
          <p:nvPr>
            <p:ph type="title"/>
          </p:nvPr>
        </p:nvSpPr>
        <p:spPr>
          <a:xfrm>
            <a:off x="0" y="12834"/>
            <a:ext cx="9753600" cy="1219200"/>
          </a:xfrm>
          <a:prstGeom prst="rect">
            <a:avLst/>
          </a:prstGeom>
          <a:noFill/>
          <a:ln>
            <a:noFill/>
          </a:ln>
        </p:spPr>
        <p:txBody>
          <a:bodyPr spcFirstLastPara="1" vert="horz" wrap="square" lIns="97520" tIns="48747" rIns="97520" bIns="48747" rtlCol="0" anchor="ctr" anchorCtr="0">
            <a:normAutofit/>
          </a:bodyPr>
          <a:lstStyle/>
          <a:p>
            <a:pPr>
              <a:spcBef>
                <a:spcPts val="0"/>
              </a:spcBef>
              <a:buClr>
                <a:schemeClr val="lt1"/>
              </a:buClr>
              <a:buSzPct val="100000"/>
            </a:pPr>
            <a:r>
              <a:rPr lang="en-US" sz="3413" b="1" dirty="0">
                <a:solidFill>
                  <a:srgbClr val="FFC000"/>
                </a:solidFill>
                <a:latin typeface="Montserrat"/>
                <a:ea typeface="Montserrat"/>
                <a:cs typeface="Montserrat"/>
                <a:sym typeface="Montserrat"/>
              </a:rPr>
              <a:t>W</a:t>
            </a:r>
            <a:r>
              <a:rPr lang="en-US" sz="3413" b="1" dirty="0">
                <a:solidFill>
                  <a:schemeClr val="lt1"/>
                </a:solidFill>
                <a:latin typeface="Montserrat"/>
                <a:ea typeface="Montserrat"/>
                <a:cs typeface="Montserrat"/>
                <a:sym typeface="Montserrat"/>
              </a:rPr>
              <a:t>E </a:t>
            </a:r>
            <a:r>
              <a:rPr lang="en-US" sz="3413" b="1" dirty="0">
                <a:solidFill>
                  <a:srgbClr val="FFC000"/>
                </a:solidFill>
                <a:latin typeface="Montserrat"/>
                <a:ea typeface="Montserrat"/>
                <a:cs typeface="Montserrat"/>
                <a:sym typeface="Montserrat"/>
              </a:rPr>
              <a:t>A</a:t>
            </a:r>
            <a:r>
              <a:rPr lang="en-US" sz="3413" b="1" dirty="0">
                <a:solidFill>
                  <a:schemeClr val="lt1"/>
                </a:solidFill>
                <a:latin typeface="Montserrat"/>
                <a:ea typeface="Montserrat"/>
                <a:cs typeface="Montserrat"/>
                <a:sym typeface="Montserrat"/>
              </a:rPr>
              <a:t>RE </a:t>
            </a:r>
            <a:r>
              <a:rPr lang="en-US" sz="3413" b="1" dirty="0">
                <a:solidFill>
                  <a:srgbClr val="FFC000"/>
                </a:solidFill>
                <a:latin typeface="Montserrat"/>
                <a:ea typeface="Montserrat"/>
                <a:cs typeface="Montserrat"/>
                <a:sym typeface="Montserrat"/>
              </a:rPr>
              <a:t>A</a:t>
            </a:r>
            <a:r>
              <a:rPr lang="en-US" sz="3413" b="1" dirty="0">
                <a:solidFill>
                  <a:schemeClr val="lt1"/>
                </a:solidFill>
                <a:latin typeface="Montserrat"/>
                <a:ea typeface="Montserrat"/>
                <a:cs typeface="Montserrat"/>
                <a:sym typeface="Montserrat"/>
              </a:rPr>
              <a:t>LL </a:t>
            </a:r>
            <a:r>
              <a:rPr lang="en-US" sz="3413" b="1" dirty="0">
                <a:solidFill>
                  <a:srgbClr val="FFC000"/>
                </a:solidFill>
                <a:latin typeface="Montserrat"/>
                <a:ea typeface="Montserrat"/>
                <a:cs typeface="Montserrat"/>
                <a:sym typeface="Montserrat"/>
              </a:rPr>
              <a:t>S</a:t>
            </a:r>
            <a:r>
              <a:rPr lang="en-US" sz="3413" b="1" dirty="0">
                <a:solidFill>
                  <a:schemeClr val="lt1"/>
                </a:solidFill>
                <a:latin typeface="Montserrat"/>
                <a:ea typeface="Montserrat"/>
                <a:cs typeface="Montserrat"/>
                <a:sym typeface="Montserrat"/>
              </a:rPr>
              <a:t>ATOSHI PRODUCTS </a:t>
            </a:r>
            <a:endParaRPr sz="3413" b="1" dirty="0">
              <a:solidFill>
                <a:schemeClr val="lt1"/>
              </a:solidFill>
              <a:latin typeface="Montserrat"/>
              <a:ea typeface="Montserrat"/>
              <a:cs typeface="Montserrat"/>
              <a:sym typeface="Montserrat"/>
            </a:endParaRPr>
          </a:p>
        </p:txBody>
      </p:sp>
      <p:sp>
        <p:nvSpPr>
          <p:cNvPr id="15" name="Google Shape;117;p4">
            <a:hlinkClick r:id="rId3"/>
            <a:extLst>
              <a:ext uri="{FF2B5EF4-FFF2-40B4-BE49-F238E27FC236}">
                <a16:creationId xmlns:a16="http://schemas.microsoft.com/office/drawing/2014/main" id="{AAAFBF68-4EDC-2968-DEBA-CC56D05B9C30}"/>
              </a:ext>
            </a:extLst>
          </p:cNvPr>
          <p:cNvSpPr txBox="1">
            <a:spLocks/>
          </p:cNvSpPr>
          <p:nvPr/>
        </p:nvSpPr>
        <p:spPr>
          <a:xfrm>
            <a:off x="6695967" y="917692"/>
            <a:ext cx="2264854" cy="384269"/>
          </a:xfrm>
          <a:prstGeom prst="rect">
            <a:avLst/>
          </a:prstGeom>
          <a:noFill/>
          <a:ln>
            <a:noFill/>
          </a:ln>
        </p:spPr>
        <p:txBody>
          <a:bodyPr spcFirstLastPara="1" wrap="square" lIns="97520" tIns="48747" rIns="97520" bIns="4874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2800"/>
              <a:buFont typeface="Poppins"/>
              <a:buNone/>
            </a:pPr>
            <a:endParaRPr lang="en-US" sz="2560" b="1" dirty="0">
              <a:solidFill>
                <a:schemeClr val="bg1"/>
              </a:solidFill>
              <a:latin typeface="Montserrat"/>
              <a:ea typeface="Montserrat"/>
              <a:cs typeface="Montserrat"/>
              <a:sym typeface="Montserrat"/>
            </a:endParaRPr>
          </a:p>
        </p:txBody>
      </p:sp>
      <p:sp>
        <p:nvSpPr>
          <p:cNvPr id="10" name="Google Shape;109;p3">
            <a:extLst>
              <a:ext uri="{FF2B5EF4-FFF2-40B4-BE49-F238E27FC236}">
                <a16:creationId xmlns:a16="http://schemas.microsoft.com/office/drawing/2014/main" id="{1563C33A-3DDC-B4CB-C4D2-0CA91BFD19B0}"/>
              </a:ext>
            </a:extLst>
          </p:cNvPr>
          <p:cNvSpPr txBox="1">
            <a:spLocks/>
          </p:cNvSpPr>
          <p:nvPr/>
        </p:nvSpPr>
        <p:spPr>
          <a:xfrm>
            <a:off x="0" y="1087866"/>
            <a:ext cx="9753600" cy="1219200"/>
          </a:xfrm>
          <a:prstGeom prst="rect">
            <a:avLst/>
          </a:prstGeom>
          <a:noFill/>
          <a:ln>
            <a:noFill/>
          </a:ln>
        </p:spPr>
        <p:txBody>
          <a:bodyPr spcFirstLastPara="1" wrap="square" lIns="97520" tIns="48747" rIns="97520" bIns="4874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ct val="100000"/>
              <a:buFont typeface="Algerian"/>
              <a:buNone/>
            </a:pPr>
            <a:r>
              <a:rPr lang="en-US" sz="4800" b="1" dirty="0">
                <a:solidFill>
                  <a:srgbClr val="A401AC"/>
                </a:solidFill>
                <a:latin typeface="Montserrat"/>
                <a:ea typeface="Montserrat"/>
                <a:cs typeface="Montserrat"/>
                <a:sym typeface="Montserrat"/>
              </a:rPr>
              <a:t>COD20 MINERS</a:t>
            </a:r>
            <a:r>
              <a:rPr lang="en-US" sz="4800" b="1" dirty="0">
                <a:solidFill>
                  <a:schemeClr val="bg1"/>
                </a:solidFill>
                <a:latin typeface="Montserrat"/>
                <a:ea typeface="Montserrat"/>
                <a:cs typeface="Montserrat"/>
                <a:sym typeface="Montserrat"/>
              </a:rPr>
              <a:t> </a:t>
            </a:r>
            <a:endParaRPr lang="en-US" sz="4800" b="1" dirty="0">
              <a:solidFill>
                <a:srgbClr val="FFBD00"/>
              </a:solidFill>
              <a:latin typeface="Montserrat"/>
              <a:ea typeface="Montserrat"/>
              <a:cs typeface="Montserrat"/>
              <a:sym typeface="Montserrat"/>
            </a:endParaRPr>
          </a:p>
        </p:txBody>
      </p:sp>
      <p:grpSp>
        <p:nvGrpSpPr>
          <p:cNvPr id="2" name="Group 1">
            <a:extLst>
              <a:ext uri="{FF2B5EF4-FFF2-40B4-BE49-F238E27FC236}">
                <a16:creationId xmlns:a16="http://schemas.microsoft.com/office/drawing/2014/main" id="{2C2A47A1-B62C-25B8-CEDB-8F550581FCDB}"/>
              </a:ext>
            </a:extLst>
          </p:cNvPr>
          <p:cNvGrpSpPr/>
          <p:nvPr/>
        </p:nvGrpSpPr>
        <p:grpSpPr>
          <a:xfrm>
            <a:off x="1066800" y="2571271"/>
            <a:ext cx="2083132" cy="2890272"/>
            <a:chOff x="641216" y="4652924"/>
            <a:chExt cx="1238252" cy="1878151"/>
          </a:xfrm>
        </p:grpSpPr>
        <p:pic>
          <p:nvPicPr>
            <p:cNvPr id="5" name="Picture 4">
              <a:extLst>
                <a:ext uri="{FF2B5EF4-FFF2-40B4-BE49-F238E27FC236}">
                  <a16:creationId xmlns:a16="http://schemas.microsoft.com/office/drawing/2014/main" id="{9C079CBF-20B3-0229-B19A-CD8EB84BBD69}"/>
                </a:ext>
              </a:extLst>
            </p:cNvPr>
            <p:cNvPicPr>
              <a:picLocks noChangeAspect="1"/>
            </p:cNvPicPr>
            <p:nvPr/>
          </p:nvPicPr>
          <p:blipFill>
            <a:blip r:embed="rId4"/>
            <a:stretch>
              <a:fillRect/>
            </a:stretch>
          </p:blipFill>
          <p:spPr>
            <a:xfrm>
              <a:off x="641216" y="4652924"/>
              <a:ext cx="1238252" cy="1127997"/>
            </a:xfrm>
            <a:prstGeom prst="rect">
              <a:avLst/>
            </a:prstGeom>
          </p:spPr>
        </p:pic>
        <p:sp>
          <p:nvSpPr>
            <p:cNvPr id="6" name="Google Shape;273;p20">
              <a:extLst>
                <a:ext uri="{FF2B5EF4-FFF2-40B4-BE49-F238E27FC236}">
                  <a16:creationId xmlns:a16="http://schemas.microsoft.com/office/drawing/2014/main" id="{5B13153F-449F-F48F-470C-23B2F12E4146}"/>
                </a:ext>
              </a:extLst>
            </p:cNvPr>
            <p:cNvSpPr txBox="1">
              <a:spLocks/>
            </p:cNvSpPr>
            <p:nvPr/>
          </p:nvSpPr>
          <p:spPr>
            <a:xfrm>
              <a:off x="641216" y="5842949"/>
              <a:ext cx="1238252" cy="6881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000" b="1" dirty="0">
                  <a:solidFill>
                    <a:srgbClr val="FFC000"/>
                  </a:solidFill>
                  <a:latin typeface="Montserrat"/>
                  <a:ea typeface="Montserrat"/>
                  <a:cs typeface="Montserrat"/>
                  <a:sym typeface="Montserrat"/>
                </a:rPr>
                <a:t>50</a:t>
              </a:r>
              <a:br>
                <a:rPr lang="en-US" sz="2000" b="1" dirty="0">
                  <a:solidFill>
                    <a:srgbClr val="FFC000"/>
                  </a:solidFill>
                  <a:latin typeface="Montserrat"/>
                  <a:ea typeface="Montserrat"/>
                  <a:cs typeface="Montserrat"/>
                  <a:sym typeface="Montserrat"/>
                </a:rPr>
              </a:br>
              <a:r>
                <a:rPr lang="en-US" sz="1800" b="1" dirty="0">
                  <a:solidFill>
                    <a:schemeClr val="bg1"/>
                  </a:solidFill>
                  <a:latin typeface="Montserrat"/>
                  <a:ea typeface="Montserrat"/>
                  <a:cs typeface="Montserrat"/>
                  <a:sym typeface="Montserrat"/>
                </a:rPr>
                <a:t>1KW</a:t>
              </a:r>
            </a:p>
          </p:txBody>
        </p:sp>
      </p:grpSp>
      <p:grpSp>
        <p:nvGrpSpPr>
          <p:cNvPr id="7" name="Group 6">
            <a:extLst>
              <a:ext uri="{FF2B5EF4-FFF2-40B4-BE49-F238E27FC236}">
                <a16:creationId xmlns:a16="http://schemas.microsoft.com/office/drawing/2014/main" id="{F8D38DE4-2DAC-1B39-1920-0B607D9B4838}"/>
              </a:ext>
            </a:extLst>
          </p:cNvPr>
          <p:cNvGrpSpPr/>
          <p:nvPr/>
        </p:nvGrpSpPr>
        <p:grpSpPr>
          <a:xfrm>
            <a:off x="3714235" y="2571270"/>
            <a:ext cx="2305565" cy="2884525"/>
            <a:chOff x="2194267" y="4652924"/>
            <a:chExt cx="1289139" cy="1878152"/>
          </a:xfrm>
        </p:grpSpPr>
        <p:pic>
          <p:nvPicPr>
            <p:cNvPr id="9" name="Picture 8">
              <a:extLst>
                <a:ext uri="{FF2B5EF4-FFF2-40B4-BE49-F238E27FC236}">
                  <a16:creationId xmlns:a16="http://schemas.microsoft.com/office/drawing/2014/main" id="{5E60EED6-9B17-87F6-0E9D-823195E272BE}"/>
                </a:ext>
              </a:extLst>
            </p:cNvPr>
            <p:cNvPicPr>
              <a:picLocks noChangeAspect="1"/>
            </p:cNvPicPr>
            <p:nvPr/>
          </p:nvPicPr>
          <p:blipFill>
            <a:blip r:embed="rId5"/>
            <a:stretch>
              <a:fillRect/>
            </a:stretch>
          </p:blipFill>
          <p:spPr>
            <a:xfrm>
              <a:off x="2194267" y="4652924"/>
              <a:ext cx="1289139" cy="1127997"/>
            </a:xfrm>
            <a:prstGeom prst="rect">
              <a:avLst/>
            </a:prstGeom>
          </p:spPr>
        </p:pic>
        <p:sp>
          <p:nvSpPr>
            <p:cNvPr id="12" name="Google Shape;273;p20">
              <a:extLst>
                <a:ext uri="{FF2B5EF4-FFF2-40B4-BE49-F238E27FC236}">
                  <a16:creationId xmlns:a16="http://schemas.microsoft.com/office/drawing/2014/main" id="{85479CB9-85F2-F91F-8544-1F9D730D9548}"/>
                </a:ext>
              </a:extLst>
            </p:cNvPr>
            <p:cNvSpPr txBox="1">
              <a:spLocks/>
            </p:cNvSpPr>
            <p:nvPr/>
          </p:nvSpPr>
          <p:spPr>
            <a:xfrm>
              <a:off x="2219711" y="5842950"/>
              <a:ext cx="1238252" cy="6881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000" b="1" dirty="0">
                  <a:solidFill>
                    <a:srgbClr val="FFC000"/>
                  </a:solidFill>
                  <a:latin typeface="Montserrat"/>
                  <a:ea typeface="Montserrat"/>
                  <a:cs typeface="Montserrat"/>
                  <a:sym typeface="Montserrat"/>
                </a:rPr>
                <a:t>500</a:t>
              </a:r>
              <a:br>
                <a:rPr lang="en-US" sz="2000" b="1" dirty="0">
                  <a:solidFill>
                    <a:srgbClr val="FFC000"/>
                  </a:solidFill>
                  <a:latin typeface="Montserrat"/>
                  <a:ea typeface="Montserrat"/>
                  <a:cs typeface="Montserrat"/>
                  <a:sym typeface="Montserrat"/>
                </a:rPr>
              </a:br>
              <a:r>
                <a:rPr lang="en-US" sz="1800" b="1" dirty="0">
                  <a:solidFill>
                    <a:schemeClr val="bg1"/>
                  </a:solidFill>
                  <a:latin typeface="Montserrat"/>
                  <a:ea typeface="Montserrat"/>
                  <a:cs typeface="Montserrat"/>
                  <a:sym typeface="Montserrat"/>
                </a:rPr>
                <a:t>10KW</a:t>
              </a:r>
            </a:p>
          </p:txBody>
        </p:sp>
      </p:grpSp>
      <p:grpSp>
        <p:nvGrpSpPr>
          <p:cNvPr id="17" name="Group 16">
            <a:extLst>
              <a:ext uri="{FF2B5EF4-FFF2-40B4-BE49-F238E27FC236}">
                <a16:creationId xmlns:a16="http://schemas.microsoft.com/office/drawing/2014/main" id="{BADF4CCB-313A-4B92-113E-D01D8A87BA01}"/>
              </a:ext>
            </a:extLst>
          </p:cNvPr>
          <p:cNvGrpSpPr/>
          <p:nvPr/>
        </p:nvGrpSpPr>
        <p:grpSpPr>
          <a:xfrm>
            <a:off x="6679869" y="2547760"/>
            <a:ext cx="2083131" cy="2908036"/>
            <a:chOff x="3798205" y="4639492"/>
            <a:chExt cx="1289139" cy="1897864"/>
          </a:xfrm>
        </p:grpSpPr>
        <p:pic>
          <p:nvPicPr>
            <p:cNvPr id="18" name="Picture 17">
              <a:extLst>
                <a:ext uri="{FF2B5EF4-FFF2-40B4-BE49-F238E27FC236}">
                  <a16:creationId xmlns:a16="http://schemas.microsoft.com/office/drawing/2014/main" id="{9D9E0955-D5AE-607A-AC7C-2B14B5FE6AB3}"/>
                </a:ext>
              </a:extLst>
            </p:cNvPr>
            <p:cNvPicPr>
              <a:picLocks noChangeAspect="1"/>
            </p:cNvPicPr>
            <p:nvPr/>
          </p:nvPicPr>
          <p:blipFill>
            <a:blip r:embed="rId6"/>
            <a:stretch>
              <a:fillRect/>
            </a:stretch>
          </p:blipFill>
          <p:spPr>
            <a:xfrm>
              <a:off x="3798205" y="4639492"/>
              <a:ext cx="1289139" cy="1127997"/>
            </a:xfrm>
            <a:prstGeom prst="rect">
              <a:avLst/>
            </a:prstGeom>
          </p:spPr>
        </p:pic>
        <p:sp>
          <p:nvSpPr>
            <p:cNvPr id="19" name="Google Shape;273;p20">
              <a:extLst>
                <a:ext uri="{FF2B5EF4-FFF2-40B4-BE49-F238E27FC236}">
                  <a16:creationId xmlns:a16="http://schemas.microsoft.com/office/drawing/2014/main" id="{AF1C99E6-1BAA-162F-40A9-CF85223D92D1}"/>
                </a:ext>
              </a:extLst>
            </p:cNvPr>
            <p:cNvSpPr txBox="1">
              <a:spLocks/>
            </p:cNvSpPr>
            <p:nvPr/>
          </p:nvSpPr>
          <p:spPr>
            <a:xfrm>
              <a:off x="3823872" y="5849230"/>
              <a:ext cx="1238252" cy="6881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000" b="1" dirty="0">
                  <a:solidFill>
                    <a:srgbClr val="FFC000"/>
                  </a:solidFill>
                  <a:latin typeface="Montserrat"/>
                  <a:ea typeface="Montserrat"/>
                  <a:cs typeface="Montserrat"/>
                  <a:sym typeface="Montserrat"/>
                </a:rPr>
                <a:t>5000</a:t>
              </a:r>
              <a:br>
                <a:rPr lang="en-US" sz="2000" b="1" dirty="0">
                  <a:solidFill>
                    <a:srgbClr val="FFC000"/>
                  </a:solidFill>
                  <a:latin typeface="Montserrat"/>
                  <a:ea typeface="Montserrat"/>
                  <a:cs typeface="Montserrat"/>
                  <a:sym typeface="Montserrat"/>
                </a:rPr>
              </a:br>
              <a:r>
                <a:rPr lang="en-US" sz="1800" b="1" dirty="0">
                  <a:solidFill>
                    <a:schemeClr val="bg1"/>
                  </a:solidFill>
                  <a:latin typeface="Montserrat"/>
                  <a:ea typeface="Montserrat"/>
                  <a:cs typeface="Montserrat"/>
                  <a:sym typeface="Montserrat"/>
                </a:rPr>
                <a:t>100KW</a:t>
              </a:r>
            </a:p>
          </p:txBody>
        </p:sp>
      </p:grpSp>
      <p:sp>
        <p:nvSpPr>
          <p:cNvPr id="20" name="TextBox 19">
            <a:extLst>
              <a:ext uri="{FF2B5EF4-FFF2-40B4-BE49-F238E27FC236}">
                <a16:creationId xmlns:a16="http://schemas.microsoft.com/office/drawing/2014/main" id="{3969A08D-6CA3-DB07-0971-63832D5585CE}"/>
              </a:ext>
            </a:extLst>
          </p:cNvPr>
          <p:cNvSpPr txBox="1"/>
          <p:nvPr/>
        </p:nvSpPr>
        <p:spPr>
          <a:xfrm>
            <a:off x="6807034" y="5262257"/>
            <a:ext cx="1828800" cy="400110"/>
          </a:xfrm>
          <a:prstGeom prst="rect">
            <a:avLst/>
          </a:prstGeom>
          <a:noFill/>
        </p:spPr>
        <p:txBody>
          <a:bodyPr wrap="square" rtlCol="0">
            <a:spAutoFit/>
          </a:bodyPr>
          <a:lstStyle/>
          <a:p>
            <a:r>
              <a:rPr lang="en-US" sz="2000" b="1" dirty="0">
                <a:solidFill>
                  <a:srgbClr val="FFC000"/>
                </a:solidFill>
                <a:effectLst>
                  <a:glow rad="254000">
                    <a:srgbClr val="FFBD00">
                      <a:alpha val="44965"/>
                    </a:srgbClr>
                  </a:glow>
                </a:effectLst>
                <a:latin typeface="Montserrat"/>
                <a:ea typeface="Montserrat"/>
                <a:cs typeface="Montserrat"/>
                <a:sym typeface="Montserrat"/>
              </a:rPr>
              <a:t>15,000 SUSD</a:t>
            </a:r>
            <a:endParaRPr lang="en-US" sz="2000" dirty="0">
              <a:effectLst>
                <a:glow rad="254000">
                  <a:srgbClr val="FFBD00">
                    <a:alpha val="44965"/>
                  </a:srgbClr>
                </a:glow>
              </a:effectLst>
            </a:endParaRPr>
          </a:p>
        </p:txBody>
      </p:sp>
      <p:sp>
        <p:nvSpPr>
          <p:cNvPr id="21" name="TextBox 20">
            <a:extLst>
              <a:ext uri="{FF2B5EF4-FFF2-40B4-BE49-F238E27FC236}">
                <a16:creationId xmlns:a16="http://schemas.microsoft.com/office/drawing/2014/main" id="{3F5A33B1-29B9-7975-6F3B-6A200EED50DE}"/>
              </a:ext>
            </a:extLst>
          </p:cNvPr>
          <p:cNvSpPr txBox="1"/>
          <p:nvPr/>
        </p:nvSpPr>
        <p:spPr>
          <a:xfrm>
            <a:off x="4025299" y="5257800"/>
            <a:ext cx="1694554" cy="400110"/>
          </a:xfrm>
          <a:prstGeom prst="rect">
            <a:avLst/>
          </a:prstGeom>
          <a:noFill/>
        </p:spPr>
        <p:txBody>
          <a:bodyPr wrap="square" rtlCol="0">
            <a:spAutoFit/>
          </a:bodyPr>
          <a:lstStyle/>
          <a:p>
            <a:r>
              <a:rPr lang="en-US" sz="2000" b="1" dirty="0">
                <a:solidFill>
                  <a:srgbClr val="FFC000"/>
                </a:solidFill>
                <a:effectLst>
                  <a:glow rad="254000">
                    <a:srgbClr val="FFBD00">
                      <a:alpha val="44981"/>
                    </a:srgbClr>
                  </a:glow>
                </a:effectLst>
                <a:latin typeface="Montserrat"/>
                <a:ea typeface="Montserrat"/>
                <a:cs typeface="Montserrat"/>
                <a:sym typeface="Montserrat"/>
              </a:rPr>
              <a:t>1,500 SUSD</a:t>
            </a:r>
            <a:endParaRPr lang="en-US" sz="2000" dirty="0">
              <a:effectLst>
                <a:glow rad="254000">
                  <a:srgbClr val="FFBD00">
                    <a:alpha val="44981"/>
                  </a:srgbClr>
                </a:glow>
              </a:effectLst>
            </a:endParaRPr>
          </a:p>
        </p:txBody>
      </p:sp>
      <p:sp>
        <p:nvSpPr>
          <p:cNvPr id="22" name="TextBox 21">
            <a:extLst>
              <a:ext uri="{FF2B5EF4-FFF2-40B4-BE49-F238E27FC236}">
                <a16:creationId xmlns:a16="http://schemas.microsoft.com/office/drawing/2014/main" id="{575E5F51-355A-AF11-D475-6822ACB38CCC}"/>
              </a:ext>
            </a:extLst>
          </p:cNvPr>
          <p:cNvSpPr txBox="1"/>
          <p:nvPr/>
        </p:nvSpPr>
        <p:spPr>
          <a:xfrm>
            <a:off x="1367053" y="5262257"/>
            <a:ext cx="1482625" cy="400110"/>
          </a:xfrm>
          <a:prstGeom prst="rect">
            <a:avLst/>
          </a:prstGeom>
          <a:noFill/>
          <a:effectLst>
            <a:glow rad="50570">
              <a:srgbClr val="FFBD00">
                <a:alpha val="52354"/>
              </a:srgbClr>
            </a:glow>
          </a:effectLst>
        </p:spPr>
        <p:txBody>
          <a:bodyPr wrap="square" rtlCol="0">
            <a:spAutoFit/>
          </a:bodyPr>
          <a:lstStyle/>
          <a:p>
            <a:r>
              <a:rPr lang="en-US" sz="2000" b="1" dirty="0">
                <a:solidFill>
                  <a:srgbClr val="FFBD00"/>
                </a:solidFill>
                <a:effectLst>
                  <a:glow rad="254000">
                    <a:srgbClr val="FFBD00">
                      <a:alpha val="45000"/>
                    </a:srgbClr>
                  </a:glow>
                </a:effectLst>
                <a:latin typeface="Montserrat"/>
                <a:ea typeface="Montserrat"/>
                <a:cs typeface="Montserrat"/>
                <a:sym typeface="Montserrat"/>
              </a:rPr>
              <a:t>150 SUSD</a:t>
            </a:r>
            <a:endParaRPr lang="en-US" sz="2000" dirty="0">
              <a:solidFill>
                <a:srgbClr val="FFBD00"/>
              </a:solidFill>
              <a:effectLst>
                <a:glow rad="254000">
                  <a:srgbClr val="FFBD00">
                    <a:alpha val="45000"/>
                  </a:srgbClr>
                </a:glow>
              </a:effectLst>
            </a:endParaRPr>
          </a:p>
        </p:txBody>
      </p:sp>
      <p:sp>
        <p:nvSpPr>
          <p:cNvPr id="8" name="TextBox 7">
            <a:extLst>
              <a:ext uri="{FF2B5EF4-FFF2-40B4-BE49-F238E27FC236}">
                <a16:creationId xmlns:a16="http://schemas.microsoft.com/office/drawing/2014/main" id="{4972CAB7-DB51-BF30-8147-C6DFD764FFC1}"/>
              </a:ext>
            </a:extLst>
          </p:cNvPr>
          <p:cNvSpPr txBox="1"/>
          <p:nvPr/>
        </p:nvSpPr>
        <p:spPr>
          <a:xfrm>
            <a:off x="0" y="6567745"/>
            <a:ext cx="9753600" cy="895117"/>
          </a:xfrm>
          <a:prstGeom prst="rect">
            <a:avLst/>
          </a:prstGeom>
          <a:noFill/>
        </p:spPr>
        <p:txBody>
          <a:bodyPr wrap="square" rtlCol="0">
            <a:spAutoFit/>
          </a:bodyPr>
          <a:lstStyle/>
          <a:p>
            <a:pPr algn="ctr">
              <a:spcBef>
                <a:spcPts val="480"/>
              </a:spcBef>
              <a:buClr>
                <a:schemeClr val="lt1"/>
              </a:buClr>
              <a:buSzPts val="2400"/>
            </a:pPr>
            <a:r>
              <a:rPr lang="en-US" sz="2400" b="1" dirty="0">
                <a:solidFill>
                  <a:srgbClr val="FFC000"/>
                </a:solidFill>
                <a:latin typeface="Montserrat" panose="00000500000000000000" pitchFamily="2" charset="0"/>
                <a:ea typeface="Montserrat"/>
                <a:cs typeface="Montserrat"/>
                <a:sym typeface="Montserrat"/>
              </a:rPr>
              <a:t>Hash-ups</a:t>
            </a:r>
            <a:r>
              <a:rPr lang="en-US" sz="2400" b="1" dirty="0">
                <a:solidFill>
                  <a:schemeClr val="lt1"/>
                </a:solidFill>
                <a:latin typeface="Montserrat" panose="00000500000000000000" pitchFamily="2" charset="0"/>
                <a:ea typeface="Montserrat"/>
                <a:cs typeface="Montserrat"/>
                <a:sym typeface="Montserrat"/>
              </a:rPr>
              <a:t> contribute to the total </a:t>
            </a:r>
            <a:r>
              <a:rPr lang="en-US" sz="2400" b="1" dirty="0">
                <a:solidFill>
                  <a:srgbClr val="FFC000"/>
                </a:solidFill>
                <a:latin typeface="Montserrat" panose="00000500000000000000" pitchFamily="2" charset="0"/>
                <a:ea typeface="Montserrat"/>
                <a:cs typeface="Montserrat"/>
                <a:sym typeface="Montserrat"/>
              </a:rPr>
              <a:t>3x potential income</a:t>
            </a:r>
            <a:r>
              <a:rPr lang="en-US" sz="2400" b="1" dirty="0">
                <a:solidFill>
                  <a:schemeClr val="lt1"/>
                </a:solidFill>
                <a:latin typeface="Montserrat" panose="00000500000000000000" pitchFamily="2" charset="0"/>
                <a:ea typeface="Montserrat"/>
                <a:cs typeface="Montserrat"/>
                <a:sym typeface="Montserrat"/>
              </a:rPr>
              <a:t>.</a:t>
            </a:r>
          </a:p>
          <a:p>
            <a:pPr marL="0" lvl="0" indent="0" algn="ctr" rtl="0">
              <a:spcBef>
                <a:spcPts val="480"/>
              </a:spcBef>
              <a:spcAft>
                <a:spcPts val="0"/>
              </a:spcAft>
              <a:buClr>
                <a:schemeClr val="lt1"/>
              </a:buClr>
              <a:buSzPts val="2400"/>
              <a:buNone/>
            </a:pPr>
            <a:endParaRPr lang="en-US" sz="2400" b="1" dirty="0">
              <a:solidFill>
                <a:schemeClr val="lt1"/>
              </a:solidFill>
              <a:latin typeface=""/>
              <a:ea typeface="Montserrat"/>
              <a:cs typeface="Montserrat"/>
              <a:sym typeface="Montserrat"/>
            </a:endParaRPr>
          </a:p>
        </p:txBody>
      </p:sp>
      <p:pic>
        <p:nvPicPr>
          <p:cNvPr id="11" name="Picture 10">
            <a:extLst>
              <a:ext uri="{FF2B5EF4-FFF2-40B4-BE49-F238E27FC236}">
                <a16:creationId xmlns:a16="http://schemas.microsoft.com/office/drawing/2014/main" id="{1CDD0F7B-1F4C-7A80-2B60-22DAF3C7E36B}"/>
              </a:ext>
            </a:extLst>
          </p:cNvPr>
          <p:cNvPicPr>
            <a:picLocks noChangeAspect="1"/>
          </p:cNvPicPr>
          <p:nvPr/>
        </p:nvPicPr>
        <p:blipFill>
          <a:blip r:embed="rId7"/>
          <a:stretch>
            <a:fillRect/>
          </a:stretch>
        </p:blipFill>
        <p:spPr>
          <a:xfrm>
            <a:off x="9157547" y="0"/>
            <a:ext cx="596053" cy="447040"/>
          </a:xfrm>
          <a:prstGeom prst="rect">
            <a:avLst/>
          </a:prstGeom>
        </p:spPr>
      </p:pic>
    </p:spTree>
    <p:extLst>
      <p:ext uri="{BB962C8B-B14F-4D97-AF65-F5344CB8AC3E}">
        <p14:creationId xmlns:p14="http://schemas.microsoft.com/office/powerpoint/2010/main" val="259296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P spid="2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p:nvPr/>
        </p:nvSpPr>
        <p:spPr>
          <a:xfrm>
            <a:off x="2258" y="12834"/>
            <a:ext cx="9753600" cy="7302366"/>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7520" tIns="48747" rIns="97520" bIns="48747" anchor="ctr" anchorCtr="0">
            <a:noAutofit/>
          </a:bodyPr>
          <a:lstStyle/>
          <a:p>
            <a:pPr algn="ctr"/>
            <a:endParaRPr sz="640" dirty="0">
              <a:solidFill>
                <a:schemeClr val="lt1"/>
              </a:solidFill>
              <a:latin typeface="Calibri"/>
              <a:ea typeface="Calibri"/>
              <a:cs typeface="Calibri"/>
              <a:sym typeface="Calibri"/>
            </a:endParaRPr>
          </a:p>
        </p:txBody>
      </p:sp>
      <p:sp>
        <p:nvSpPr>
          <p:cNvPr id="109" name="Google Shape;109;p3"/>
          <p:cNvSpPr txBox="1">
            <a:spLocks noGrp="1"/>
          </p:cNvSpPr>
          <p:nvPr>
            <p:ph type="title"/>
          </p:nvPr>
        </p:nvSpPr>
        <p:spPr>
          <a:xfrm>
            <a:off x="0" y="12834"/>
            <a:ext cx="9753600" cy="1219200"/>
          </a:xfrm>
          <a:prstGeom prst="rect">
            <a:avLst/>
          </a:prstGeom>
          <a:noFill/>
          <a:ln>
            <a:noFill/>
          </a:ln>
        </p:spPr>
        <p:txBody>
          <a:bodyPr spcFirstLastPara="1" vert="horz" wrap="square" lIns="97520" tIns="48747" rIns="97520" bIns="48747" rtlCol="0" anchor="ctr" anchorCtr="0">
            <a:normAutofit/>
          </a:bodyPr>
          <a:lstStyle/>
          <a:p>
            <a:pPr>
              <a:spcBef>
                <a:spcPts val="0"/>
              </a:spcBef>
              <a:buClr>
                <a:schemeClr val="lt1"/>
              </a:buClr>
              <a:buSzPct val="100000"/>
            </a:pPr>
            <a:r>
              <a:rPr lang="en-US" sz="3413" b="1" dirty="0">
                <a:solidFill>
                  <a:srgbClr val="FFC000"/>
                </a:solidFill>
                <a:latin typeface="Montserrat"/>
                <a:ea typeface="Montserrat"/>
                <a:cs typeface="Montserrat"/>
                <a:sym typeface="Montserrat"/>
              </a:rPr>
              <a:t>W</a:t>
            </a:r>
            <a:r>
              <a:rPr lang="en-US" sz="3413" b="1" dirty="0">
                <a:solidFill>
                  <a:schemeClr val="lt1"/>
                </a:solidFill>
                <a:latin typeface="Montserrat"/>
                <a:ea typeface="Montserrat"/>
                <a:cs typeface="Montserrat"/>
                <a:sym typeface="Montserrat"/>
              </a:rPr>
              <a:t>E </a:t>
            </a:r>
            <a:r>
              <a:rPr lang="en-US" sz="3413" b="1" dirty="0">
                <a:solidFill>
                  <a:srgbClr val="FFC000"/>
                </a:solidFill>
                <a:latin typeface="Montserrat"/>
                <a:ea typeface="Montserrat"/>
                <a:cs typeface="Montserrat"/>
                <a:sym typeface="Montserrat"/>
              </a:rPr>
              <a:t>A</a:t>
            </a:r>
            <a:r>
              <a:rPr lang="en-US" sz="3413" b="1" dirty="0">
                <a:solidFill>
                  <a:schemeClr val="lt1"/>
                </a:solidFill>
                <a:latin typeface="Montserrat"/>
                <a:ea typeface="Montserrat"/>
                <a:cs typeface="Montserrat"/>
                <a:sym typeface="Montserrat"/>
              </a:rPr>
              <a:t>RE </a:t>
            </a:r>
            <a:r>
              <a:rPr lang="en-US" sz="3413" b="1" dirty="0">
                <a:solidFill>
                  <a:srgbClr val="FFC000"/>
                </a:solidFill>
                <a:latin typeface="Montserrat"/>
                <a:ea typeface="Montserrat"/>
                <a:cs typeface="Montserrat"/>
                <a:sym typeface="Montserrat"/>
              </a:rPr>
              <a:t>A</a:t>
            </a:r>
            <a:r>
              <a:rPr lang="en-US" sz="3413" b="1" dirty="0">
                <a:solidFill>
                  <a:schemeClr val="lt1"/>
                </a:solidFill>
                <a:latin typeface="Montserrat"/>
                <a:ea typeface="Montserrat"/>
                <a:cs typeface="Montserrat"/>
                <a:sym typeface="Montserrat"/>
              </a:rPr>
              <a:t>LL </a:t>
            </a:r>
            <a:r>
              <a:rPr lang="en-US" sz="3413" b="1" dirty="0">
                <a:solidFill>
                  <a:srgbClr val="FFC000"/>
                </a:solidFill>
                <a:latin typeface="Montserrat"/>
                <a:ea typeface="Montserrat"/>
                <a:cs typeface="Montserrat"/>
                <a:sym typeface="Montserrat"/>
              </a:rPr>
              <a:t>S</a:t>
            </a:r>
            <a:r>
              <a:rPr lang="en-US" sz="3413" b="1" dirty="0">
                <a:solidFill>
                  <a:schemeClr val="lt1"/>
                </a:solidFill>
                <a:latin typeface="Montserrat"/>
                <a:ea typeface="Montserrat"/>
                <a:cs typeface="Montserrat"/>
                <a:sym typeface="Montserrat"/>
              </a:rPr>
              <a:t>ATOSHI PRODUCTS </a:t>
            </a:r>
            <a:endParaRPr sz="3413" b="1" dirty="0">
              <a:solidFill>
                <a:schemeClr val="lt1"/>
              </a:solidFill>
              <a:latin typeface="Montserrat"/>
              <a:ea typeface="Montserrat"/>
              <a:cs typeface="Montserrat"/>
              <a:sym typeface="Montserrat"/>
            </a:endParaRPr>
          </a:p>
        </p:txBody>
      </p:sp>
      <p:pic>
        <p:nvPicPr>
          <p:cNvPr id="4" name="Picture 3">
            <a:extLst>
              <a:ext uri="{FF2B5EF4-FFF2-40B4-BE49-F238E27FC236}">
                <a16:creationId xmlns:a16="http://schemas.microsoft.com/office/drawing/2014/main" id="{18861602-C789-4256-E632-AC8A46D42F17}"/>
              </a:ext>
            </a:extLst>
          </p:cNvPr>
          <p:cNvPicPr>
            <a:picLocks noChangeAspect="1"/>
          </p:cNvPicPr>
          <p:nvPr/>
        </p:nvPicPr>
        <p:blipFill>
          <a:blip r:embed="rId3"/>
          <a:stretch>
            <a:fillRect/>
          </a:stretch>
        </p:blipFill>
        <p:spPr>
          <a:xfrm>
            <a:off x="9157547" y="0"/>
            <a:ext cx="596053" cy="447040"/>
          </a:xfrm>
          <a:prstGeom prst="rect">
            <a:avLst/>
          </a:prstGeom>
        </p:spPr>
      </p:pic>
      <p:sp>
        <p:nvSpPr>
          <p:cNvPr id="15" name="Google Shape;117;p4">
            <a:hlinkClick r:id="rId4"/>
            <a:extLst>
              <a:ext uri="{FF2B5EF4-FFF2-40B4-BE49-F238E27FC236}">
                <a16:creationId xmlns:a16="http://schemas.microsoft.com/office/drawing/2014/main" id="{AAAFBF68-4EDC-2968-DEBA-CC56D05B9C30}"/>
              </a:ext>
            </a:extLst>
          </p:cNvPr>
          <p:cNvSpPr txBox="1">
            <a:spLocks/>
          </p:cNvSpPr>
          <p:nvPr/>
        </p:nvSpPr>
        <p:spPr>
          <a:xfrm>
            <a:off x="6695967" y="917692"/>
            <a:ext cx="2264854" cy="384269"/>
          </a:xfrm>
          <a:prstGeom prst="rect">
            <a:avLst/>
          </a:prstGeom>
          <a:noFill/>
          <a:ln>
            <a:noFill/>
          </a:ln>
        </p:spPr>
        <p:txBody>
          <a:bodyPr spcFirstLastPara="1" wrap="square" lIns="97520" tIns="48747" rIns="97520" bIns="4874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2800"/>
              <a:buFont typeface="Poppins"/>
              <a:buNone/>
            </a:pPr>
            <a:endParaRPr lang="en-US" sz="2560" b="1" dirty="0">
              <a:solidFill>
                <a:schemeClr val="bg1"/>
              </a:solidFill>
              <a:latin typeface="Montserrat"/>
              <a:ea typeface="Montserrat"/>
              <a:cs typeface="Montserrat"/>
              <a:sym typeface="Montserrat"/>
            </a:endParaRPr>
          </a:p>
        </p:txBody>
      </p:sp>
      <p:sp>
        <p:nvSpPr>
          <p:cNvPr id="20" name="TextBox 19">
            <a:extLst>
              <a:ext uri="{FF2B5EF4-FFF2-40B4-BE49-F238E27FC236}">
                <a16:creationId xmlns:a16="http://schemas.microsoft.com/office/drawing/2014/main" id="{3969A08D-6CA3-DB07-0971-63832D5585CE}"/>
              </a:ext>
            </a:extLst>
          </p:cNvPr>
          <p:cNvSpPr txBox="1"/>
          <p:nvPr/>
        </p:nvSpPr>
        <p:spPr>
          <a:xfrm>
            <a:off x="7543896" y="4593655"/>
            <a:ext cx="1945632" cy="400110"/>
          </a:xfrm>
          <a:prstGeom prst="rect">
            <a:avLst/>
          </a:prstGeom>
          <a:noFill/>
        </p:spPr>
        <p:txBody>
          <a:bodyPr wrap="square" rtlCol="0">
            <a:spAutoFit/>
          </a:bodyPr>
          <a:lstStyle/>
          <a:p>
            <a:r>
              <a:rPr lang="en-US" sz="2000" b="1" dirty="0">
                <a:solidFill>
                  <a:srgbClr val="FFC000"/>
                </a:solidFill>
                <a:effectLst>
                  <a:glow rad="254000">
                    <a:srgbClr val="FFBD00">
                      <a:alpha val="44965"/>
                    </a:srgbClr>
                  </a:glow>
                </a:effectLst>
                <a:latin typeface="Montserrat"/>
                <a:ea typeface="Montserrat"/>
                <a:cs typeface="Montserrat"/>
                <a:sym typeface="Montserrat"/>
              </a:rPr>
              <a:t>30,000 SUSD</a:t>
            </a:r>
            <a:endParaRPr lang="en-US" sz="2000" dirty="0">
              <a:effectLst>
                <a:glow rad="254000">
                  <a:srgbClr val="FFBD00">
                    <a:alpha val="44965"/>
                  </a:srgbClr>
                </a:glow>
              </a:effectLst>
            </a:endParaRPr>
          </a:p>
        </p:txBody>
      </p:sp>
      <p:sp>
        <p:nvSpPr>
          <p:cNvPr id="21" name="TextBox 20">
            <a:extLst>
              <a:ext uri="{FF2B5EF4-FFF2-40B4-BE49-F238E27FC236}">
                <a16:creationId xmlns:a16="http://schemas.microsoft.com/office/drawing/2014/main" id="{3F5A33B1-29B9-7975-6F3B-6A200EED50DE}"/>
              </a:ext>
            </a:extLst>
          </p:cNvPr>
          <p:cNvSpPr txBox="1"/>
          <p:nvPr/>
        </p:nvSpPr>
        <p:spPr>
          <a:xfrm>
            <a:off x="3845795" y="4593655"/>
            <a:ext cx="1746518" cy="400110"/>
          </a:xfrm>
          <a:prstGeom prst="rect">
            <a:avLst/>
          </a:prstGeom>
          <a:noFill/>
        </p:spPr>
        <p:txBody>
          <a:bodyPr wrap="square" rtlCol="0">
            <a:spAutoFit/>
          </a:bodyPr>
          <a:lstStyle/>
          <a:p>
            <a:r>
              <a:rPr lang="en-US" sz="2000" b="1" dirty="0">
                <a:solidFill>
                  <a:srgbClr val="FFC000"/>
                </a:solidFill>
                <a:effectLst>
                  <a:glow rad="254000">
                    <a:srgbClr val="FFBD00">
                      <a:alpha val="44981"/>
                    </a:srgbClr>
                  </a:glow>
                </a:effectLst>
                <a:latin typeface="Montserrat"/>
                <a:ea typeface="Montserrat"/>
                <a:cs typeface="Montserrat"/>
                <a:sym typeface="Montserrat"/>
              </a:rPr>
              <a:t>9,000 SUSD</a:t>
            </a:r>
            <a:endParaRPr lang="en-US" sz="2000" dirty="0">
              <a:effectLst>
                <a:glow rad="254000">
                  <a:srgbClr val="FFBD00">
                    <a:alpha val="44981"/>
                  </a:srgbClr>
                </a:glow>
              </a:effectLst>
            </a:endParaRPr>
          </a:p>
        </p:txBody>
      </p:sp>
      <p:sp>
        <p:nvSpPr>
          <p:cNvPr id="22" name="TextBox 21">
            <a:extLst>
              <a:ext uri="{FF2B5EF4-FFF2-40B4-BE49-F238E27FC236}">
                <a16:creationId xmlns:a16="http://schemas.microsoft.com/office/drawing/2014/main" id="{575E5F51-355A-AF11-D475-6822ACB38CCC}"/>
              </a:ext>
            </a:extLst>
          </p:cNvPr>
          <p:cNvSpPr txBox="1"/>
          <p:nvPr/>
        </p:nvSpPr>
        <p:spPr>
          <a:xfrm>
            <a:off x="69990" y="4593655"/>
            <a:ext cx="1688729" cy="400110"/>
          </a:xfrm>
          <a:prstGeom prst="rect">
            <a:avLst/>
          </a:prstGeom>
          <a:noFill/>
          <a:effectLst>
            <a:glow rad="50570">
              <a:srgbClr val="FFBD00">
                <a:alpha val="52354"/>
              </a:srgbClr>
            </a:glow>
          </a:effectLst>
        </p:spPr>
        <p:txBody>
          <a:bodyPr wrap="square" rtlCol="0">
            <a:spAutoFit/>
          </a:bodyPr>
          <a:lstStyle/>
          <a:p>
            <a:r>
              <a:rPr lang="en-US" sz="2000" b="1" dirty="0">
                <a:solidFill>
                  <a:srgbClr val="FFBD00"/>
                </a:solidFill>
                <a:effectLst>
                  <a:glow rad="254000">
                    <a:srgbClr val="FFBD00">
                      <a:alpha val="45000"/>
                    </a:srgbClr>
                  </a:glow>
                </a:effectLst>
                <a:latin typeface="Montserrat"/>
                <a:ea typeface="Montserrat"/>
                <a:cs typeface="Montserrat"/>
                <a:sym typeface="Montserrat"/>
              </a:rPr>
              <a:t>1,500 SUSD</a:t>
            </a:r>
            <a:endParaRPr lang="en-US" sz="2000" dirty="0">
              <a:solidFill>
                <a:srgbClr val="FFBD00"/>
              </a:solidFill>
              <a:effectLst>
                <a:glow rad="254000">
                  <a:srgbClr val="FFBD00">
                    <a:alpha val="45000"/>
                  </a:srgbClr>
                </a:glow>
              </a:effectLst>
            </a:endParaRPr>
          </a:p>
        </p:txBody>
      </p:sp>
      <p:pic>
        <p:nvPicPr>
          <p:cNvPr id="3" name="Picture 2">
            <a:extLst>
              <a:ext uri="{FF2B5EF4-FFF2-40B4-BE49-F238E27FC236}">
                <a16:creationId xmlns:a16="http://schemas.microsoft.com/office/drawing/2014/main" id="{D45D63E5-3D4F-C686-70C5-DD39C2ADA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2546147"/>
            <a:ext cx="1613420" cy="1374493"/>
          </a:xfrm>
          <a:prstGeom prst="rect">
            <a:avLst/>
          </a:prstGeom>
        </p:spPr>
      </p:pic>
      <p:pic>
        <p:nvPicPr>
          <p:cNvPr id="8" name="Picture 7">
            <a:extLst>
              <a:ext uri="{FF2B5EF4-FFF2-40B4-BE49-F238E27FC236}">
                <a16:creationId xmlns:a16="http://schemas.microsoft.com/office/drawing/2014/main" id="{15EFCE9C-5531-6FF0-B554-B179E61B2F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4152" y="2555460"/>
            <a:ext cx="1613420" cy="1374493"/>
          </a:xfrm>
          <a:prstGeom prst="rect">
            <a:avLst/>
          </a:prstGeom>
        </p:spPr>
      </p:pic>
      <p:pic>
        <p:nvPicPr>
          <p:cNvPr id="11" name="Picture 10">
            <a:extLst>
              <a:ext uri="{FF2B5EF4-FFF2-40B4-BE49-F238E27FC236}">
                <a16:creationId xmlns:a16="http://schemas.microsoft.com/office/drawing/2014/main" id="{578B68DC-0D11-1E48-D7ED-1CE74B70C4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0002" y="2481373"/>
            <a:ext cx="1613420" cy="1458753"/>
          </a:xfrm>
          <a:prstGeom prst="rect">
            <a:avLst/>
          </a:prstGeom>
        </p:spPr>
      </p:pic>
      <p:sp>
        <p:nvSpPr>
          <p:cNvPr id="23" name="TextBox 22">
            <a:extLst>
              <a:ext uri="{FF2B5EF4-FFF2-40B4-BE49-F238E27FC236}">
                <a16:creationId xmlns:a16="http://schemas.microsoft.com/office/drawing/2014/main" id="{F776E8E5-24C3-A731-1EDB-1C79F117C095}"/>
              </a:ext>
            </a:extLst>
          </p:cNvPr>
          <p:cNvSpPr txBox="1"/>
          <p:nvPr/>
        </p:nvSpPr>
        <p:spPr>
          <a:xfrm>
            <a:off x="5723151" y="4595892"/>
            <a:ext cx="1945632" cy="400110"/>
          </a:xfrm>
          <a:prstGeom prst="rect">
            <a:avLst/>
          </a:prstGeom>
          <a:noFill/>
        </p:spPr>
        <p:txBody>
          <a:bodyPr wrap="square" rtlCol="0">
            <a:spAutoFit/>
          </a:bodyPr>
          <a:lstStyle/>
          <a:p>
            <a:r>
              <a:rPr lang="en-US" sz="2000" b="1" dirty="0">
                <a:solidFill>
                  <a:srgbClr val="FFC000"/>
                </a:solidFill>
                <a:effectLst>
                  <a:glow rad="254000">
                    <a:srgbClr val="FFBD00">
                      <a:alpha val="44965"/>
                    </a:srgbClr>
                  </a:glow>
                </a:effectLst>
                <a:latin typeface="Montserrat"/>
                <a:ea typeface="Montserrat"/>
                <a:cs typeface="Montserrat"/>
                <a:sym typeface="Montserrat"/>
              </a:rPr>
              <a:t>15,000 SUSD</a:t>
            </a:r>
            <a:endParaRPr lang="en-US" sz="2000" dirty="0">
              <a:effectLst>
                <a:glow rad="254000">
                  <a:srgbClr val="FFBD00">
                    <a:alpha val="44965"/>
                  </a:srgbClr>
                </a:glow>
              </a:effectLst>
            </a:endParaRPr>
          </a:p>
        </p:txBody>
      </p:sp>
      <p:pic>
        <p:nvPicPr>
          <p:cNvPr id="24" name="Picture 23">
            <a:extLst>
              <a:ext uri="{FF2B5EF4-FFF2-40B4-BE49-F238E27FC236}">
                <a16:creationId xmlns:a16="http://schemas.microsoft.com/office/drawing/2014/main" id="{7F6FC889-C46B-1FF4-4F33-A8AA4D9743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3234" y="2518733"/>
            <a:ext cx="1613420" cy="1458753"/>
          </a:xfrm>
          <a:prstGeom prst="rect">
            <a:avLst/>
          </a:prstGeom>
        </p:spPr>
      </p:pic>
      <p:sp>
        <p:nvSpPr>
          <p:cNvPr id="28" name="TextBox 27">
            <a:extLst>
              <a:ext uri="{FF2B5EF4-FFF2-40B4-BE49-F238E27FC236}">
                <a16:creationId xmlns:a16="http://schemas.microsoft.com/office/drawing/2014/main" id="{82FC95EE-D051-421B-2B79-E49C808A6D4A}"/>
              </a:ext>
            </a:extLst>
          </p:cNvPr>
          <p:cNvSpPr txBox="1"/>
          <p:nvPr/>
        </p:nvSpPr>
        <p:spPr>
          <a:xfrm>
            <a:off x="1874306" y="4593655"/>
            <a:ext cx="1746518" cy="400110"/>
          </a:xfrm>
          <a:prstGeom prst="rect">
            <a:avLst/>
          </a:prstGeom>
          <a:noFill/>
        </p:spPr>
        <p:txBody>
          <a:bodyPr wrap="square" rtlCol="0">
            <a:spAutoFit/>
          </a:bodyPr>
          <a:lstStyle/>
          <a:p>
            <a:r>
              <a:rPr lang="en-US" sz="2000" b="1" dirty="0">
                <a:solidFill>
                  <a:srgbClr val="FFC000"/>
                </a:solidFill>
                <a:effectLst>
                  <a:glow rad="254000">
                    <a:srgbClr val="FFBD00">
                      <a:alpha val="44981"/>
                    </a:srgbClr>
                  </a:glow>
                </a:effectLst>
                <a:latin typeface="Montserrat"/>
                <a:ea typeface="Montserrat"/>
                <a:cs typeface="Montserrat"/>
                <a:sym typeface="Montserrat"/>
              </a:rPr>
              <a:t>3,000 SUSD</a:t>
            </a:r>
            <a:endParaRPr lang="en-US" sz="2000" dirty="0">
              <a:effectLst>
                <a:glow rad="254000">
                  <a:srgbClr val="FFBD00">
                    <a:alpha val="44981"/>
                  </a:srgbClr>
                </a:glow>
              </a:effectLst>
            </a:endParaRPr>
          </a:p>
        </p:txBody>
      </p:sp>
      <p:pic>
        <p:nvPicPr>
          <p:cNvPr id="29" name="Picture 28">
            <a:extLst>
              <a:ext uri="{FF2B5EF4-FFF2-40B4-BE49-F238E27FC236}">
                <a16:creationId xmlns:a16="http://schemas.microsoft.com/office/drawing/2014/main" id="{5A77B894-F118-857F-CE45-4DAAA768D5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392" y="2518733"/>
            <a:ext cx="1613420" cy="1374493"/>
          </a:xfrm>
          <a:prstGeom prst="rect">
            <a:avLst/>
          </a:prstGeom>
        </p:spPr>
      </p:pic>
      <p:sp>
        <p:nvSpPr>
          <p:cNvPr id="31" name="Google Shape;273;p20">
            <a:extLst>
              <a:ext uri="{FF2B5EF4-FFF2-40B4-BE49-F238E27FC236}">
                <a16:creationId xmlns:a16="http://schemas.microsoft.com/office/drawing/2014/main" id="{2628F7F2-A737-5036-2388-5337686E488A}"/>
              </a:ext>
            </a:extLst>
          </p:cNvPr>
          <p:cNvSpPr txBox="1">
            <a:spLocks/>
          </p:cNvSpPr>
          <p:nvPr/>
        </p:nvSpPr>
        <p:spPr>
          <a:xfrm>
            <a:off x="104795" y="4012624"/>
            <a:ext cx="1549732" cy="8206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000" b="1" dirty="0">
                <a:solidFill>
                  <a:srgbClr val="FFC000"/>
                </a:solidFill>
                <a:latin typeface="Montserrat"/>
                <a:ea typeface="Montserrat"/>
                <a:cs typeface="Montserrat"/>
                <a:sym typeface="Montserrat"/>
              </a:rPr>
              <a:t>500</a:t>
            </a:r>
            <a:br>
              <a:rPr lang="en-US" sz="2000" b="1" dirty="0">
                <a:solidFill>
                  <a:srgbClr val="FFC000"/>
                </a:solidFill>
                <a:latin typeface="Montserrat"/>
                <a:ea typeface="Montserrat"/>
                <a:cs typeface="Montserrat"/>
                <a:sym typeface="Montserrat"/>
              </a:rPr>
            </a:br>
            <a:endParaRPr lang="en-US" sz="1800" b="1" dirty="0">
              <a:solidFill>
                <a:schemeClr val="bg1"/>
              </a:solidFill>
              <a:latin typeface="Montserrat"/>
              <a:ea typeface="Montserrat"/>
              <a:cs typeface="Montserrat"/>
              <a:sym typeface="Montserrat"/>
            </a:endParaRPr>
          </a:p>
        </p:txBody>
      </p:sp>
      <p:sp>
        <p:nvSpPr>
          <p:cNvPr id="33" name="Google Shape;273;p20">
            <a:extLst>
              <a:ext uri="{FF2B5EF4-FFF2-40B4-BE49-F238E27FC236}">
                <a16:creationId xmlns:a16="http://schemas.microsoft.com/office/drawing/2014/main" id="{BA782459-9735-1A35-2CA4-0AD9FFB13300}"/>
              </a:ext>
            </a:extLst>
          </p:cNvPr>
          <p:cNvSpPr txBox="1">
            <a:spLocks/>
          </p:cNvSpPr>
          <p:nvPr/>
        </p:nvSpPr>
        <p:spPr>
          <a:xfrm>
            <a:off x="3944188" y="4012624"/>
            <a:ext cx="1549732" cy="8206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000" b="1" dirty="0">
                <a:solidFill>
                  <a:srgbClr val="FFC000"/>
                </a:solidFill>
                <a:latin typeface="Montserrat"/>
                <a:ea typeface="Montserrat"/>
                <a:cs typeface="Montserrat"/>
                <a:sym typeface="Montserrat"/>
              </a:rPr>
              <a:t>3,000</a:t>
            </a:r>
            <a:br>
              <a:rPr lang="en-US" sz="2000" b="1" dirty="0">
                <a:solidFill>
                  <a:srgbClr val="FFC000"/>
                </a:solidFill>
                <a:latin typeface="Montserrat"/>
                <a:ea typeface="Montserrat"/>
                <a:cs typeface="Montserrat"/>
                <a:sym typeface="Montserrat"/>
              </a:rPr>
            </a:br>
            <a:endParaRPr lang="en-US" sz="1800" b="1" dirty="0">
              <a:solidFill>
                <a:schemeClr val="bg1"/>
              </a:solidFill>
              <a:latin typeface="Montserrat"/>
              <a:ea typeface="Montserrat"/>
              <a:cs typeface="Montserrat"/>
              <a:sym typeface="Montserrat"/>
            </a:endParaRPr>
          </a:p>
        </p:txBody>
      </p:sp>
      <p:sp>
        <p:nvSpPr>
          <p:cNvPr id="34" name="Google Shape;273;p20">
            <a:extLst>
              <a:ext uri="{FF2B5EF4-FFF2-40B4-BE49-F238E27FC236}">
                <a16:creationId xmlns:a16="http://schemas.microsoft.com/office/drawing/2014/main" id="{059C2A98-D145-C3FA-E649-FF23778BD6F4}"/>
              </a:ext>
            </a:extLst>
          </p:cNvPr>
          <p:cNvSpPr txBox="1">
            <a:spLocks/>
          </p:cNvSpPr>
          <p:nvPr/>
        </p:nvSpPr>
        <p:spPr>
          <a:xfrm>
            <a:off x="7833309" y="4014260"/>
            <a:ext cx="1549732" cy="8206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000" b="1" dirty="0">
                <a:solidFill>
                  <a:srgbClr val="FFC000"/>
                </a:solidFill>
                <a:latin typeface="Montserrat"/>
                <a:ea typeface="Montserrat"/>
                <a:cs typeface="Montserrat"/>
                <a:sym typeface="Montserrat"/>
              </a:rPr>
              <a:t>10,000</a:t>
            </a:r>
            <a:br>
              <a:rPr lang="en-US" sz="2000" b="1" dirty="0">
                <a:solidFill>
                  <a:srgbClr val="FFC000"/>
                </a:solidFill>
                <a:latin typeface="Montserrat"/>
                <a:ea typeface="Montserrat"/>
                <a:cs typeface="Montserrat"/>
                <a:sym typeface="Montserrat"/>
              </a:rPr>
            </a:br>
            <a:endParaRPr lang="en-US" sz="1800" b="1" dirty="0">
              <a:solidFill>
                <a:schemeClr val="bg1"/>
              </a:solidFill>
              <a:latin typeface="Montserrat"/>
              <a:ea typeface="Montserrat"/>
              <a:cs typeface="Montserrat"/>
              <a:sym typeface="Montserrat"/>
            </a:endParaRPr>
          </a:p>
        </p:txBody>
      </p:sp>
      <p:sp>
        <p:nvSpPr>
          <p:cNvPr id="35" name="Google Shape;273;p20">
            <a:extLst>
              <a:ext uri="{FF2B5EF4-FFF2-40B4-BE49-F238E27FC236}">
                <a16:creationId xmlns:a16="http://schemas.microsoft.com/office/drawing/2014/main" id="{B84640C6-760F-1356-2B46-57997FB26DDB}"/>
              </a:ext>
            </a:extLst>
          </p:cNvPr>
          <p:cNvSpPr txBox="1">
            <a:spLocks/>
          </p:cNvSpPr>
          <p:nvPr/>
        </p:nvSpPr>
        <p:spPr>
          <a:xfrm>
            <a:off x="1972699" y="4012624"/>
            <a:ext cx="1549732" cy="8206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000" b="1">
                <a:solidFill>
                  <a:srgbClr val="FFC000"/>
                </a:solidFill>
                <a:latin typeface="Montserrat"/>
                <a:ea typeface="Montserrat"/>
                <a:cs typeface="Montserrat"/>
                <a:sym typeface="Montserrat"/>
              </a:rPr>
              <a:t>$1,000</a:t>
            </a:r>
            <a:br>
              <a:rPr lang="en-US" sz="2000" b="1" dirty="0">
                <a:solidFill>
                  <a:srgbClr val="FFC000"/>
                </a:solidFill>
                <a:latin typeface="Montserrat"/>
                <a:ea typeface="Montserrat"/>
                <a:cs typeface="Montserrat"/>
                <a:sym typeface="Montserrat"/>
              </a:rPr>
            </a:br>
            <a:endParaRPr lang="en-US" sz="1800" b="1" dirty="0">
              <a:solidFill>
                <a:schemeClr val="bg1"/>
              </a:solidFill>
              <a:latin typeface="Montserrat"/>
              <a:ea typeface="Montserrat"/>
              <a:cs typeface="Montserrat"/>
              <a:sym typeface="Montserrat"/>
            </a:endParaRPr>
          </a:p>
        </p:txBody>
      </p:sp>
      <p:sp>
        <p:nvSpPr>
          <p:cNvPr id="36" name="Google Shape;273;p20">
            <a:extLst>
              <a:ext uri="{FF2B5EF4-FFF2-40B4-BE49-F238E27FC236}">
                <a16:creationId xmlns:a16="http://schemas.microsoft.com/office/drawing/2014/main" id="{236F0A12-94E8-E42C-BA5B-EDFDE4434E37}"/>
              </a:ext>
            </a:extLst>
          </p:cNvPr>
          <p:cNvSpPr txBox="1">
            <a:spLocks/>
          </p:cNvSpPr>
          <p:nvPr/>
        </p:nvSpPr>
        <p:spPr>
          <a:xfrm>
            <a:off x="5921101" y="4019845"/>
            <a:ext cx="1549732" cy="8206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320"/>
              </a:spcBef>
              <a:buClr>
                <a:schemeClr val="lt1"/>
              </a:buClr>
              <a:buSzPts val="1600"/>
              <a:buFont typeface="Arial"/>
              <a:buNone/>
            </a:pPr>
            <a:r>
              <a:rPr lang="en-US" sz="2000" b="1" dirty="0">
                <a:solidFill>
                  <a:srgbClr val="FFC000"/>
                </a:solidFill>
                <a:latin typeface="Montserrat"/>
                <a:ea typeface="Montserrat"/>
                <a:cs typeface="Montserrat"/>
                <a:sym typeface="Montserrat"/>
              </a:rPr>
              <a:t>5,000</a:t>
            </a:r>
            <a:br>
              <a:rPr lang="en-US" sz="2000" b="1" dirty="0">
                <a:solidFill>
                  <a:srgbClr val="FFC000"/>
                </a:solidFill>
                <a:latin typeface="Montserrat"/>
                <a:ea typeface="Montserrat"/>
                <a:cs typeface="Montserrat"/>
                <a:sym typeface="Montserrat"/>
              </a:rPr>
            </a:br>
            <a:endParaRPr lang="en-US" sz="1800" b="1" dirty="0">
              <a:solidFill>
                <a:schemeClr val="bg1"/>
              </a:solidFill>
              <a:latin typeface="Montserrat"/>
              <a:ea typeface="Montserrat"/>
              <a:cs typeface="Montserrat"/>
              <a:sym typeface="Montserrat"/>
            </a:endParaRPr>
          </a:p>
        </p:txBody>
      </p:sp>
      <p:sp>
        <p:nvSpPr>
          <p:cNvPr id="39" name="TextBox 38">
            <a:extLst>
              <a:ext uri="{FF2B5EF4-FFF2-40B4-BE49-F238E27FC236}">
                <a16:creationId xmlns:a16="http://schemas.microsoft.com/office/drawing/2014/main" id="{35A0E7CF-C2BC-E930-451D-B2A28C491C2C}"/>
              </a:ext>
            </a:extLst>
          </p:cNvPr>
          <p:cNvSpPr txBox="1"/>
          <p:nvPr/>
        </p:nvSpPr>
        <p:spPr>
          <a:xfrm>
            <a:off x="0" y="6567745"/>
            <a:ext cx="9753600" cy="895117"/>
          </a:xfrm>
          <a:prstGeom prst="rect">
            <a:avLst/>
          </a:prstGeom>
          <a:noFill/>
        </p:spPr>
        <p:txBody>
          <a:bodyPr wrap="square" rtlCol="0">
            <a:spAutoFit/>
          </a:bodyPr>
          <a:lstStyle/>
          <a:p>
            <a:pPr algn="ctr">
              <a:spcBef>
                <a:spcPts val="480"/>
              </a:spcBef>
              <a:buClr>
                <a:schemeClr val="lt1"/>
              </a:buClr>
              <a:buSzPts val="2400"/>
            </a:pPr>
            <a:r>
              <a:rPr lang="en-US" sz="2400" b="1" dirty="0">
                <a:solidFill>
                  <a:srgbClr val="FFC000"/>
                </a:solidFill>
                <a:latin typeface="Montserrat" panose="00000500000000000000" pitchFamily="2" charset="0"/>
                <a:ea typeface="Montserrat"/>
                <a:cs typeface="Montserrat"/>
                <a:sym typeface="Montserrat"/>
              </a:rPr>
              <a:t>Hash-ups</a:t>
            </a:r>
            <a:r>
              <a:rPr lang="en-US" sz="2400" b="1" dirty="0">
                <a:solidFill>
                  <a:schemeClr val="lt1"/>
                </a:solidFill>
                <a:latin typeface="Montserrat" panose="00000500000000000000" pitchFamily="2" charset="0"/>
                <a:ea typeface="Montserrat"/>
                <a:cs typeface="Montserrat"/>
                <a:sym typeface="Montserrat"/>
              </a:rPr>
              <a:t> contribute to the total </a:t>
            </a:r>
            <a:r>
              <a:rPr lang="en-US" sz="2400" b="1" dirty="0">
                <a:solidFill>
                  <a:srgbClr val="FFC000"/>
                </a:solidFill>
                <a:latin typeface="Montserrat" panose="00000500000000000000" pitchFamily="2" charset="0"/>
                <a:ea typeface="Montserrat"/>
                <a:cs typeface="Montserrat"/>
                <a:sym typeface="Montserrat"/>
              </a:rPr>
              <a:t>3x potential income</a:t>
            </a:r>
            <a:r>
              <a:rPr lang="en-US" sz="2400" b="1" dirty="0">
                <a:solidFill>
                  <a:schemeClr val="lt1"/>
                </a:solidFill>
                <a:latin typeface="Montserrat" panose="00000500000000000000" pitchFamily="2" charset="0"/>
                <a:ea typeface="Montserrat"/>
                <a:cs typeface="Montserrat"/>
                <a:sym typeface="Montserrat"/>
              </a:rPr>
              <a:t>.</a:t>
            </a:r>
          </a:p>
          <a:p>
            <a:pPr marL="0" lvl="0" indent="0" algn="ctr" rtl="0">
              <a:spcBef>
                <a:spcPts val="480"/>
              </a:spcBef>
              <a:spcAft>
                <a:spcPts val="0"/>
              </a:spcAft>
              <a:buClr>
                <a:schemeClr val="lt1"/>
              </a:buClr>
              <a:buSzPts val="2400"/>
              <a:buNone/>
            </a:pPr>
            <a:endParaRPr lang="en-US" sz="2400" b="1" dirty="0">
              <a:solidFill>
                <a:schemeClr val="lt1"/>
              </a:solidFill>
              <a:latin typeface=""/>
              <a:ea typeface="Montserrat"/>
              <a:cs typeface="Montserrat"/>
              <a:sym typeface="Montserrat"/>
            </a:endParaRPr>
          </a:p>
        </p:txBody>
      </p:sp>
      <p:sp>
        <p:nvSpPr>
          <p:cNvPr id="40" name="Google Shape;109;p3">
            <a:extLst>
              <a:ext uri="{FF2B5EF4-FFF2-40B4-BE49-F238E27FC236}">
                <a16:creationId xmlns:a16="http://schemas.microsoft.com/office/drawing/2014/main" id="{AEC8780A-998F-DA9F-4047-2995EF9E7182}"/>
              </a:ext>
            </a:extLst>
          </p:cNvPr>
          <p:cNvSpPr txBox="1">
            <a:spLocks/>
          </p:cNvSpPr>
          <p:nvPr/>
        </p:nvSpPr>
        <p:spPr>
          <a:xfrm>
            <a:off x="0" y="1087866"/>
            <a:ext cx="9753600" cy="1219200"/>
          </a:xfrm>
          <a:prstGeom prst="rect">
            <a:avLst/>
          </a:prstGeom>
          <a:noFill/>
          <a:ln>
            <a:noFill/>
          </a:ln>
        </p:spPr>
        <p:txBody>
          <a:bodyPr spcFirstLastPara="1" wrap="square" lIns="97520" tIns="48747" rIns="97520" bIns="4874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ct val="100000"/>
              <a:buFont typeface="Algerian"/>
              <a:buNone/>
            </a:pPr>
            <a:r>
              <a:rPr lang="en-US" sz="4800" b="1" dirty="0">
                <a:solidFill>
                  <a:srgbClr val="558ED5"/>
                </a:solidFill>
                <a:latin typeface="Montserrat"/>
                <a:ea typeface="Montserrat"/>
                <a:cs typeface="Montserrat"/>
                <a:sym typeface="Montserrat"/>
              </a:rPr>
              <a:t>BOOMERANG</a:t>
            </a:r>
          </a:p>
        </p:txBody>
      </p:sp>
    </p:spTree>
    <p:extLst>
      <p:ext uri="{BB962C8B-B14F-4D97-AF65-F5344CB8AC3E}">
        <p14:creationId xmlns:p14="http://schemas.microsoft.com/office/powerpoint/2010/main" val="34592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8" grpId="0"/>
      <p:bldP spid="31" grpId="0"/>
      <p:bldP spid="33" grpId="0"/>
      <p:bldP spid="34" grpId="0"/>
      <p:bldP spid="35" grpId="0"/>
      <p:bldP spid="36"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937543" y="467269"/>
            <a:ext cx="5878515" cy="891271"/>
            <a:chOff x="0" y="0"/>
            <a:chExt cx="2636731" cy="399768"/>
          </a:xfrm>
        </p:grpSpPr>
        <p:sp>
          <p:nvSpPr>
            <p:cNvPr id="3" name="Freeform 3"/>
            <p:cNvSpPr/>
            <p:nvPr/>
          </p:nvSpPr>
          <p:spPr>
            <a:xfrm>
              <a:off x="0" y="0"/>
              <a:ext cx="2636731" cy="399768"/>
            </a:xfrm>
            <a:custGeom>
              <a:avLst/>
              <a:gdLst/>
              <a:ahLst/>
              <a:cxnLst/>
              <a:rect l="l" t="t" r="r" b="b"/>
              <a:pathLst>
                <a:path w="2636731" h="399768">
                  <a:moveTo>
                    <a:pt x="15804" y="0"/>
                  </a:moveTo>
                  <a:lnTo>
                    <a:pt x="2620927" y="0"/>
                  </a:lnTo>
                  <a:cubicBezTo>
                    <a:pt x="2629656" y="0"/>
                    <a:pt x="2636731" y="7076"/>
                    <a:pt x="2636731" y="15804"/>
                  </a:cubicBezTo>
                  <a:lnTo>
                    <a:pt x="2636731" y="383964"/>
                  </a:lnTo>
                  <a:cubicBezTo>
                    <a:pt x="2636731" y="392693"/>
                    <a:pt x="2629656" y="399768"/>
                    <a:pt x="2620927" y="399768"/>
                  </a:cubicBezTo>
                  <a:lnTo>
                    <a:pt x="15804" y="399768"/>
                  </a:lnTo>
                  <a:cubicBezTo>
                    <a:pt x="7076" y="399768"/>
                    <a:pt x="0" y="392693"/>
                    <a:pt x="0" y="383964"/>
                  </a:cubicBezTo>
                  <a:lnTo>
                    <a:pt x="0" y="15804"/>
                  </a:lnTo>
                  <a:cubicBezTo>
                    <a:pt x="0" y="7076"/>
                    <a:pt x="7076" y="0"/>
                    <a:pt x="15804" y="0"/>
                  </a:cubicBezTo>
                  <a:close/>
                </a:path>
              </a:pathLst>
            </a:custGeom>
            <a:solidFill>
              <a:srgbClr val="FFCC00"/>
            </a:solidFill>
            <a:ln cap="sq">
              <a:noFill/>
              <a:prstDash val="solid"/>
              <a:miter/>
            </a:ln>
          </p:spPr>
          <p:txBody>
            <a:bodyPr/>
            <a:lstStyle/>
            <a:p>
              <a:endParaRPr lang="en-AU"/>
            </a:p>
          </p:txBody>
        </p:sp>
        <p:sp>
          <p:nvSpPr>
            <p:cNvPr id="4" name="TextBox 4"/>
            <p:cNvSpPr txBox="1"/>
            <p:nvPr/>
          </p:nvSpPr>
          <p:spPr>
            <a:xfrm>
              <a:off x="0" y="-66675"/>
              <a:ext cx="2636731" cy="466443"/>
            </a:xfrm>
            <a:prstGeom prst="rect">
              <a:avLst/>
            </a:prstGeom>
          </p:spPr>
          <p:txBody>
            <a:bodyPr lIns="50800" tIns="50800" rIns="50800" bIns="50800" rtlCol="0" anchor="ctr"/>
            <a:lstStyle/>
            <a:p>
              <a:pPr algn="ctr">
                <a:lnSpc>
                  <a:spcPts val="2040"/>
                </a:lnSpc>
              </a:pPr>
              <a:endParaRPr/>
            </a:p>
          </p:txBody>
        </p:sp>
      </p:grpSp>
      <p:sp>
        <p:nvSpPr>
          <p:cNvPr id="6" name="TextBox 6"/>
          <p:cNvSpPr txBox="1"/>
          <p:nvPr/>
        </p:nvSpPr>
        <p:spPr>
          <a:xfrm>
            <a:off x="2113992" y="490629"/>
            <a:ext cx="5525616" cy="663576"/>
          </a:xfrm>
          <a:prstGeom prst="rect">
            <a:avLst/>
          </a:prstGeom>
        </p:spPr>
        <p:txBody>
          <a:bodyPr lIns="0" tIns="0" rIns="0" bIns="0" rtlCol="0" anchor="t">
            <a:spAutoFit/>
          </a:bodyPr>
          <a:lstStyle/>
          <a:p>
            <a:pPr algn="ctr">
              <a:lnSpc>
                <a:spcPts val="5439"/>
              </a:lnSpc>
              <a:spcBef>
                <a:spcPct val="0"/>
              </a:spcBef>
            </a:pPr>
            <a:r>
              <a:rPr lang="en-US" sz="3199" spc="127" dirty="0">
                <a:solidFill>
                  <a:srgbClr val="000000"/>
                </a:solidFill>
                <a:latin typeface="Poppins Bold"/>
              </a:rPr>
              <a:t>ASCENSION CLUB BONUS</a:t>
            </a:r>
          </a:p>
        </p:txBody>
      </p:sp>
      <p:sp>
        <p:nvSpPr>
          <p:cNvPr id="7" name="TextBox 7"/>
          <p:cNvSpPr txBox="1"/>
          <p:nvPr/>
        </p:nvSpPr>
        <p:spPr>
          <a:xfrm>
            <a:off x="424383" y="1678187"/>
            <a:ext cx="8904834" cy="752475"/>
          </a:xfrm>
          <a:prstGeom prst="rect">
            <a:avLst/>
          </a:prstGeom>
        </p:spPr>
        <p:txBody>
          <a:bodyPr lIns="0" tIns="0" rIns="0" bIns="0" rtlCol="0" anchor="t">
            <a:spAutoFit/>
          </a:bodyPr>
          <a:lstStyle/>
          <a:p>
            <a:pPr algn="ctr">
              <a:lnSpc>
                <a:spcPts val="3059"/>
              </a:lnSpc>
              <a:spcBef>
                <a:spcPct val="0"/>
              </a:spcBef>
            </a:pPr>
            <a:r>
              <a:rPr lang="en-US" sz="1799" spc="35" dirty="0">
                <a:solidFill>
                  <a:srgbClr val="FFFFFF"/>
                </a:solidFill>
                <a:latin typeface="Poppins"/>
              </a:rPr>
              <a:t>Ascension Club Bonus is rewarded to achievers who reach a certain rank on the basis of fulfillment of Check Match Volume.</a:t>
            </a:r>
          </a:p>
        </p:txBody>
      </p:sp>
      <p:sp>
        <p:nvSpPr>
          <p:cNvPr id="8" name="Google Shape;289;p22">
            <a:extLst>
              <a:ext uri="{FF2B5EF4-FFF2-40B4-BE49-F238E27FC236}">
                <a16:creationId xmlns:a16="http://schemas.microsoft.com/office/drawing/2014/main" id="{4342DDF1-E68C-6CED-971B-0237D7C17B95}"/>
              </a:ext>
            </a:extLst>
          </p:cNvPr>
          <p:cNvSpPr/>
          <p:nvPr/>
        </p:nvSpPr>
        <p:spPr>
          <a:xfrm>
            <a:off x="0" y="0"/>
            <a:ext cx="9143875" cy="68580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C000"/>
              </a:solidFill>
              <a:latin typeface="Calibri"/>
              <a:ea typeface="Calibri"/>
              <a:cs typeface="Calibri"/>
              <a:sym typeface="Calibri"/>
            </a:endParaRPr>
          </a:p>
        </p:txBody>
      </p:sp>
      <p:grpSp>
        <p:nvGrpSpPr>
          <p:cNvPr id="11" name="Google Shape;291;p22">
            <a:extLst>
              <a:ext uri="{FF2B5EF4-FFF2-40B4-BE49-F238E27FC236}">
                <a16:creationId xmlns:a16="http://schemas.microsoft.com/office/drawing/2014/main" id="{D406DA67-25F1-61DA-A014-037484F662D3}"/>
              </a:ext>
            </a:extLst>
          </p:cNvPr>
          <p:cNvGrpSpPr/>
          <p:nvPr/>
        </p:nvGrpSpPr>
        <p:grpSpPr>
          <a:xfrm>
            <a:off x="669575" y="3067205"/>
            <a:ext cx="2871404" cy="731312"/>
            <a:chOff x="-121644" y="2420888"/>
            <a:chExt cx="2871404" cy="731312"/>
          </a:xfrm>
        </p:grpSpPr>
        <p:sp>
          <p:nvSpPr>
            <p:cNvPr id="12" name="Google Shape;292;p22">
              <a:extLst>
                <a:ext uri="{FF2B5EF4-FFF2-40B4-BE49-F238E27FC236}">
                  <a16:creationId xmlns:a16="http://schemas.microsoft.com/office/drawing/2014/main" id="{FA2B7E41-3F86-C3D4-38CE-C1286B8476C7}"/>
                </a:ext>
              </a:extLst>
            </p:cNvPr>
            <p:cNvSpPr txBox="1"/>
            <p:nvPr/>
          </p:nvSpPr>
          <p:spPr>
            <a:xfrm>
              <a:off x="-121644" y="2420888"/>
              <a:ext cx="228221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dirty="0">
                  <a:solidFill>
                    <a:schemeClr val="lt1"/>
                  </a:solidFill>
                  <a:latin typeface="Montserrat"/>
                  <a:ea typeface="Montserrat"/>
                  <a:cs typeface="Montserrat"/>
                  <a:sym typeface="Montserrat"/>
                </a:rPr>
                <a:t>RANK - SHIBA</a:t>
              </a:r>
              <a:endParaRPr sz="1100" b="0" i="0" u="none" strike="noStrike" cap="none" dirty="0">
                <a:solidFill>
                  <a:schemeClr val="lt1"/>
                </a:solidFill>
                <a:latin typeface="Montserrat"/>
                <a:ea typeface="Montserrat"/>
                <a:cs typeface="Montserrat"/>
                <a:sym typeface="Montserrat"/>
              </a:endParaRPr>
            </a:p>
          </p:txBody>
        </p:sp>
        <p:sp>
          <p:nvSpPr>
            <p:cNvPr id="13" name="Google Shape;293;p22">
              <a:extLst>
                <a:ext uri="{FF2B5EF4-FFF2-40B4-BE49-F238E27FC236}">
                  <a16:creationId xmlns:a16="http://schemas.microsoft.com/office/drawing/2014/main" id="{FC71E06E-2E15-999D-5BE8-EDA3C31735C3}"/>
                </a:ext>
              </a:extLst>
            </p:cNvPr>
            <p:cNvSpPr txBox="1"/>
            <p:nvPr/>
          </p:nvSpPr>
          <p:spPr>
            <a:xfrm>
              <a:off x="30991" y="2619521"/>
              <a:ext cx="2282216"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chemeClr val="lt1"/>
                  </a:solidFill>
                  <a:latin typeface="Montserrat"/>
                  <a:ea typeface="Montserrat"/>
                  <a:cs typeface="Montserrat"/>
                  <a:sym typeface="Montserrat"/>
                </a:rPr>
                <a:t>CHECK MATCH VOLUME</a:t>
              </a:r>
              <a:endParaRPr sz="800" b="0" i="0" u="none" strike="noStrike" cap="none" dirty="0">
                <a:solidFill>
                  <a:schemeClr val="lt1"/>
                </a:solidFill>
                <a:latin typeface="Montserrat"/>
                <a:ea typeface="Montserrat"/>
                <a:cs typeface="Montserrat"/>
                <a:sym typeface="Montserrat"/>
              </a:endParaRPr>
            </a:p>
          </p:txBody>
        </p:sp>
        <p:sp>
          <p:nvSpPr>
            <p:cNvPr id="14" name="Google Shape;294;p22">
              <a:extLst>
                <a:ext uri="{FF2B5EF4-FFF2-40B4-BE49-F238E27FC236}">
                  <a16:creationId xmlns:a16="http://schemas.microsoft.com/office/drawing/2014/main" id="{E6ADA9CF-E198-C13A-2E3A-8402A0642EA9}"/>
                </a:ext>
              </a:extLst>
            </p:cNvPr>
            <p:cNvSpPr txBox="1"/>
            <p:nvPr/>
          </p:nvSpPr>
          <p:spPr>
            <a:xfrm>
              <a:off x="467544" y="2786544"/>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dirty="0">
                  <a:solidFill>
                    <a:schemeClr val="lt1"/>
                  </a:solidFill>
                  <a:latin typeface="Montserrat"/>
                  <a:ea typeface="Montserrat"/>
                  <a:cs typeface="Montserrat"/>
                  <a:sym typeface="Montserrat"/>
                </a:rPr>
                <a:t>100,000  </a:t>
              </a:r>
              <a:r>
                <a:rPr lang="en-US" sz="800" b="0" i="0" u="none" strike="noStrike" cap="none" dirty="0">
                  <a:solidFill>
                    <a:schemeClr val="lt1"/>
                  </a:solidFill>
                  <a:latin typeface="Montserrat"/>
                  <a:ea typeface="Montserrat"/>
                  <a:cs typeface="Montserrat"/>
                  <a:sym typeface="Montserrat"/>
                </a:rPr>
                <a:t>($360 cap</a:t>
              </a:r>
              <a:r>
                <a:rPr lang="en-US" sz="900" b="0" i="0" u="none" strike="noStrike" cap="none" dirty="0">
                  <a:solidFill>
                    <a:schemeClr val="lt1"/>
                  </a:solidFill>
                  <a:latin typeface="Montserrat"/>
                  <a:ea typeface="Montserrat"/>
                  <a:cs typeface="Montserrat"/>
                  <a:sym typeface="Montserrat"/>
                </a:rPr>
                <a:t>)</a:t>
              </a:r>
              <a:endParaRPr sz="900" dirty="0">
                <a:solidFill>
                  <a:schemeClr val="lt1"/>
                </a:solidFill>
                <a:latin typeface="Montserrat"/>
                <a:ea typeface="Montserrat"/>
                <a:cs typeface="Montserrat"/>
                <a:sym typeface="Montserrat"/>
              </a:endParaRPr>
            </a:p>
          </p:txBody>
        </p:sp>
        <p:sp>
          <p:nvSpPr>
            <p:cNvPr id="15" name="Google Shape;295;p22">
              <a:extLst>
                <a:ext uri="{FF2B5EF4-FFF2-40B4-BE49-F238E27FC236}">
                  <a16:creationId xmlns:a16="http://schemas.microsoft.com/office/drawing/2014/main" id="{5C3FB7BA-49DD-F705-FC08-0E7C85DD4AE2}"/>
                </a:ext>
              </a:extLst>
            </p:cNvPr>
            <p:cNvSpPr txBox="1"/>
            <p:nvPr/>
          </p:nvSpPr>
          <p:spPr>
            <a:xfrm>
              <a:off x="-32712" y="2967534"/>
              <a:ext cx="2282216"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lt1"/>
                  </a:solidFill>
                  <a:latin typeface="Calibri"/>
                  <a:ea typeface="Calibri"/>
                  <a:cs typeface="Calibri"/>
                  <a:sym typeface="Calibri"/>
                </a:rPr>
                <a:t>ASCENSION CLUB REWARD - $1,000</a:t>
              </a:r>
              <a:endParaRPr sz="600">
                <a:solidFill>
                  <a:schemeClr val="lt1"/>
                </a:solidFill>
                <a:latin typeface="Calibri"/>
                <a:ea typeface="Calibri"/>
                <a:cs typeface="Calibri"/>
                <a:sym typeface="Calibri"/>
              </a:endParaRPr>
            </a:p>
          </p:txBody>
        </p:sp>
      </p:grpSp>
      <p:grpSp>
        <p:nvGrpSpPr>
          <p:cNvPr id="16" name="Google Shape;296;p22">
            <a:extLst>
              <a:ext uri="{FF2B5EF4-FFF2-40B4-BE49-F238E27FC236}">
                <a16:creationId xmlns:a16="http://schemas.microsoft.com/office/drawing/2014/main" id="{8E274407-F3EC-199F-88B2-A5D980CC0234}"/>
              </a:ext>
            </a:extLst>
          </p:cNvPr>
          <p:cNvGrpSpPr/>
          <p:nvPr/>
        </p:nvGrpSpPr>
        <p:grpSpPr>
          <a:xfrm>
            <a:off x="2077622" y="2086036"/>
            <a:ext cx="2871404" cy="748089"/>
            <a:chOff x="1112497" y="2368303"/>
            <a:chExt cx="2871404" cy="748089"/>
          </a:xfrm>
        </p:grpSpPr>
        <p:sp>
          <p:nvSpPr>
            <p:cNvPr id="17" name="Google Shape;297;p22">
              <a:extLst>
                <a:ext uri="{FF2B5EF4-FFF2-40B4-BE49-F238E27FC236}">
                  <a16:creationId xmlns:a16="http://schemas.microsoft.com/office/drawing/2014/main" id="{10AEC9A6-6BE5-75A7-A441-60E8956D0659}"/>
                </a:ext>
              </a:extLst>
            </p:cNvPr>
            <p:cNvSpPr txBox="1"/>
            <p:nvPr/>
          </p:nvSpPr>
          <p:spPr>
            <a:xfrm>
              <a:off x="1112497" y="2368303"/>
              <a:ext cx="228221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dirty="0">
                  <a:solidFill>
                    <a:schemeClr val="lt1"/>
                  </a:solidFill>
                  <a:latin typeface="Montserrat"/>
                  <a:ea typeface="Montserrat"/>
                  <a:cs typeface="Montserrat"/>
                  <a:sym typeface="Montserrat"/>
                </a:rPr>
                <a:t>RANK - TRON</a:t>
              </a:r>
              <a:endParaRPr sz="1100" dirty="0">
                <a:solidFill>
                  <a:schemeClr val="lt1"/>
                </a:solidFill>
                <a:latin typeface="Montserrat"/>
                <a:ea typeface="Montserrat"/>
                <a:cs typeface="Montserrat"/>
                <a:sym typeface="Montserrat"/>
              </a:endParaRPr>
            </a:p>
          </p:txBody>
        </p:sp>
        <p:sp>
          <p:nvSpPr>
            <p:cNvPr id="18" name="Google Shape;298;p22">
              <a:extLst>
                <a:ext uri="{FF2B5EF4-FFF2-40B4-BE49-F238E27FC236}">
                  <a16:creationId xmlns:a16="http://schemas.microsoft.com/office/drawing/2014/main" id="{45C20EE9-46B9-45C4-F3C9-4F638A857FDB}"/>
                </a:ext>
              </a:extLst>
            </p:cNvPr>
            <p:cNvSpPr txBox="1"/>
            <p:nvPr/>
          </p:nvSpPr>
          <p:spPr>
            <a:xfrm>
              <a:off x="1265132" y="2566936"/>
              <a:ext cx="2282216"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lt1"/>
                  </a:solidFill>
                  <a:latin typeface="Montserrat"/>
                  <a:ea typeface="Montserrat"/>
                  <a:cs typeface="Montserrat"/>
                  <a:sym typeface="Montserrat"/>
                </a:rPr>
                <a:t>CHECK MATCH VOLUME</a:t>
              </a:r>
              <a:endParaRPr sz="800" dirty="0">
                <a:solidFill>
                  <a:schemeClr val="lt1"/>
                </a:solidFill>
                <a:latin typeface="Montserrat"/>
                <a:ea typeface="Montserrat"/>
                <a:cs typeface="Montserrat"/>
                <a:sym typeface="Montserrat"/>
              </a:endParaRPr>
            </a:p>
          </p:txBody>
        </p:sp>
        <p:sp>
          <p:nvSpPr>
            <p:cNvPr id="19" name="Google Shape;299;p22">
              <a:extLst>
                <a:ext uri="{FF2B5EF4-FFF2-40B4-BE49-F238E27FC236}">
                  <a16:creationId xmlns:a16="http://schemas.microsoft.com/office/drawing/2014/main" id="{E1D1C79B-6F8E-F7E5-B8CA-C3F511C7A129}"/>
                </a:ext>
              </a:extLst>
            </p:cNvPr>
            <p:cNvSpPr txBox="1"/>
            <p:nvPr/>
          </p:nvSpPr>
          <p:spPr>
            <a:xfrm>
              <a:off x="1701685" y="2733959"/>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250,000 </a:t>
              </a:r>
              <a:r>
                <a:rPr lang="en-US" sz="800" b="0" i="0" u="none" strike="noStrike" cap="none" dirty="0">
                  <a:solidFill>
                    <a:schemeClr val="lt1"/>
                  </a:solidFill>
                  <a:latin typeface="Montserrat"/>
                  <a:ea typeface="Montserrat"/>
                  <a:cs typeface="Montserrat"/>
                  <a:sym typeface="Montserrat"/>
                </a:rPr>
                <a:t>($420 cap)</a:t>
              </a:r>
              <a:endParaRPr sz="800" dirty="0">
                <a:solidFill>
                  <a:schemeClr val="lt1"/>
                </a:solidFill>
                <a:latin typeface="Montserrat"/>
                <a:ea typeface="Montserrat"/>
                <a:cs typeface="Montserrat"/>
                <a:sym typeface="Montserrat"/>
              </a:endParaRPr>
            </a:p>
          </p:txBody>
        </p:sp>
        <p:sp>
          <p:nvSpPr>
            <p:cNvPr id="20" name="Google Shape;300;p22">
              <a:extLst>
                <a:ext uri="{FF2B5EF4-FFF2-40B4-BE49-F238E27FC236}">
                  <a16:creationId xmlns:a16="http://schemas.microsoft.com/office/drawing/2014/main" id="{7443EE9C-279F-03EB-ED1E-E9580DAC497B}"/>
                </a:ext>
              </a:extLst>
            </p:cNvPr>
            <p:cNvSpPr txBox="1"/>
            <p:nvPr/>
          </p:nvSpPr>
          <p:spPr>
            <a:xfrm>
              <a:off x="1198001" y="2931726"/>
              <a:ext cx="2282216"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lt1"/>
                  </a:solidFill>
                  <a:latin typeface="Calibri"/>
                  <a:ea typeface="Calibri"/>
                  <a:cs typeface="Calibri"/>
                  <a:sym typeface="Calibri"/>
                </a:rPr>
                <a:t>ASCENSION CLUB REWARD - $2,000</a:t>
              </a:r>
              <a:endParaRPr sz="600">
                <a:solidFill>
                  <a:schemeClr val="lt1"/>
                </a:solidFill>
                <a:latin typeface="Calibri"/>
                <a:ea typeface="Calibri"/>
                <a:cs typeface="Calibri"/>
                <a:sym typeface="Calibri"/>
              </a:endParaRPr>
            </a:p>
          </p:txBody>
        </p:sp>
      </p:grpSp>
      <p:grpSp>
        <p:nvGrpSpPr>
          <p:cNvPr id="21" name="Google Shape;301;p22">
            <a:extLst>
              <a:ext uri="{FF2B5EF4-FFF2-40B4-BE49-F238E27FC236}">
                <a16:creationId xmlns:a16="http://schemas.microsoft.com/office/drawing/2014/main" id="{F91E6C18-5D48-4157-AB5A-433620C601F9}"/>
              </a:ext>
            </a:extLst>
          </p:cNvPr>
          <p:cNvGrpSpPr/>
          <p:nvPr/>
        </p:nvGrpSpPr>
        <p:grpSpPr>
          <a:xfrm>
            <a:off x="3606490" y="3077693"/>
            <a:ext cx="2871404" cy="748089"/>
            <a:chOff x="4067944" y="1653111"/>
            <a:chExt cx="2871404" cy="748089"/>
          </a:xfrm>
        </p:grpSpPr>
        <p:sp>
          <p:nvSpPr>
            <p:cNvPr id="22" name="Google Shape;302;p22">
              <a:extLst>
                <a:ext uri="{FF2B5EF4-FFF2-40B4-BE49-F238E27FC236}">
                  <a16:creationId xmlns:a16="http://schemas.microsoft.com/office/drawing/2014/main" id="{A95223B1-5ABC-07AC-2A2B-34351A5F5866}"/>
                </a:ext>
              </a:extLst>
            </p:cNvPr>
            <p:cNvSpPr txBox="1"/>
            <p:nvPr/>
          </p:nvSpPr>
          <p:spPr>
            <a:xfrm>
              <a:off x="4067944" y="1653111"/>
              <a:ext cx="228221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dirty="0">
                  <a:solidFill>
                    <a:schemeClr val="lt1"/>
                  </a:solidFill>
                  <a:latin typeface="Montserrat"/>
                  <a:ea typeface="Montserrat"/>
                  <a:cs typeface="Montserrat"/>
                  <a:sym typeface="Montserrat"/>
                </a:rPr>
                <a:t>RANK - DOGE</a:t>
              </a:r>
              <a:endParaRPr sz="1100" dirty="0">
                <a:solidFill>
                  <a:schemeClr val="lt1"/>
                </a:solidFill>
                <a:latin typeface="Montserrat"/>
                <a:ea typeface="Montserrat"/>
                <a:cs typeface="Montserrat"/>
                <a:sym typeface="Montserrat"/>
              </a:endParaRPr>
            </a:p>
          </p:txBody>
        </p:sp>
        <p:sp>
          <p:nvSpPr>
            <p:cNvPr id="23" name="Google Shape;303;p22">
              <a:extLst>
                <a:ext uri="{FF2B5EF4-FFF2-40B4-BE49-F238E27FC236}">
                  <a16:creationId xmlns:a16="http://schemas.microsoft.com/office/drawing/2014/main" id="{C6EA3C1A-BF44-19B0-31F0-27EE70866F57}"/>
                </a:ext>
              </a:extLst>
            </p:cNvPr>
            <p:cNvSpPr txBox="1"/>
            <p:nvPr/>
          </p:nvSpPr>
          <p:spPr>
            <a:xfrm>
              <a:off x="4220579" y="1851744"/>
              <a:ext cx="2282216"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lt1"/>
                  </a:solidFill>
                  <a:latin typeface="Montserrat"/>
                  <a:ea typeface="Montserrat"/>
                  <a:cs typeface="Montserrat"/>
                  <a:sym typeface="Montserrat"/>
                </a:rPr>
                <a:t>CHECK MATCH VOLUME</a:t>
              </a:r>
              <a:endParaRPr sz="800" dirty="0">
                <a:solidFill>
                  <a:schemeClr val="lt1"/>
                </a:solidFill>
                <a:latin typeface="Montserrat"/>
                <a:ea typeface="Montserrat"/>
                <a:cs typeface="Montserrat"/>
                <a:sym typeface="Montserrat"/>
              </a:endParaRPr>
            </a:p>
          </p:txBody>
        </p:sp>
        <p:sp>
          <p:nvSpPr>
            <p:cNvPr id="24" name="Google Shape;304;p22">
              <a:extLst>
                <a:ext uri="{FF2B5EF4-FFF2-40B4-BE49-F238E27FC236}">
                  <a16:creationId xmlns:a16="http://schemas.microsoft.com/office/drawing/2014/main" id="{FFB6BFD3-8A5D-F360-99B1-7522A97857B9}"/>
                </a:ext>
              </a:extLst>
            </p:cNvPr>
            <p:cNvSpPr txBox="1"/>
            <p:nvPr/>
          </p:nvSpPr>
          <p:spPr>
            <a:xfrm>
              <a:off x="4657132" y="2018767"/>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500,000 </a:t>
              </a:r>
              <a:r>
                <a:rPr lang="en-US" sz="800" b="0" i="0" u="none" strike="noStrike" cap="none" dirty="0">
                  <a:solidFill>
                    <a:schemeClr val="lt1"/>
                  </a:solidFill>
                  <a:latin typeface="Montserrat"/>
                  <a:ea typeface="Montserrat"/>
                  <a:cs typeface="Montserrat"/>
                  <a:sym typeface="Montserrat"/>
                </a:rPr>
                <a:t>($480 cap)</a:t>
              </a:r>
              <a:endParaRPr sz="800" dirty="0">
                <a:solidFill>
                  <a:schemeClr val="lt1"/>
                </a:solidFill>
                <a:latin typeface="Montserrat"/>
                <a:ea typeface="Montserrat"/>
                <a:cs typeface="Montserrat"/>
                <a:sym typeface="Montserrat"/>
              </a:endParaRPr>
            </a:p>
          </p:txBody>
        </p:sp>
        <p:sp>
          <p:nvSpPr>
            <p:cNvPr id="25" name="Google Shape;305;p22">
              <a:extLst>
                <a:ext uri="{FF2B5EF4-FFF2-40B4-BE49-F238E27FC236}">
                  <a16:creationId xmlns:a16="http://schemas.microsoft.com/office/drawing/2014/main" id="{E8232F42-6EC4-4463-5461-B0BF366C6266}"/>
                </a:ext>
              </a:extLst>
            </p:cNvPr>
            <p:cNvSpPr txBox="1"/>
            <p:nvPr/>
          </p:nvSpPr>
          <p:spPr>
            <a:xfrm>
              <a:off x="4153448" y="2216534"/>
              <a:ext cx="2282216"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dirty="0">
                  <a:solidFill>
                    <a:schemeClr val="lt1"/>
                  </a:solidFill>
                  <a:latin typeface="Calibri"/>
                  <a:ea typeface="Calibri"/>
                  <a:cs typeface="Calibri"/>
                  <a:sym typeface="Calibri"/>
                </a:rPr>
                <a:t>ASCENSION CLUB REWARD - $3,000</a:t>
              </a:r>
              <a:endParaRPr sz="600" dirty="0">
                <a:solidFill>
                  <a:schemeClr val="lt1"/>
                </a:solidFill>
                <a:latin typeface="Calibri"/>
                <a:ea typeface="Calibri"/>
                <a:cs typeface="Calibri"/>
                <a:sym typeface="Calibri"/>
              </a:endParaRPr>
            </a:p>
          </p:txBody>
        </p:sp>
      </p:grpSp>
      <p:grpSp>
        <p:nvGrpSpPr>
          <p:cNvPr id="26" name="Google Shape;311;p22">
            <a:extLst>
              <a:ext uri="{FF2B5EF4-FFF2-40B4-BE49-F238E27FC236}">
                <a16:creationId xmlns:a16="http://schemas.microsoft.com/office/drawing/2014/main" id="{9E6538F3-3F7E-644A-E4AF-D067E07C5C72}"/>
              </a:ext>
            </a:extLst>
          </p:cNvPr>
          <p:cNvGrpSpPr/>
          <p:nvPr/>
        </p:nvGrpSpPr>
        <p:grpSpPr>
          <a:xfrm>
            <a:off x="7093009" y="3050008"/>
            <a:ext cx="2282216" cy="734588"/>
            <a:chOff x="6817133" y="1660061"/>
            <a:chExt cx="2282216" cy="734588"/>
          </a:xfrm>
        </p:grpSpPr>
        <p:sp>
          <p:nvSpPr>
            <p:cNvPr id="27" name="Google Shape;312;p22">
              <a:extLst>
                <a:ext uri="{FF2B5EF4-FFF2-40B4-BE49-F238E27FC236}">
                  <a16:creationId xmlns:a16="http://schemas.microsoft.com/office/drawing/2014/main" id="{28A1907F-F8D6-263D-CAF4-3F88519B1661}"/>
                </a:ext>
              </a:extLst>
            </p:cNvPr>
            <p:cNvSpPr txBox="1"/>
            <p:nvPr/>
          </p:nvSpPr>
          <p:spPr>
            <a:xfrm>
              <a:off x="6817133" y="1660061"/>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RANK - RIPPLE</a:t>
              </a:r>
              <a:endParaRPr sz="1100" dirty="0">
                <a:solidFill>
                  <a:schemeClr val="lt1"/>
                </a:solidFill>
                <a:latin typeface="Montserrat"/>
                <a:ea typeface="Montserrat"/>
                <a:cs typeface="Montserrat"/>
                <a:sym typeface="Montserrat"/>
              </a:endParaRPr>
            </a:p>
          </p:txBody>
        </p:sp>
        <p:sp>
          <p:nvSpPr>
            <p:cNvPr id="28" name="Google Shape;313;p22">
              <a:extLst>
                <a:ext uri="{FF2B5EF4-FFF2-40B4-BE49-F238E27FC236}">
                  <a16:creationId xmlns:a16="http://schemas.microsoft.com/office/drawing/2014/main" id="{30765184-C218-7B35-033B-349CAA99ABDA}"/>
                </a:ext>
              </a:extLst>
            </p:cNvPr>
            <p:cNvSpPr txBox="1"/>
            <p:nvPr/>
          </p:nvSpPr>
          <p:spPr>
            <a:xfrm>
              <a:off x="6817133" y="1845193"/>
              <a:ext cx="228221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lt1"/>
                  </a:solidFill>
                  <a:latin typeface="Montserrat"/>
                  <a:ea typeface="Montserrat"/>
                  <a:cs typeface="Montserrat"/>
                  <a:sym typeface="Montserrat"/>
                </a:rPr>
                <a:t>CHECK MATCH VOLUME</a:t>
              </a:r>
              <a:endParaRPr sz="800">
                <a:solidFill>
                  <a:schemeClr val="lt1"/>
                </a:solidFill>
                <a:latin typeface="Montserrat"/>
                <a:ea typeface="Montserrat"/>
                <a:cs typeface="Montserrat"/>
                <a:sym typeface="Montserrat"/>
              </a:endParaRPr>
            </a:p>
          </p:txBody>
        </p:sp>
        <p:sp>
          <p:nvSpPr>
            <p:cNvPr id="29" name="Google Shape;314;p22">
              <a:extLst>
                <a:ext uri="{FF2B5EF4-FFF2-40B4-BE49-F238E27FC236}">
                  <a16:creationId xmlns:a16="http://schemas.microsoft.com/office/drawing/2014/main" id="{DCE068F8-F1B5-3A06-7A80-42044A22BD46}"/>
                </a:ext>
              </a:extLst>
            </p:cNvPr>
            <p:cNvSpPr txBox="1"/>
            <p:nvPr/>
          </p:nvSpPr>
          <p:spPr>
            <a:xfrm>
              <a:off x="6817133" y="2012216"/>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1,000,000 </a:t>
              </a:r>
              <a:r>
                <a:rPr lang="en-US" sz="800" b="0" i="0" u="none" strike="noStrike" cap="none" dirty="0">
                  <a:solidFill>
                    <a:schemeClr val="lt1"/>
                  </a:solidFill>
                  <a:latin typeface="Montserrat"/>
                  <a:ea typeface="Montserrat"/>
                  <a:cs typeface="Montserrat"/>
                  <a:sym typeface="Montserrat"/>
                </a:rPr>
                <a:t>($600 cap)</a:t>
              </a:r>
              <a:endParaRPr sz="800" dirty="0">
                <a:solidFill>
                  <a:schemeClr val="lt1"/>
                </a:solidFill>
                <a:latin typeface="Montserrat"/>
                <a:ea typeface="Montserrat"/>
                <a:cs typeface="Montserrat"/>
                <a:sym typeface="Montserrat"/>
              </a:endParaRPr>
            </a:p>
          </p:txBody>
        </p:sp>
        <p:sp>
          <p:nvSpPr>
            <p:cNvPr id="30" name="Google Shape;315;p22">
              <a:extLst>
                <a:ext uri="{FF2B5EF4-FFF2-40B4-BE49-F238E27FC236}">
                  <a16:creationId xmlns:a16="http://schemas.microsoft.com/office/drawing/2014/main" id="{C8D034B4-6504-52CD-496A-7ABDE36EC20E}"/>
                </a:ext>
              </a:extLst>
            </p:cNvPr>
            <p:cNvSpPr txBox="1"/>
            <p:nvPr/>
          </p:nvSpPr>
          <p:spPr>
            <a:xfrm>
              <a:off x="6817133" y="2209983"/>
              <a:ext cx="2282216"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lt1"/>
                  </a:solidFill>
                  <a:latin typeface="Calibri"/>
                  <a:ea typeface="Calibri"/>
                  <a:cs typeface="Calibri"/>
                  <a:sym typeface="Calibri"/>
                </a:rPr>
                <a:t>ASCENSION CLUB REWARD - $5,000</a:t>
              </a:r>
              <a:endParaRPr sz="600">
                <a:solidFill>
                  <a:schemeClr val="lt1"/>
                </a:solidFill>
                <a:latin typeface="Calibri"/>
                <a:ea typeface="Calibri"/>
                <a:cs typeface="Calibri"/>
                <a:sym typeface="Calibri"/>
              </a:endParaRPr>
            </a:p>
          </p:txBody>
        </p:sp>
      </p:grpSp>
      <p:grpSp>
        <p:nvGrpSpPr>
          <p:cNvPr id="31" name="Google Shape;306;p22">
            <a:extLst>
              <a:ext uri="{FF2B5EF4-FFF2-40B4-BE49-F238E27FC236}">
                <a16:creationId xmlns:a16="http://schemas.microsoft.com/office/drawing/2014/main" id="{3F6A3C60-0B95-925C-209A-1D71C6136F98}"/>
              </a:ext>
            </a:extLst>
          </p:cNvPr>
          <p:cNvGrpSpPr/>
          <p:nvPr/>
        </p:nvGrpSpPr>
        <p:grpSpPr>
          <a:xfrm>
            <a:off x="5534858" y="2041626"/>
            <a:ext cx="2282216" cy="734588"/>
            <a:chOff x="4973363" y="3472999"/>
            <a:chExt cx="2282216" cy="734588"/>
          </a:xfrm>
        </p:grpSpPr>
        <p:sp>
          <p:nvSpPr>
            <p:cNvPr id="32" name="Google Shape;307;p22">
              <a:extLst>
                <a:ext uri="{FF2B5EF4-FFF2-40B4-BE49-F238E27FC236}">
                  <a16:creationId xmlns:a16="http://schemas.microsoft.com/office/drawing/2014/main" id="{00265EAF-1A9F-34BD-C450-70CE3BDAC38F}"/>
                </a:ext>
              </a:extLst>
            </p:cNvPr>
            <p:cNvSpPr txBox="1"/>
            <p:nvPr/>
          </p:nvSpPr>
          <p:spPr>
            <a:xfrm>
              <a:off x="4973363" y="3472999"/>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RANK - CARDANO</a:t>
              </a:r>
              <a:endParaRPr sz="1100" dirty="0">
                <a:solidFill>
                  <a:schemeClr val="lt1"/>
                </a:solidFill>
                <a:latin typeface="Montserrat"/>
                <a:ea typeface="Montserrat"/>
                <a:cs typeface="Montserrat"/>
                <a:sym typeface="Montserrat"/>
              </a:endParaRPr>
            </a:p>
          </p:txBody>
        </p:sp>
        <p:sp>
          <p:nvSpPr>
            <p:cNvPr id="33" name="Google Shape;308;p22">
              <a:extLst>
                <a:ext uri="{FF2B5EF4-FFF2-40B4-BE49-F238E27FC236}">
                  <a16:creationId xmlns:a16="http://schemas.microsoft.com/office/drawing/2014/main" id="{1E8BB804-904D-65A2-04FF-A7593332CD06}"/>
                </a:ext>
              </a:extLst>
            </p:cNvPr>
            <p:cNvSpPr txBox="1"/>
            <p:nvPr/>
          </p:nvSpPr>
          <p:spPr>
            <a:xfrm>
              <a:off x="4973363" y="3658131"/>
              <a:ext cx="228221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lt1"/>
                  </a:solidFill>
                  <a:latin typeface="Montserrat"/>
                  <a:ea typeface="Montserrat"/>
                  <a:cs typeface="Montserrat"/>
                  <a:sym typeface="Montserrat"/>
                </a:rPr>
                <a:t>CHECK MATCH VOLUME</a:t>
              </a:r>
              <a:endParaRPr sz="800">
                <a:solidFill>
                  <a:schemeClr val="lt1"/>
                </a:solidFill>
                <a:latin typeface="Montserrat"/>
                <a:ea typeface="Montserrat"/>
                <a:cs typeface="Montserrat"/>
                <a:sym typeface="Montserrat"/>
              </a:endParaRPr>
            </a:p>
          </p:txBody>
        </p:sp>
        <p:sp>
          <p:nvSpPr>
            <p:cNvPr id="34" name="Google Shape;309;p22">
              <a:extLst>
                <a:ext uri="{FF2B5EF4-FFF2-40B4-BE49-F238E27FC236}">
                  <a16:creationId xmlns:a16="http://schemas.microsoft.com/office/drawing/2014/main" id="{E06A4C11-6B9C-F229-FC77-4D4BF0B57E0D}"/>
                </a:ext>
              </a:extLst>
            </p:cNvPr>
            <p:cNvSpPr txBox="1"/>
            <p:nvPr/>
          </p:nvSpPr>
          <p:spPr>
            <a:xfrm>
              <a:off x="4973363" y="3825154"/>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750,000 </a:t>
              </a:r>
              <a:r>
                <a:rPr lang="en-US" sz="800" b="0" i="0" u="none" strike="noStrike" cap="none" dirty="0">
                  <a:solidFill>
                    <a:schemeClr val="lt1"/>
                  </a:solidFill>
                  <a:latin typeface="Montserrat"/>
                  <a:ea typeface="Montserrat"/>
                  <a:cs typeface="Montserrat"/>
                  <a:sym typeface="Montserrat"/>
                </a:rPr>
                <a:t>($540 cap)</a:t>
              </a:r>
              <a:endParaRPr sz="800" dirty="0">
                <a:solidFill>
                  <a:schemeClr val="lt1"/>
                </a:solidFill>
                <a:latin typeface="Montserrat"/>
                <a:ea typeface="Montserrat"/>
                <a:cs typeface="Montserrat"/>
                <a:sym typeface="Montserrat"/>
              </a:endParaRPr>
            </a:p>
          </p:txBody>
        </p:sp>
        <p:sp>
          <p:nvSpPr>
            <p:cNvPr id="35" name="Google Shape;310;p22">
              <a:extLst>
                <a:ext uri="{FF2B5EF4-FFF2-40B4-BE49-F238E27FC236}">
                  <a16:creationId xmlns:a16="http://schemas.microsoft.com/office/drawing/2014/main" id="{2F72ECE1-9B55-145F-431C-8ABA18230FB6}"/>
                </a:ext>
              </a:extLst>
            </p:cNvPr>
            <p:cNvSpPr txBox="1"/>
            <p:nvPr/>
          </p:nvSpPr>
          <p:spPr>
            <a:xfrm>
              <a:off x="4973363" y="4022921"/>
              <a:ext cx="2282216"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lt1"/>
                  </a:solidFill>
                  <a:latin typeface="Calibri"/>
                  <a:ea typeface="Calibri"/>
                  <a:cs typeface="Calibri"/>
                  <a:sym typeface="Calibri"/>
                </a:rPr>
                <a:t>ASCENSION CLUB REWARD - $4,000</a:t>
              </a:r>
              <a:endParaRPr sz="600">
                <a:solidFill>
                  <a:schemeClr val="lt1"/>
                </a:solidFill>
                <a:latin typeface="Calibri"/>
                <a:ea typeface="Calibri"/>
                <a:cs typeface="Calibri"/>
                <a:sym typeface="Calibri"/>
              </a:endParaRPr>
            </a:p>
          </p:txBody>
        </p:sp>
      </p:grpSp>
      <p:grpSp>
        <p:nvGrpSpPr>
          <p:cNvPr id="36" name="Google Shape;316;p22">
            <a:extLst>
              <a:ext uri="{FF2B5EF4-FFF2-40B4-BE49-F238E27FC236}">
                <a16:creationId xmlns:a16="http://schemas.microsoft.com/office/drawing/2014/main" id="{E9E2AF18-5F7E-1865-DE27-8DC90CAED58E}"/>
              </a:ext>
            </a:extLst>
          </p:cNvPr>
          <p:cNvGrpSpPr/>
          <p:nvPr/>
        </p:nvGrpSpPr>
        <p:grpSpPr>
          <a:xfrm>
            <a:off x="412159" y="5753059"/>
            <a:ext cx="2282216" cy="734588"/>
            <a:chOff x="899592" y="5344256"/>
            <a:chExt cx="2282216" cy="734588"/>
          </a:xfrm>
        </p:grpSpPr>
        <p:sp>
          <p:nvSpPr>
            <p:cNvPr id="37" name="Google Shape;317;p22">
              <a:extLst>
                <a:ext uri="{FF2B5EF4-FFF2-40B4-BE49-F238E27FC236}">
                  <a16:creationId xmlns:a16="http://schemas.microsoft.com/office/drawing/2014/main" id="{8459B027-6F26-75FB-83DB-3CD7655C67D9}"/>
                </a:ext>
              </a:extLst>
            </p:cNvPr>
            <p:cNvSpPr txBox="1"/>
            <p:nvPr/>
          </p:nvSpPr>
          <p:spPr>
            <a:xfrm>
              <a:off x="899592" y="5344256"/>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RANK - MATIC</a:t>
              </a:r>
              <a:endParaRPr sz="1100" dirty="0">
                <a:solidFill>
                  <a:schemeClr val="lt1"/>
                </a:solidFill>
                <a:latin typeface="Montserrat"/>
                <a:ea typeface="Montserrat"/>
                <a:cs typeface="Montserrat"/>
                <a:sym typeface="Montserrat"/>
              </a:endParaRPr>
            </a:p>
          </p:txBody>
        </p:sp>
        <p:sp>
          <p:nvSpPr>
            <p:cNvPr id="38" name="Google Shape;318;p22">
              <a:extLst>
                <a:ext uri="{FF2B5EF4-FFF2-40B4-BE49-F238E27FC236}">
                  <a16:creationId xmlns:a16="http://schemas.microsoft.com/office/drawing/2014/main" id="{9962A339-87BB-B16D-0199-9DD444FE561B}"/>
                </a:ext>
              </a:extLst>
            </p:cNvPr>
            <p:cNvSpPr txBox="1"/>
            <p:nvPr/>
          </p:nvSpPr>
          <p:spPr>
            <a:xfrm>
              <a:off x="899592" y="5529388"/>
              <a:ext cx="228221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lt1"/>
                  </a:solidFill>
                  <a:latin typeface="Montserrat"/>
                  <a:ea typeface="Montserrat"/>
                  <a:cs typeface="Montserrat"/>
                  <a:sym typeface="Montserrat"/>
                </a:rPr>
                <a:t>CHECK MATCH VOLUME</a:t>
              </a:r>
              <a:endParaRPr sz="800">
                <a:solidFill>
                  <a:schemeClr val="lt1"/>
                </a:solidFill>
                <a:latin typeface="Montserrat"/>
                <a:ea typeface="Montserrat"/>
                <a:cs typeface="Montserrat"/>
                <a:sym typeface="Montserrat"/>
              </a:endParaRPr>
            </a:p>
          </p:txBody>
        </p:sp>
        <p:sp>
          <p:nvSpPr>
            <p:cNvPr id="39" name="Google Shape;319;p22">
              <a:extLst>
                <a:ext uri="{FF2B5EF4-FFF2-40B4-BE49-F238E27FC236}">
                  <a16:creationId xmlns:a16="http://schemas.microsoft.com/office/drawing/2014/main" id="{63810895-0320-31D0-2609-1408F6CEBE6D}"/>
                </a:ext>
              </a:extLst>
            </p:cNvPr>
            <p:cNvSpPr txBox="1"/>
            <p:nvPr/>
          </p:nvSpPr>
          <p:spPr>
            <a:xfrm>
              <a:off x="899592" y="5696411"/>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2,000,000 </a:t>
              </a:r>
              <a:r>
                <a:rPr lang="en-US" sz="800" b="0" i="0" u="none" strike="noStrike" cap="none" dirty="0">
                  <a:solidFill>
                    <a:schemeClr val="lt1"/>
                  </a:solidFill>
                  <a:latin typeface="Montserrat"/>
                  <a:ea typeface="Montserrat"/>
                  <a:cs typeface="Montserrat"/>
                  <a:sym typeface="Montserrat"/>
                </a:rPr>
                <a:t>($700 cap)</a:t>
              </a:r>
              <a:endParaRPr sz="800" dirty="0">
                <a:solidFill>
                  <a:schemeClr val="lt1"/>
                </a:solidFill>
                <a:latin typeface="Montserrat"/>
                <a:ea typeface="Montserrat"/>
                <a:cs typeface="Montserrat"/>
                <a:sym typeface="Montserrat"/>
              </a:endParaRPr>
            </a:p>
          </p:txBody>
        </p:sp>
        <p:sp>
          <p:nvSpPr>
            <p:cNvPr id="40" name="Google Shape;320;p22">
              <a:extLst>
                <a:ext uri="{FF2B5EF4-FFF2-40B4-BE49-F238E27FC236}">
                  <a16:creationId xmlns:a16="http://schemas.microsoft.com/office/drawing/2014/main" id="{14824FD0-FB73-8508-F988-BEBEE60F7B65}"/>
                </a:ext>
              </a:extLst>
            </p:cNvPr>
            <p:cNvSpPr txBox="1"/>
            <p:nvPr/>
          </p:nvSpPr>
          <p:spPr>
            <a:xfrm>
              <a:off x="899592" y="5894178"/>
              <a:ext cx="2282216"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lt1"/>
                  </a:solidFill>
                  <a:latin typeface="Calibri"/>
                  <a:ea typeface="Calibri"/>
                  <a:cs typeface="Calibri"/>
                  <a:sym typeface="Calibri"/>
                </a:rPr>
                <a:t>ASCENSION CLUB REWARD - $10,000</a:t>
              </a:r>
              <a:endParaRPr sz="600">
                <a:solidFill>
                  <a:schemeClr val="lt1"/>
                </a:solidFill>
                <a:latin typeface="Calibri"/>
                <a:ea typeface="Calibri"/>
                <a:cs typeface="Calibri"/>
                <a:sym typeface="Calibri"/>
              </a:endParaRPr>
            </a:p>
          </p:txBody>
        </p:sp>
      </p:grpSp>
      <p:grpSp>
        <p:nvGrpSpPr>
          <p:cNvPr id="41" name="Google Shape;331;p22">
            <a:extLst>
              <a:ext uri="{FF2B5EF4-FFF2-40B4-BE49-F238E27FC236}">
                <a16:creationId xmlns:a16="http://schemas.microsoft.com/office/drawing/2014/main" id="{E9F3EB33-D97A-5EDC-FB50-5342B2ECBD44}"/>
              </a:ext>
            </a:extLst>
          </p:cNvPr>
          <p:cNvGrpSpPr/>
          <p:nvPr/>
        </p:nvGrpSpPr>
        <p:grpSpPr>
          <a:xfrm>
            <a:off x="6175447" y="5845241"/>
            <a:ext cx="2282216" cy="734588"/>
            <a:chOff x="2784100" y="5875221"/>
            <a:chExt cx="2282216" cy="734588"/>
          </a:xfrm>
        </p:grpSpPr>
        <p:sp>
          <p:nvSpPr>
            <p:cNvPr id="42" name="Google Shape;332;p22">
              <a:extLst>
                <a:ext uri="{FF2B5EF4-FFF2-40B4-BE49-F238E27FC236}">
                  <a16:creationId xmlns:a16="http://schemas.microsoft.com/office/drawing/2014/main" id="{EC15A64F-BE3F-6839-A442-C99EC0BF059B}"/>
                </a:ext>
              </a:extLst>
            </p:cNvPr>
            <p:cNvSpPr txBox="1"/>
            <p:nvPr/>
          </p:nvSpPr>
          <p:spPr>
            <a:xfrm>
              <a:off x="2784100" y="5875221"/>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RANK - ETHEREUM</a:t>
              </a:r>
              <a:endParaRPr sz="1100" dirty="0">
                <a:solidFill>
                  <a:schemeClr val="lt1"/>
                </a:solidFill>
                <a:latin typeface="Montserrat"/>
                <a:ea typeface="Montserrat"/>
                <a:cs typeface="Montserrat"/>
                <a:sym typeface="Montserrat"/>
              </a:endParaRPr>
            </a:p>
          </p:txBody>
        </p:sp>
        <p:sp>
          <p:nvSpPr>
            <p:cNvPr id="43" name="Google Shape;333;p22">
              <a:extLst>
                <a:ext uri="{FF2B5EF4-FFF2-40B4-BE49-F238E27FC236}">
                  <a16:creationId xmlns:a16="http://schemas.microsoft.com/office/drawing/2014/main" id="{CBB4345F-C910-5205-AFE5-C9C8EFFB1EEA}"/>
                </a:ext>
              </a:extLst>
            </p:cNvPr>
            <p:cNvSpPr txBox="1"/>
            <p:nvPr/>
          </p:nvSpPr>
          <p:spPr>
            <a:xfrm>
              <a:off x="2784100" y="6060353"/>
              <a:ext cx="228221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lt1"/>
                  </a:solidFill>
                  <a:latin typeface="Montserrat"/>
                  <a:ea typeface="Montserrat"/>
                  <a:cs typeface="Montserrat"/>
                  <a:sym typeface="Montserrat"/>
                </a:rPr>
                <a:t>CHECK MATCH VOLUME</a:t>
              </a:r>
              <a:endParaRPr sz="800">
                <a:solidFill>
                  <a:schemeClr val="lt1"/>
                </a:solidFill>
                <a:latin typeface="Montserrat"/>
                <a:ea typeface="Montserrat"/>
                <a:cs typeface="Montserrat"/>
                <a:sym typeface="Montserrat"/>
              </a:endParaRPr>
            </a:p>
          </p:txBody>
        </p:sp>
        <p:sp>
          <p:nvSpPr>
            <p:cNvPr id="44" name="Google Shape;334;p22">
              <a:extLst>
                <a:ext uri="{FF2B5EF4-FFF2-40B4-BE49-F238E27FC236}">
                  <a16:creationId xmlns:a16="http://schemas.microsoft.com/office/drawing/2014/main" id="{5A51F933-CF32-39F0-2A61-70DBF0604F06}"/>
                </a:ext>
              </a:extLst>
            </p:cNvPr>
            <p:cNvSpPr txBox="1"/>
            <p:nvPr/>
          </p:nvSpPr>
          <p:spPr>
            <a:xfrm>
              <a:off x="2784100" y="6227376"/>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10,000,000 </a:t>
              </a:r>
              <a:r>
                <a:rPr lang="en-US" sz="800" b="0" i="0" u="none" strike="noStrike" cap="none" dirty="0">
                  <a:solidFill>
                    <a:schemeClr val="lt1"/>
                  </a:solidFill>
                  <a:latin typeface="Montserrat"/>
                  <a:ea typeface="Montserrat"/>
                  <a:cs typeface="Montserrat"/>
                  <a:sym typeface="Montserrat"/>
                </a:rPr>
                <a:t>($1200 cap)</a:t>
              </a:r>
              <a:endParaRPr sz="800" dirty="0">
                <a:solidFill>
                  <a:schemeClr val="lt1"/>
                </a:solidFill>
                <a:latin typeface="Montserrat"/>
                <a:ea typeface="Montserrat"/>
                <a:cs typeface="Montserrat"/>
                <a:sym typeface="Montserrat"/>
              </a:endParaRPr>
            </a:p>
          </p:txBody>
        </p:sp>
        <p:sp>
          <p:nvSpPr>
            <p:cNvPr id="45" name="Google Shape;335;p22">
              <a:extLst>
                <a:ext uri="{FF2B5EF4-FFF2-40B4-BE49-F238E27FC236}">
                  <a16:creationId xmlns:a16="http://schemas.microsoft.com/office/drawing/2014/main" id="{99196A38-8825-F4DF-72BB-24F6C56509B1}"/>
                </a:ext>
              </a:extLst>
            </p:cNvPr>
            <p:cNvSpPr txBox="1"/>
            <p:nvPr/>
          </p:nvSpPr>
          <p:spPr>
            <a:xfrm>
              <a:off x="2784100" y="6425143"/>
              <a:ext cx="2282216"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lt1"/>
                  </a:solidFill>
                  <a:latin typeface="Calibri"/>
                  <a:ea typeface="Calibri"/>
                  <a:cs typeface="Calibri"/>
                  <a:sym typeface="Calibri"/>
                </a:rPr>
                <a:t>ASCENSION CLUB REWARD - $100,000</a:t>
              </a:r>
              <a:endParaRPr sz="600">
                <a:solidFill>
                  <a:schemeClr val="lt1"/>
                </a:solidFill>
                <a:latin typeface="Calibri"/>
                <a:ea typeface="Calibri"/>
                <a:cs typeface="Calibri"/>
                <a:sym typeface="Calibri"/>
              </a:endParaRPr>
            </a:p>
          </p:txBody>
        </p:sp>
      </p:grpSp>
      <p:grpSp>
        <p:nvGrpSpPr>
          <p:cNvPr id="46" name="Google Shape;326;p22">
            <a:extLst>
              <a:ext uri="{FF2B5EF4-FFF2-40B4-BE49-F238E27FC236}">
                <a16:creationId xmlns:a16="http://schemas.microsoft.com/office/drawing/2014/main" id="{2C1F4DA7-53BE-7A1D-69A3-49EAA631AA4E}"/>
              </a:ext>
            </a:extLst>
          </p:cNvPr>
          <p:cNvGrpSpPr/>
          <p:nvPr/>
        </p:nvGrpSpPr>
        <p:grpSpPr>
          <a:xfrm>
            <a:off x="3354160" y="5753059"/>
            <a:ext cx="2282216" cy="734588"/>
            <a:chOff x="2784100" y="5875221"/>
            <a:chExt cx="2282216" cy="734588"/>
          </a:xfrm>
        </p:grpSpPr>
        <p:sp>
          <p:nvSpPr>
            <p:cNvPr id="47" name="Google Shape;327;p22">
              <a:extLst>
                <a:ext uri="{FF2B5EF4-FFF2-40B4-BE49-F238E27FC236}">
                  <a16:creationId xmlns:a16="http://schemas.microsoft.com/office/drawing/2014/main" id="{D37266F1-B370-80B3-1F8F-3907B298AD44}"/>
                </a:ext>
              </a:extLst>
            </p:cNvPr>
            <p:cNvSpPr txBox="1"/>
            <p:nvPr/>
          </p:nvSpPr>
          <p:spPr>
            <a:xfrm>
              <a:off x="2784100" y="5875221"/>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RANK - SOLANA</a:t>
              </a:r>
              <a:endParaRPr sz="1100" dirty="0">
                <a:solidFill>
                  <a:schemeClr val="lt1"/>
                </a:solidFill>
                <a:latin typeface="Montserrat"/>
                <a:ea typeface="Montserrat"/>
                <a:cs typeface="Montserrat"/>
                <a:sym typeface="Montserrat"/>
              </a:endParaRPr>
            </a:p>
          </p:txBody>
        </p:sp>
        <p:sp>
          <p:nvSpPr>
            <p:cNvPr id="48" name="Google Shape;328;p22">
              <a:extLst>
                <a:ext uri="{FF2B5EF4-FFF2-40B4-BE49-F238E27FC236}">
                  <a16:creationId xmlns:a16="http://schemas.microsoft.com/office/drawing/2014/main" id="{3A5D6C5E-8B9E-9FE6-4B7D-B39D722C3E6A}"/>
                </a:ext>
              </a:extLst>
            </p:cNvPr>
            <p:cNvSpPr txBox="1"/>
            <p:nvPr/>
          </p:nvSpPr>
          <p:spPr>
            <a:xfrm>
              <a:off x="2784100" y="6060353"/>
              <a:ext cx="228221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lt1"/>
                  </a:solidFill>
                  <a:latin typeface="Montserrat"/>
                  <a:ea typeface="Montserrat"/>
                  <a:cs typeface="Montserrat"/>
                  <a:sym typeface="Montserrat"/>
                </a:rPr>
                <a:t>CHECK MATCH VOLUME</a:t>
              </a:r>
              <a:endParaRPr sz="800" dirty="0">
                <a:solidFill>
                  <a:schemeClr val="lt1"/>
                </a:solidFill>
                <a:latin typeface="Montserrat"/>
                <a:ea typeface="Montserrat"/>
                <a:cs typeface="Montserrat"/>
                <a:sym typeface="Montserrat"/>
              </a:endParaRPr>
            </a:p>
          </p:txBody>
        </p:sp>
        <p:sp>
          <p:nvSpPr>
            <p:cNvPr id="49" name="Google Shape;329;p22">
              <a:extLst>
                <a:ext uri="{FF2B5EF4-FFF2-40B4-BE49-F238E27FC236}">
                  <a16:creationId xmlns:a16="http://schemas.microsoft.com/office/drawing/2014/main" id="{8A74C00B-02D2-ADEC-E53D-C562FF57FBD3}"/>
                </a:ext>
              </a:extLst>
            </p:cNvPr>
            <p:cNvSpPr txBox="1"/>
            <p:nvPr/>
          </p:nvSpPr>
          <p:spPr>
            <a:xfrm>
              <a:off x="2784100" y="6227376"/>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4,000,000 </a:t>
              </a:r>
              <a:r>
                <a:rPr lang="en-US" sz="800" b="0" i="0" u="none" strike="noStrike" cap="none" dirty="0">
                  <a:solidFill>
                    <a:schemeClr val="lt1"/>
                  </a:solidFill>
                  <a:latin typeface="Montserrat"/>
                  <a:ea typeface="Montserrat"/>
                  <a:cs typeface="Montserrat"/>
                  <a:sym typeface="Montserrat"/>
                </a:rPr>
                <a:t>($900 cap)</a:t>
              </a:r>
              <a:endParaRPr sz="800" dirty="0">
                <a:solidFill>
                  <a:schemeClr val="lt1"/>
                </a:solidFill>
                <a:latin typeface="Montserrat"/>
                <a:ea typeface="Montserrat"/>
                <a:cs typeface="Montserrat"/>
                <a:sym typeface="Montserrat"/>
              </a:endParaRPr>
            </a:p>
          </p:txBody>
        </p:sp>
        <p:sp>
          <p:nvSpPr>
            <p:cNvPr id="50" name="Google Shape;330;p22">
              <a:extLst>
                <a:ext uri="{FF2B5EF4-FFF2-40B4-BE49-F238E27FC236}">
                  <a16:creationId xmlns:a16="http://schemas.microsoft.com/office/drawing/2014/main" id="{A7D4C552-EE8F-8222-4C63-9DE1939A71A3}"/>
                </a:ext>
              </a:extLst>
            </p:cNvPr>
            <p:cNvSpPr txBox="1"/>
            <p:nvPr/>
          </p:nvSpPr>
          <p:spPr>
            <a:xfrm>
              <a:off x="2784100" y="6425143"/>
              <a:ext cx="2282216"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lt1"/>
                  </a:solidFill>
                  <a:latin typeface="Calibri"/>
                  <a:ea typeface="Calibri"/>
                  <a:cs typeface="Calibri"/>
                  <a:sym typeface="Calibri"/>
                </a:rPr>
                <a:t>ASCENSION CLUB REWARD - $30,000</a:t>
              </a:r>
              <a:endParaRPr sz="600">
                <a:solidFill>
                  <a:schemeClr val="lt1"/>
                </a:solidFill>
                <a:latin typeface="Calibri"/>
                <a:ea typeface="Calibri"/>
                <a:cs typeface="Calibri"/>
                <a:sym typeface="Calibri"/>
              </a:endParaRPr>
            </a:p>
          </p:txBody>
        </p:sp>
      </p:grpSp>
      <p:grpSp>
        <p:nvGrpSpPr>
          <p:cNvPr id="51" name="Google Shape;321;p22">
            <a:extLst>
              <a:ext uri="{FF2B5EF4-FFF2-40B4-BE49-F238E27FC236}">
                <a16:creationId xmlns:a16="http://schemas.microsoft.com/office/drawing/2014/main" id="{F0738C0B-8D26-2C87-B8F1-31974D30964D}"/>
              </a:ext>
            </a:extLst>
          </p:cNvPr>
          <p:cNvGrpSpPr/>
          <p:nvPr/>
        </p:nvGrpSpPr>
        <p:grpSpPr>
          <a:xfrm>
            <a:off x="1852426" y="4763979"/>
            <a:ext cx="2282216" cy="734588"/>
            <a:chOff x="2784100" y="5875221"/>
            <a:chExt cx="2282216" cy="734588"/>
          </a:xfrm>
        </p:grpSpPr>
        <p:sp>
          <p:nvSpPr>
            <p:cNvPr id="52" name="Google Shape;322;p22">
              <a:extLst>
                <a:ext uri="{FF2B5EF4-FFF2-40B4-BE49-F238E27FC236}">
                  <a16:creationId xmlns:a16="http://schemas.microsoft.com/office/drawing/2014/main" id="{65B6C93C-2CD4-FBF6-B100-965EC20155ED}"/>
                </a:ext>
              </a:extLst>
            </p:cNvPr>
            <p:cNvSpPr txBox="1"/>
            <p:nvPr/>
          </p:nvSpPr>
          <p:spPr>
            <a:xfrm>
              <a:off x="2784100" y="5875221"/>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RANK - POLKADOT</a:t>
              </a:r>
              <a:endParaRPr sz="1100" dirty="0">
                <a:solidFill>
                  <a:schemeClr val="lt1"/>
                </a:solidFill>
                <a:latin typeface="Montserrat"/>
                <a:ea typeface="Montserrat"/>
                <a:cs typeface="Montserrat"/>
                <a:sym typeface="Montserrat"/>
              </a:endParaRPr>
            </a:p>
          </p:txBody>
        </p:sp>
        <p:sp>
          <p:nvSpPr>
            <p:cNvPr id="53" name="Google Shape;323;p22">
              <a:extLst>
                <a:ext uri="{FF2B5EF4-FFF2-40B4-BE49-F238E27FC236}">
                  <a16:creationId xmlns:a16="http://schemas.microsoft.com/office/drawing/2014/main" id="{7B5DE92E-7A93-E8F3-3111-267274EEA14E}"/>
                </a:ext>
              </a:extLst>
            </p:cNvPr>
            <p:cNvSpPr txBox="1"/>
            <p:nvPr/>
          </p:nvSpPr>
          <p:spPr>
            <a:xfrm>
              <a:off x="2784100" y="6060353"/>
              <a:ext cx="228221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lt1"/>
                  </a:solidFill>
                  <a:latin typeface="Montserrat"/>
                  <a:ea typeface="Montserrat"/>
                  <a:cs typeface="Montserrat"/>
                  <a:sym typeface="Montserrat"/>
                </a:rPr>
                <a:t>CHECK MATCH VOLUME</a:t>
              </a:r>
              <a:endParaRPr sz="800" dirty="0">
                <a:solidFill>
                  <a:schemeClr val="lt1"/>
                </a:solidFill>
                <a:latin typeface="Montserrat"/>
                <a:ea typeface="Montserrat"/>
                <a:cs typeface="Montserrat"/>
                <a:sym typeface="Montserrat"/>
              </a:endParaRPr>
            </a:p>
          </p:txBody>
        </p:sp>
        <p:sp>
          <p:nvSpPr>
            <p:cNvPr id="54" name="Google Shape;324;p22">
              <a:extLst>
                <a:ext uri="{FF2B5EF4-FFF2-40B4-BE49-F238E27FC236}">
                  <a16:creationId xmlns:a16="http://schemas.microsoft.com/office/drawing/2014/main" id="{C33FEC3C-3D3E-3016-8FD8-15FD3C93FFA9}"/>
                </a:ext>
              </a:extLst>
            </p:cNvPr>
            <p:cNvSpPr txBox="1"/>
            <p:nvPr/>
          </p:nvSpPr>
          <p:spPr>
            <a:xfrm>
              <a:off x="2784100" y="6227376"/>
              <a:ext cx="2282216" cy="261570"/>
            </a:xfrm>
            <a:prstGeom prst="rect">
              <a:avLst/>
            </a:prstGeom>
            <a:noFill/>
            <a:ln>
              <a:noFill/>
            </a:ln>
          </p:spPr>
          <p:txBody>
            <a:bodyPr spcFirstLastPara="1" wrap="square" lIns="91425" tIns="45700" rIns="91425" bIns="45700" anchor="t" anchorCtr="0">
              <a:spAutoFit/>
            </a:bodyPr>
            <a:lstStyle/>
            <a:p>
              <a:pPr lvl="0"/>
              <a:r>
                <a:rPr lang="en-US" sz="1100" dirty="0">
                  <a:solidFill>
                    <a:schemeClr val="lt1"/>
                  </a:solidFill>
                  <a:latin typeface="Montserrat"/>
                  <a:ea typeface="Montserrat"/>
                  <a:cs typeface="Montserrat"/>
                  <a:sym typeface="Montserrat"/>
                </a:rPr>
                <a:t>3,000,000 </a:t>
              </a:r>
              <a:r>
                <a:rPr lang="en-US" sz="800" dirty="0">
                  <a:solidFill>
                    <a:schemeClr val="lt1"/>
                  </a:solidFill>
                  <a:latin typeface="Montserrat"/>
                  <a:ea typeface="Montserrat"/>
                  <a:cs typeface="Montserrat"/>
                  <a:sym typeface="Montserrat"/>
                </a:rPr>
                <a:t>($800 cap)</a:t>
              </a:r>
              <a:endParaRPr sz="800" dirty="0">
                <a:solidFill>
                  <a:schemeClr val="lt1"/>
                </a:solidFill>
                <a:latin typeface="Montserrat"/>
                <a:ea typeface="Montserrat"/>
                <a:cs typeface="Montserrat"/>
                <a:sym typeface="Montserrat"/>
              </a:endParaRPr>
            </a:p>
          </p:txBody>
        </p:sp>
        <p:sp>
          <p:nvSpPr>
            <p:cNvPr id="55" name="Google Shape;325;p22">
              <a:extLst>
                <a:ext uri="{FF2B5EF4-FFF2-40B4-BE49-F238E27FC236}">
                  <a16:creationId xmlns:a16="http://schemas.microsoft.com/office/drawing/2014/main" id="{B80652BA-7BCB-3058-1207-891D9AC6B282}"/>
                </a:ext>
              </a:extLst>
            </p:cNvPr>
            <p:cNvSpPr txBox="1"/>
            <p:nvPr/>
          </p:nvSpPr>
          <p:spPr>
            <a:xfrm>
              <a:off x="2784100" y="6425143"/>
              <a:ext cx="2282216"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lt1"/>
                  </a:solidFill>
                  <a:latin typeface="Calibri"/>
                  <a:ea typeface="Calibri"/>
                  <a:cs typeface="Calibri"/>
                  <a:sym typeface="Calibri"/>
                </a:rPr>
                <a:t>ASCENSION CLUB REWARD - $20,000</a:t>
              </a:r>
              <a:endParaRPr sz="600">
                <a:solidFill>
                  <a:schemeClr val="lt1"/>
                </a:solidFill>
                <a:latin typeface="Calibri"/>
                <a:ea typeface="Calibri"/>
                <a:cs typeface="Calibri"/>
                <a:sym typeface="Calibri"/>
              </a:endParaRPr>
            </a:p>
          </p:txBody>
        </p:sp>
      </p:grpSp>
      <p:grpSp>
        <p:nvGrpSpPr>
          <p:cNvPr id="56" name="Google Shape;336;p22">
            <a:extLst>
              <a:ext uri="{FF2B5EF4-FFF2-40B4-BE49-F238E27FC236}">
                <a16:creationId xmlns:a16="http://schemas.microsoft.com/office/drawing/2014/main" id="{7E81B99B-D7EF-624D-4D29-291BDB8174A3}"/>
              </a:ext>
            </a:extLst>
          </p:cNvPr>
          <p:cNvGrpSpPr/>
          <p:nvPr/>
        </p:nvGrpSpPr>
        <p:grpSpPr>
          <a:xfrm>
            <a:off x="4705558" y="4714527"/>
            <a:ext cx="2282216" cy="734588"/>
            <a:chOff x="2784100" y="5875221"/>
            <a:chExt cx="2282216" cy="734588"/>
          </a:xfrm>
        </p:grpSpPr>
        <p:sp>
          <p:nvSpPr>
            <p:cNvPr id="57" name="Google Shape;337;p22">
              <a:extLst>
                <a:ext uri="{FF2B5EF4-FFF2-40B4-BE49-F238E27FC236}">
                  <a16:creationId xmlns:a16="http://schemas.microsoft.com/office/drawing/2014/main" id="{3A99DD9E-355F-0762-6DF6-4C19EBDDBBFC}"/>
                </a:ext>
              </a:extLst>
            </p:cNvPr>
            <p:cNvSpPr txBox="1"/>
            <p:nvPr/>
          </p:nvSpPr>
          <p:spPr>
            <a:xfrm>
              <a:off x="2784100" y="5875221"/>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RANK - BINANCE</a:t>
              </a:r>
              <a:endParaRPr sz="1100" dirty="0">
                <a:solidFill>
                  <a:schemeClr val="lt1"/>
                </a:solidFill>
                <a:latin typeface="Montserrat"/>
                <a:ea typeface="Montserrat"/>
                <a:cs typeface="Montserrat"/>
                <a:sym typeface="Montserrat"/>
              </a:endParaRPr>
            </a:p>
          </p:txBody>
        </p:sp>
        <p:sp>
          <p:nvSpPr>
            <p:cNvPr id="58" name="Google Shape;338;p22">
              <a:extLst>
                <a:ext uri="{FF2B5EF4-FFF2-40B4-BE49-F238E27FC236}">
                  <a16:creationId xmlns:a16="http://schemas.microsoft.com/office/drawing/2014/main" id="{B7D81030-CC4A-AEC8-4095-6A2D5DD90CF4}"/>
                </a:ext>
              </a:extLst>
            </p:cNvPr>
            <p:cNvSpPr txBox="1"/>
            <p:nvPr/>
          </p:nvSpPr>
          <p:spPr>
            <a:xfrm>
              <a:off x="2784100" y="6060353"/>
              <a:ext cx="228221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lt1"/>
                  </a:solidFill>
                  <a:latin typeface="Montserrat"/>
                  <a:ea typeface="Montserrat"/>
                  <a:cs typeface="Montserrat"/>
                  <a:sym typeface="Montserrat"/>
                </a:rPr>
                <a:t>CHECK MATCH VOLUME</a:t>
              </a:r>
              <a:endParaRPr sz="800" dirty="0">
                <a:solidFill>
                  <a:schemeClr val="lt1"/>
                </a:solidFill>
                <a:latin typeface="Montserrat"/>
                <a:ea typeface="Montserrat"/>
                <a:cs typeface="Montserrat"/>
                <a:sym typeface="Montserrat"/>
              </a:endParaRPr>
            </a:p>
          </p:txBody>
        </p:sp>
        <p:sp>
          <p:nvSpPr>
            <p:cNvPr id="59" name="Google Shape;339;p22">
              <a:extLst>
                <a:ext uri="{FF2B5EF4-FFF2-40B4-BE49-F238E27FC236}">
                  <a16:creationId xmlns:a16="http://schemas.microsoft.com/office/drawing/2014/main" id="{3D16516D-3E33-E383-F90E-B49292DDFEEB}"/>
                </a:ext>
              </a:extLst>
            </p:cNvPr>
            <p:cNvSpPr txBox="1"/>
            <p:nvPr/>
          </p:nvSpPr>
          <p:spPr>
            <a:xfrm>
              <a:off x="2784100" y="6227376"/>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5,000,000 </a:t>
              </a:r>
              <a:r>
                <a:rPr lang="en-US" sz="800" b="0" i="0" u="none" strike="noStrike" cap="none" dirty="0">
                  <a:solidFill>
                    <a:schemeClr val="lt1"/>
                  </a:solidFill>
                  <a:latin typeface="Montserrat"/>
                  <a:ea typeface="Montserrat"/>
                  <a:cs typeface="Montserrat"/>
                  <a:sym typeface="Montserrat"/>
                </a:rPr>
                <a:t>($1000 cap</a:t>
              </a:r>
              <a:r>
                <a:rPr lang="en-US" sz="900" b="0" i="0" u="none" strike="noStrike" cap="none" dirty="0">
                  <a:solidFill>
                    <a:schemeClr val="lt1"/>
                  </a:solidFill>
                  <a:latin typeface="Montserrat"/>
                  <a:ea typeface="Montserrat"/>
                  <a:cs typeface="Montserrat"/>
                  <a:sym typeface="Montserrat"/>
                </a:rPr>
                <a:t>)</a:t>
              </a:r>
              <a:endParaRPr sz="900" dirty="0">
                <a:solidFill>
                  <a:schemeClr val="lt1"/>
                </a:solidFill>
                <a:latin typeface="Montserrat"/>
                <a:ea typeface="Montserrat"/>
                <a:cs typeface="Montserrat"/>
                <a:sym typeface="Montserrat"/>
              </a:endParaRPr>
            </a:p>
          </p:txBody>
        </p:sp>
        <p:sp>
          <p:nvSpPr>
            <p:cNvPr id="60" name="Google Shape;340;p22">
              <a:extLst>
                <a:ext uri="{FF2B5EF4-FFF2-40B4-BE49-F238E27FC236}">
                  <a16:creationId xmlns:a16="http://schemas.microsoft.com/office/drawing/2014/main" id="{CC86A3AC-E73A-F42B-5720-A2D6E3038F81}"/>
                </a:ext>
              </a:extLst>
            </p:cNvPr>
            <p:cNvSpPr txBox="1"/>
            <p:nvPr/>
          </p:nvSpPr>
          <p:spPr>
            <a:xfrm>
              <a:off x="2784100" y="6425143"/>
              <a:ext cx="2282216"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lt1"/>
                  </a:solidFill>
                  <a:latin typeface="Calibri"/>
                  <a:ea typeface="Calibri"/>
                  <a:cs typeface="Calibri"/>
                  <a:sym typeface="Calibri"/>
                </a:rPr>
                <a:t>ASCENSION CLUB REWARD - $40,000</a:t>
              </a:r>
              <a:endParaRPr sz="600">
                <a:solidFill>
                  <a:schemeClr val="lt1"/>
                </a:solidFill>
                <a:latin typeface="Calibri"/>
                <a:ea typeface="Calibri"/>
                <a:cs typeface="Calibri"/>
                <a:sym typeface="Calibri"/>
              </a:endParaRPr>
            </a:p>
          </p:txBody>
        </p:sp>
      </p:grpSp>
      <p:grpSp>
        <p:nvGrpSpPr>
          <p:cNvPr id="61" name="Google Shape;341;p22">
            <a:extLst>
              <a:ext uri="{FF2B5EF4-FFF2-40B4-BE49-F238E27FC236}">
                <a16:creationId xmlns:a16="http://schemas.microsoft.com/office/drawing/2014/main" id="{793A0BC3-B187-7F94-65CB-8643EFB70A79}"/>
              </a:ext>
            </a:extLst>
          </p:cNvPr>
          <p:cNvGrpSpPr/>
          <p:nvPr/>
        </p:nvGrpSpPr>
        <p:grpSpPr>
          <a:xfrm>
            <a:off x="7529000" y="4604214"/>
            <a:ext cx="2282216" cy="734588"/>
            <a:chOff x="2784100" y="5875221"/>
            <a:chExt cx="2282216" cy="734588"/>
          </a:xfrm>
        </p:grpSpPr>
        <p:sp>
          <p:nvSpPr>
            <p:cNvPr id="62" name="Google Shape;342;p22">
              <a:extLst>
                <a:ext uri="{FF2B5EF4-FFF2-40B4-BE49-F238E27FC236}">
                  <a16:creationId xmlns:a16="http://schemas.microsoft.com/office/drawing/2014/main" id="{026683CD-4B5C-02D1-1257-FA7FFC92B325}"/>
                </a:ext>
              </a:extLst>
            </p:cNvPr>
            <p:cNvSpPr txBox="1"/>
            <p:nvPr/>
          </p:nvSpPr>
          <p:spPr>
            <a:xfrm>
              <a:off x="2784100" y="5875221"/>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RANK - BITCOIN</a:t>
              </a:r>
              <a:endParaRPr sz="1100" dirty="0">
                <a:solidFill>
                  <a:schemeClr val="lt1"/>
                </a:solidFill>
                <a:latin typeface="Montserrat"/>
                <a:ea typeface="Montserrat"/>
                <a:cs typeface="Montserrat"/>
                <a:sym typeface="Montserrat"/>
              </a:endParaRPr>
            </a:p>
          </p:txBody>
        </p:sp>
        <p:sp>
          <p:nvSpPr>
            <p:cNvPr id="63" name="Google Shape;343;p22">
              <a:extLst>
                <a:ext uri="{FF2B5EF4-FFF2-40B4-BE49-F238E27FC236}">
                  <a16:creationId xmlns:a16="http://schemas.microsoft.com/office/drawing/2014/main" id="{9CCD8DEB-5E6A-B001-1049-C3628FC5C5C5}"/>
                </a:ext>
              </a:extLst>
            </p:cNvPr>
            <p:cNvSpPr txBox="1"/>
            <p:nvPr/>
          </p:nvSpPr>
          <p:spPr>
            <a:xfrm>
              <a:off x="2784100" y="6060353"/>
              <a:ext cx="228221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lt1"/>
                  </a:solidFill>
                  <a:latin typeface="Montserrat"/>
                  <a:ea typeface="Montserrat"/>
                  <a:cs typeface="Montserrat"/>
                  <a:sym typeface="Montserrat"/>
                </a:rPr>
                <a:t>CHECK MATCH VOLUME</a:t>
              </a:r>
              <a:endParaRPr sz="800" dirty="0">
                <a:solidFill>
                  <a:schemeClr val="lt1"/>
                </a:solidFill>
                <a:latin typeface="Montserrat"/>
                <a:ea typeface="Montserrat"/>
                <a:cs typeface="Montserrat"/>
                <a:sym typeface="Montserrat"/>
              </a:endParaRPr>
            </a:p>
          </p:txBody>
        </p:sp>
        <p:sp>
          <p:nvSpPr>
            <p:cNvPr id="64" name="Google Shape;344;p22">
              <a:extLst>
                <a:ext uri="{FF2B5EF4-FFF2-40B4-BE49-F238E27FC236}">
                  <a16:creationId xmlns:a16="http://schemas.microsoft.com/office/drawing/2014/main" id="{545F5DB6-A5C4-11C4-F437-E3DC9D847E71}"/>
                </a:ext>
              </a:extLst>
            </p:cNvPr>
            <p:cNvSpPr txBox="1"/>
            <p:nvPr/>
          </p:nvSpPr>
          <p:spPr>
            <a:xfrm>
              <a:off x="2784100" y="6227376"/>
              <a:ext cx="228221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latin typeface="Montserrat"/>
                  <a:ea typeface="Montserrat"/>
                  <a:cs typeface="Montserrat"/>
                  <a:sym typeface="Montserrat"/>
                </a:rPr>
                <a:t>20,000,000 </a:t>
              </a:r>
              <a:r>
                <a:rPr lang="en-US" sz="800" b="0" i="0" u="none" strike="noStrike" cap="none" dirty="0">
                  <a:solidFill>
                    <a:schemeClr val="lt1"/>
                  </a:solidFill>
                  <a:latin typeface="Montserrat"/>
                  <a:ea typeface="Montserrat"/>
                  <a:cs typeface="Montserrat"/>
                  <a:sym typeface="Montserrat"/>
                </a:rPr>
                <a:t>($1500 cap)</a:t>
              </a:r>
              <a:endParaRPr sz="800" dirty="0">
                <a:solidFill>
                  <a:schemeClr val="lt1"/>
                </a:solidFill>
                <a:latin typeface="Montserrat"/>
                <a:ea typeface="Montserrat"/>
                <a:cs typeface="Montserrat"/>
                <a:sym typeface="Montserrat"/>
              </a:endParaRPr>
            </a:p>
          </p:txBody>
        </p:sp>
        <p:sp>
          <p:nvSpPr>
            <p:cNvPr id="65" name="Google Shape;345;p22">
              <a:extLst>
                <a:ext uri="{FF2B5EF4-FFF2-40B4-BE49-F238E27FC236}">
                  <a16:creationId xmlns:a16="http://schemas.microsoft.com/office/drawing/2014/main" id="{0BD9432C-F8BC-D211-2C54-FE396B790648}"/>
                </a:ext>
              </a:extLst>
            </p:cNvPr>
            <p:cNvSpPr txBox="1"/>
            <p:nvPr/>
          </p:nvSpPr>
          <p:spPr>
            <a:xfrm>
              <a:off x="2784100" y="6425143"/>
              <a:ext cx="2282216"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lt1"/>
                  </a:solidFill>
                  <a:latin typeface="Calibri"/>
                  <a:ea typeface="Calibri"/>
                  <a:cs typeface="Calibri"/>
                  <a:sym typeface="Calibri"/>
                </a:rPr>
                <a:t>ASCENSION CLUB REWARD - $1 MILLION</a:t>
              </a:r>
              <a:endParaRPr sz="600">
                <a:solidFill>
                  <a:schemeClr val="lt1"/>
                </a:solidFill>
                <a:latin typeface="Calibri"/>
                <a:ea typeface="Calibri"/>
                <a:cs typeface="Calibri"/>
                <a:sym typeface="Calibri"/>
              </a:endParaRPr>
            </a:p>
          </p:txBody>
        </p:sp>
      </p:grpSp>
      <p:sp>
        <p:nvSpPr>
          <p:cNvPr id="66" name="Google Shape;281;p21">
            <a:extLst>
              <a:ext uri="{FF2B5EF4-FFF2-40B4-BE49-F238E27FC236}">
                <a16:creationId xmlns:a16="http://schemas.microsoft.com/office/drawing/2014/main" id="{5850F577-48CD-7A5B-7D8D-A73619DC9F35}"/>
              </a:ext>
            </a:extLst>
          </p:cNvPr>
          <p:cNvSpPr txBox="1">
            <a:spLocks/>
          </p:cNvSpPr>
          <p:nvPr/>
        </p:nvSpPr>
        <p:spPr>
          <a:xfrm>
            <a:off x="0" y="-1872"/>
            <a:ext cx="9753599" cy="1143000"/>
          </a:xfrm>
          <a:prstGeom prst="rect">
            <a:avLst/>
          </a:prstGeom>
          <a:noFill/>
          <a:ln>
            <a:noFill/>
          </a:ln>
        </p:spPr>
        <p:txBody>
          <a:bodyPr spcFirstLastPara="1" wrap="square" lIns="91425" tIns="45700" rIns="91425" bIns="4570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lt1"/>
              </a:buClr>
              <a:buSzPts val="3100"/>
              <a:buFont typeface="Montserrat"/>
              <a:buNone/>
            </a:pPr>
            <a:r>
              <a:rPr lang="en-US" sz="3200" b="1" dirty="0">
                <a:solidFill>
                  <a:schemeClr val="lt1"/>
                </a:solidFill>
                <a:latin typeface="Montserrat"/>
                <a:ea typeface="Montserrat"/>
                <a:cs typeface="Montserrat"/>
                <a:sym typeface="Montserrat"/>
              </a:rPr>
              <a:t>ASCENSION CLUB BONUS</a:t>
            </a:r>
            <a:endParaRPr lang="en-US" sz="3200" dirty="0">
              <a:solidFill>
                <a:schemeClr val="lt1"/>
              </a:solidFill>
              <a:latin typeface="Montserrat"/>
              <a:ea typeface="Montserrat"/>
              <a:cs typeface="Montserrat"/>
              <a:sym typeface="Montserrat"/>
            </a:endParaRPr>
          </a:p>
        </p:txBody>
      </p:sp>
      <p:pic>
        <p:nvPicPr>
          <p:cNvPr id="67" name="Google Shape;346;p22">
            <a:extLst>
              <a:ext uri="{FF2B5EF4-FFF2-40B4-BE49-F238E27FC236}">
                <a16:creationId xmlns:a16="http://schemas.microsoft.com/office/drawing/2014/main" id="{3A65ACD0-8569-5590-C2F6-279EE6D4EA84}"/>
              </a:ext>
            </a:extLst>
          </p:cNvPr>
          <p:cNvPicPr preferRelativeResize="0"/>
          <p:nvPr/>
        </p:nvPicPr>
        <p:blipFill rotWithShape="1">
          <a:blip r:embed="rId2">
            <a:alphaModFix/>
          </a:blip>
          <a:srcRect/>
          <a:stretch/>
        </p:blipFill>
        <p:spPr>
          <a:xfrm>
            <a:off x="-1295401" y="480399"/>
            <a:ext cx="12472015" cy="6858000"/>
          </a:xfrm>
          <a:prstGeom prst="rect">
            <a:avLst/>
          </a:prstGeom>
          <a:noFill/>
          <a:ln>
            <a:noFill/>
          </a:ln>
        </p:spPr>
      </p:pic>
      <p:pic>
        <p:nvPicPr>
          <p:cNvPr id="5" name="Picture 4">
            <a:extLst>
              <a:ext uri="{FF2B5EF4-FFF2-40B4-BE49-F238E27FC236}">
                <a16:creationId xmlns:a16="http://schemas.microsoft.com/office/drawing/2014/main" id="{6077DD31-46B1-3DAB-7B81-606D4186C186}"/>
              </a:ext>
            </a:extLst>
          </p:cNvPr>
          <p:cNvPicPr>
            <a:picLocks noChangeAspect="1"/>
          </p:cNvPicPr>
          <p:nvPr/>
        </p:nvPicPr>
        <p:blipFill>
          <a:blip r:embed="rId3"/>
          <a:stretch>
            <a:fillRect/>
          </a:stretch>
        </p:blipFill>
        <p:spPr>
          <a:xfrm>
            <a:off x="9157547" y="0"/>
            <a:ext cx="596053" cy="447040"/>
          </a:xfrm>
          <a:prstGeom prst="rect">
            <a:avLst/>
          </a:prstGeom>
        </p:spPr>
      </p:pic>
      <p:sp>
        <p:nvSpPr>
          <p:cNvPr id="10" name="Google Shape;282;p21">
            <a:extLst>
              <a:ext uri="{FF2B5EF4-FFF2-40B4-BE49-F238E27FC236}">
                <a16:creationId xmlns:a16="http://schemas.microsoft.com/office/drawing/2014/main" id="{6B774F14-D5C3-99C1-08DD-03F3A23D3FA5}"/>
              </a:ext>
            </a:extLst>
          </p:cNvPr>
          <p:cNvSpPr txBox="1">
            <a:spLocks/>
          </p:cNvSpPr>
          <p:nvPr/>
        </p:nvSpPr>
        <p:spPr>
          <a:xfrm>
            <a:off x="0" y="820680"/>
            <a:ext cx="9753599" cy="888274"/>
          </a:xfrm>
          <a:prstGeom prst="rect">
            <a:avLst/>
          </a:prstGeom>
          <a:noFill/>
          <a:ln>
            <a:noFill/>
          </a:ln>
        </p:spPr>
        <p:txBody>
          <a:bodyPr spcFirstLastPara="1" wrap="square" lIns="91425" tIns="45700" rIns="91425" bIns="45700" anchor="t" anchorCtr="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chemeClr val="dk1"/>
              </a:buClr>
              <a:buSzPts val="1800"/>
              <a:buFont typeface="Arial" pitchFamily="34" charset="0"/>
              <a:buNone/>
            </a:pPr>
            <a:endParaRPr lang="en-US" sz="1800" b="1" dirty="0">
              <a:solidFill>
                <a:schemeClr val="lt1"/>
              </a:solidFill>
              <a:latin typeface="Montserrat"/>
              <a:ea typeface="Montserrat"/>
              <a:cs typeface="Montserrat"/>
              <a:sym typeface="Montserrat"/>
            </a:endParaRPr>
          </a:p>
          <a:p>
            <a:pPr marL="0" indent="0" algn="ctr">
              <a:spcBef>
                <a:spcPts val="360"/>
              </a:spcBef>
              <a:buClr>
                <a:schemeClr val="lt1"/>
              </a:buClr>
              <a:buSzPts val="1800"/>
              <a:buFont typeface="Arial" pitchFamily="34" charset="0"/>
              <a:buNone/>
            </a:pPr>
            <a:r>
              <a:rPr lang="en-US" sz="1800" b="1" dirty="0">
                <a:solidFill>
                  <a:schemeClr val="lt1"/>
                </a:solidFill>
                <a:latin typeface="Montserrat"/>
                <a:ea typeface="Montserrat"/>
                <a:cs typeface="Montserrat"/>
                <a:sym typeface="Montserrat"/>
              </a:rPr>
              <a:t>Ascension Club Bonus is rewarded to achievers who reach a certain rank </a:t>
            </a:r>
          </a:p>
          <a:p>
            <a:pPr marL="0" indent="0" algn="ctr">
              <a:spcBef>
                <a:spcPts val="360"/>
              </a:spcBef>
              <a:buClr>
                <a:schemeClr val="lt1"/>
              </a:buClr>
              <a:buSzPts val="1800"/>
              <a:buFont typeface="Arial" pitchFamily="34" charset="0"/>
              <a:buNone/>
            </a:pPr>
            <a:r>
              <a:rPr lang="en-US" sz="1800" b="1" dirty="0">
                <a:solidFill>
                  <a:schemeClr val="lt1"/>
                </a:solidFill>
                <a:latin typeface="Montserrat"/>
                <a:ea typeface="Montserrat"/>
                <a:cs typeface="Montserrat"/>
                <a:sym typeface="Montserrat"/>
              </a:rPr>
              <a:t>on the basis of fulfillment of Check Match Volume.</a:t>
            </a:r>
          </a:p>
        </p:txBody>
      </p:sp>
      <p:sp>
        <p:nvSpPr>
          <p:cNvPr id="9" name="Freeform 2">
            <a:extLst>
              <a:ext uri="{FF2B5EF4-FFF2-40B4-BE49-F238E27FC236}">
                <a16:creationId xmlns:a16="http://schemas.microsoft.com/office/drawing/2014/main" id="{2123AC30-A135-7504-E39B-2609E8D81C89}"/>
              </a:ext>
            </a:extLst>
          </p:cNvPr>
          <p:cNvSpPr/>
          <p:nvPr/>
        </p:nvSpPr>
        <p:spPr>
          <a:xfrm>
            <a:off x="1210560" y="817231"/>
            <a:ext cx="11591040" cy="7589371"/>
          </a:xfrm>
          <a:custGeom>
            <a:avLst/>
            <a:gdLst/>
            <a:ahLst/>
            <a:cxnLst/>
            <a:rect l="l" t="t" r="r" b="b"/>
            <a:pathLst>
              <a:path w="11591040" h="7589371">
                <a:moveTo>
                  <a:pt x="0" y="0"/>
                </a:moveTo>
                <a:lnTo>
                  <a:pt x="11591040" y="0"/>
                </a:lnTo>
                <a:lnTo>
                  <a:pt x="11591040" y="7589372"/>
                </a:lnTo>
                <a:lnTo>
                  <a:pt x="0" y="7589372"/>
                </a:lnTo>
                <a:lnTo>
                  <a:pt x="0" y="0"/>
                </a:lnTo>
                <a:close/>
              </a:path>
            </a:pathLst>
          </a:custGeom>
          <a:blipFill>
            <a:blip r:embed="rId4"/>
            <a:stretch>
              <a:fillRect/>
            </a:stretch>
          </a:blipFill>
        </p:spPr>
        <p:txBody>
          <a:bodyPr/>
          <a:lstStyle/>
          <a:p>
            <a:endParaRPr lang="en-A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937543" y="467269"/>
            <a:ext cx="5878515" cy="891271"/>
            <a:chOff x="0" y="0"/>
            <a:chExt cx="2636731" cy="399768"/>
          </a:xfrm>
        </p:grpSpPr>
        <p:sp>
          <p:nvSpPr>
            <p:cNvPr id="3" name="Freeform 3"/>
            <p:cNvSpPr/>
            <p:nvPr/>
          </p:nvSpPr>
          <p:spPr>
            <a:xfrm>
              <a:off x="0" y="0"/>
              <a:ext cx="2636731" cy="399768"/>
            </a:xfrm>
            <a:custGeom>
              <a:avLst/>
              <a:gdLst/>
              <a:ahLst/>
              <a:cxnLst/>
              <a:rect l="l" t="t" r="r" b="b"/>
              <a:pathLst>
                <a:path w="2636731" h="399768">
                  <a:moveTo>
                    <a:pt x="15804" y="0"/>
                  </a:moveTo>
                  <a:lnTo>
                    <a:pt x="2620927" y="0"/>
                  </a:lnTo>
                  <a:cubicBezTo>
                    <a:pt x="2629656" y="0"/>
                    <a:pt x="2636731" y="7076"/>
                    <a:pt x="2636731" y="15804"/>
                  </a:cubicBezTo>
                  <a:lnTo>
                    <a:pt x="2636731" y="383964"/>
                  </a:lnTo>
                  <a:cubicBezTo>
                    <a:pt x="2636731" y="392693"/>
                    <a:pt x="2629656" y="399768"/>
                    <a:pt x="2620927" y="399768"/>
                  </a:cubicBezTo>
                  <a:lnTo>
                    <a:pt x="15804" y="399768"/>
                  </a:lnTo>
                  <a:cubicBezTo>
                    <a:pt x="7076" y="399768"/>
                    <a:pt x="0" y="392693"/>
                    <a:pt x="0" y="383964"/>
                  </a:cubicBezTo>
                  <a:lnTo>
                    <a:pt x="0" y="15804"/>
                  </a:lnTo>
                  <a:cubicBezTo>
                    <a:pt x="0" y="7076"/>
                    <a:pt x="7076" y="0"/>
                    <a:pt x="15804" y="0"/>
                  </a:cubicBezTo>
                  <a:close/>
                </a:path>
              </a:pathLst>
            </a:custGeom>
            <a:solidFill>
              <a:srgbClr val="FFCC00"/>
            </a:solidFill>
            <a:ln cap="sq">
              <a:noFill/>
              <a:prstDash val="solid"/>
              <a:miter/>
            </a:ln>
          </p:spPr>
          <p:txBody>
            <a:bodyPr/>
            <a:lstStyle/>
            <a:p>
              <a:endParaRPr lang="en-AU"/>
            </a:p>
          </p:txBody>
        </p:sp>
        <p:sp>
          <p:nvSpPr>
            <p:cNvPr id="4" name="TextBox 4"/>
            <p:cNvSpPr txBox="1"/>
            <p:nvPr/>
          </p:nvSpPr>
          <p:spPr>
            <a:xfrm>
              <a:off x="0" y="-66675"/>
              <a:ext cx="2636731" cy="466443"/>
            </a:xfrm>
            <a:prstGeom prst="rect">
              <a:avLst/>
            </a:prstGeom>
          </p:spPr>
          <p:txBody>
            <a:bodyPr lIns="50800" tIns="50800" rIns="50800" bIns="50800" rtlCol="0" anchor="ctr"/>
            <a:lstStyle/>
            <a:p>
              <a:pPr algn="ctr">
                <a:lnSpc>
                  <a:spcPts val="2040"/>
                </a:lnSpc>
              </a:pPr>
              <a:endParaRPr/>
            </a:p>
          </p:txBody>
        </p:sp>
      </p:grpSp>
      <p:sp>
        <p:nvSpPr>
          <p:cNvPr id="6" name="TextBox 6"/>
          <p:cNvSpPr txBox="1"/>
          <p:nvPr/>
        </p:nvSpPr>
        <p:spPr>
          <a:xfrm>
            <a:off x="2113992" y="490629"/>
            <a:ext cx="5525616" cy="663576"/>
          </a:xfrm>
          <a:prstGeom prst="rect">
            <a:avLst/>
          </a:prstGeom>
        </p:spPr>
        <p:txBody>
          <a:bodyPr lIns="0" tIns="0" rIns="0" bIns="0" rtlCol="0" anchor="t">
            <a:spAutoFit/>
          </a:bodyPr>
          <a:lstStyle/>
          <a:p>
            <a:pPr algn="ctr">
              <a:lnSpc>
                <a:spcPts val="5439"/>
              </a:lnSpc>
              <a:spcBef>
                <a:spcPct val="0"/>
              </a:spcBef>
            </a:pPr>
            <a:r>
              <a:rPr lang="en-US" sz="3199" spc="127" dirty="0">
                <a:solidFill>
                  <a:srgbClr val="000000"/>
                </a:solidFill>
                <a:latin typeface="Poppins Bold"/>
              </a:rPr>
              <a:t>ASCENSION CLUB BONUS</a:t>
            </a:r>
          </a:p>
        </p:txBody>
      </p:sp>
      <p:sp>
        <p:nvSpPr>
          <p:cNvPr id="8" name="Google Shape;289;p22">
            <a:extLst>
              <a:ext uri="{FF2B5EF4-FFF2-40B4-BE49-F238E27FC236}">
                <a16:creationId xmlns:a16="http://schemas.microsoft.com/office/drawing/2014/main" id="{4342DDF1-E68C-6CED-971B-0237D7C17B95}"/>
              </a:ext>
            </a:extLst>
          </p:cNvPr>
          <p:cNvSpPr/>
          <p:nvPr/>
        </p:nvSpPr>
        <p:spPr>
          <a:xfrm>
            <a:off x="0" y="0"/>
            <a:ext cx="9143875" cy="68580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C000"/>
              </a:solidFill>
              <a:latin typeface="Calibri"/>
              <a:ea typeface="Calibri"/>
              <a:cs typeface="Calibri"/>
              <a:sym typeface="Calibri"/>
            </a:endParaRPr>
          </a:p>
        </p:txBody>
      </p:sp>
      <p:sp>
        <p:nvSpPr>
          <p:cNvPr id="66" name="Google Shape;281;p21">
            <a:extLst>
              <a:ext uri="{FF2B5EF4-FFF2-40B4-BE49-F238E27FC236}">
                <a16:creationId xmlns:a16="http://schemas.microsoft.com/office/drawing/2014/main" id="{5850F577-48CD-7A5B-7D8D-A73619DC9F35}"/>
              </a:ext>
            </a:extLst>
          </p:cNvPr>
          <p:cNvSpPr txBox="1">
            <a:spLocks/>
          </p:cNvSpPr>
          <p:nvPr/>
        </p:nvSpPr>
        <p:spPr>
          <a:xfrm>
            <a:off x="-3" y="6919"/>
            <a:ext cx="9753603" cy="1143000"/>
          </a:xfrm>
          <a:prstGeom prst="rect">
            <a:avLst/>
          </a:prstGeom>
          <a:noFill/>
          <a:ln>
            <a:noFill/>
          </a:ln>
        </p:spPr>
        <p:txBody>
          <a:bodyPr spcFirstLastPara="1" wrap="square" lIns="91425" tIns="45700" rIns="91425" bIns="4570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lt1"/>
              </a:buClr>
              <a:buSzPts val="3100"/>
              <a:buFont typeface="Montserrat"/>
              <a:buNone/>
            </a:pPr>
            <a:r>
              <a:rPr lang="en-US" sz="3200" b="1" dirty="0">
                <a:solidFill>
                  <a:schemeClr val="lt1"/>
                </a:solidFill>
                <a:latin typeface="Montserrat"/>
                <a:ea typeface="Montserrat"/>
                <a:cs typeface="Montserrat"/>
                <a:sym typeface="Montserrat"/>
              </a:rPr>
              <a:t>ASCENSION CLUB BONUS</a:t>
            </a:r>
            <a:endParaRPr lang="en-US" sz="3200" dirty="0">
              <a:solidFill>
                <a:schemeClr val="lt1"/>
              </a:solidFill>
              <a:latin typeface="Montserrat"/>
              <a:ea typeface="Montserrat"/>
              <a:cs typeface="Montserrat"/>
              <a:sym typeface="Montserrat"/>
            </a:endParaRPr>
          </a:p>
        </p:txBody>
      </p:sp>
      <p:sp>
        <p:nvSpPr>
          <p:cNvPr id="69" name="Google Shape;272;p20">
            <a:extLst>
              <a:ext uri="{FF2B5EF4-FFF2-40B4-BE49-F238E27FC236}">
                <a16:creationId xmlns:a16="http://schemas.microsoft.com/office/drawing/2014/main" id="{80987C76-EB2D-ACE5-C5ED-33936AD51257}"/>
              </a:ext>
            </a:extLst>
          </p:cNvPr>
          <p:cNvSpPr txBox="1">
            <a:spLocks/>
          </p:cNvSpPr>
          <p:nvPr/>
        </p:nvSpPr>
        <p:spPr>
          <a:xfrm>
            <a:off x="50" y="862000"/>
            <a:ext cx="9753550" cy="120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1400"/>
              <a:buFont typeface="Montserrat"/>
              <a:buNone/>
            </a:pPr>
            <a:r>
              <a:rPr lang="en-US" sz="1600" dirty="0">
                <a:solidFill>
                  <a:schemeClr val="lt1"/>
                </a:solidFill>
                <a:latin typeface="Montserrat"/>
                <a:ea typeface="Montserrat"/>
                <a:cs typeface="Montserrat"/>
                <a:sym typeface="Montserrat"/>
              </a:rPr>
              <a:t>The Check Match Bonus is limited on a daily, ranking from </a:t>
            </a:r>
            <a:r>
              <a:rPr lang="en-US" sz="1600" b="1" dirty="0">
                <a:solidFill>
                  <a:srgbClr val="FFBD00"/>
                </a:solidFill>
                <a:latin typeface="Montserrat"/>
                <a:ea typeface="Montserrat"/>
                <a:cs typeface="Montserrat"/>
                <a:sym typeface="Montserrat"/>
              </a:rPr>
              <a:t>$300</a:t>
            </a:r>
            <a:r>
              <a:rPr lang="en-US" sz="1600" dirty="0">
                <a:solidFill>
                  <a:schemeClr val="lt1"/>
                </a:solidFill>
                <a:latin typeface="Montserrat"/>
                <a:ea typeface="Montserrat"/>
                <a:cs typeface="Montserrat"/>
                <a:sym typeface="Montserrat"/>
              </a:rPr>
              <a:t> TO </a:t>
            </a:r>
            <a:r>
              <a:rPr lang="en-US" sz="1600" b="1" dirty="0">
                <a:solidFill>
                  <a:srgbClr val="FFBD00"/>
                </a:solidFill>
                <a:latin typeface="Montserrat"/>
                <a:ea typeface="Montserrat"/>
                <a:cs typeface="Montserrat"/>
                <a:sym typeface="Montserrat"/>
              </a:rPr>
              <a:t>$1,500</a:t>
            </a:r>
            <a:r>
              <a:rPr lang="en-US" sz="1600" dirty="0">
                <a:solidFill>
                  <a:schemeClr val="lt1"/>
                </a:solidFill>
                <a:latin typeface="Montserrat"/>
                <a:ea typeface="Montserrat"/>
                <a:cs typeface="Montserrat"/>
                <a:sym typeface="Montserrat"/>
              </a:rPr>
              <a:t>,</a:t>
            </a:r>
            <a:br>
              <a:rPr lang="en-US" sz="1600" dirty="0">
                <a:solidFill>
                  <a:schemeClr val="lt1"/>
                </a:solidFill>
                <a:latin typeface="Montserrat"/>
                <a:ea typeface="Montserrat"/>
                <a:cs typeface="Montserrat"/>
                <a:sym typeface="Montserrat"/>
              </a:rPr>
            </a:br>
            <a:r>
              <a:rPr lang="en-US" sz="1600" dirty="0">
                <a:solidFill>
                  <a:schemeClr val="lt1"/>
                </a:solidFill>
                <a:latin typeface="Montserrat"/>
                <a:ea typeface="Montserrat"/>
                <a:cs typeface="Montserrat"/>
                <a:sym typeface="Montserrat"/>
              </a:rPr>
              <a:t>depending on the </a:t>
            </a:r>
            <a:r>
              <a:rPr lang="en-US" sz="1600" b="1" dirty="0">
                <a:solidFill>
                  <a:srgbClr val="FFBD00"/>
                </a:solidFill>
                <a:latin typeface="Montserrat"/>
                <a:ea typeface="Montserrat"/>
                <a:cs typeface="Montserrat"/>
                <a:sym typeface="Montserrat"/>
              </a:rPr>
              <a:t>RANK</a:t>
            </a:r>
            <a:r>
              <a:rPr lang="en-US" sz="1600" dirty="0">
                <a:solidFill>
                  <a:schemeClr val="lt1"/>
                </a:solidFill>
                <a:latin typeface="Montserrat"/>
                <a:ea typeface="Montserrat"/>
                <a:cs typeface="Montserrat"/>
                <a:sym typeface="Montserrat"/>
              </a:rPr>
              <a:t> that has been attained.</a:t>
            </a:r>
            <a:br>
              <a:rPr lang="en-US" sz="1600" dirty="0">
                <a:solidFill>
                  <a:schemeClr val="lt1"/>
                </a:solidFill>
                <a:latin typeface="Montserrat"/>
                <a:ea typeface="Montserrat"/>
                <a:cs typeface="Montserrat"/>
                <a:sym typeface="Montserrat"/>
              </a:rPr>
            </a:br>
            <a:br>
              <a:rPr lang="en-US" sz="1600" dirty="0">
                <a:solidFill>
                  <a:schemeClr val="lt1"/>
                </a:solidFill>
                <a:latin typeface="Montserrat"/>
                <a:ea typeface="Montserrat"/>
                <a:cs typeface="Montserrat"/>
                <a:sym typeface="Montserrat"/>
              </a:rPr>
            </a:br>
            <a:r>
              <a:rPr lang="en-US" sz="1600" dirty="0">
                <a:solidFill>
                  <a:schemeClr val="lt1"/>
                </a:solidFill>
                <a:latin typeface="Montserrat"/>
                <a:ea typeface="Montserrat"/>
                <a:cs typeface="Montserrat"/>
                <a:sym typeface="Montserrat"/>
              </a:rPr>
              <a:t>The capping for the Check Match Bonus increases as subscribers climb the ranks.</a:t>
            </a:r>
          </a:p>
        </p:txBody>
      </p:sp>
      <p:sp>
        <p:nvSpPr>
          <p:cNvPr id="71" name="Google Shape;273;p20">
            <a:extLst>
              <a:ext uri="{FF2B5EF4-FFF2-40B4-BE49-F238E27FC236}">
                <a16:creationId xmlns:a16="http://schemas.microsoft.com/office/drawing/2014/main" id="{339C5BB6-E9C6-B488-D7D9-DF2F0E152F9C}"/>
              </a:ext>
            </a:extLst>
          </p:cNvPr>
          <p:cNvSpPr txBox="1">
            <a:spLocks/>
          </p:cNvSpPr>
          <p:nvPr/>
        </p:nvSpPr>
        <p:spPr>
          <a:xfrm>
            <a:off x="0" y="6086300"/>
            <a:ext cx="9753600" cy="555900"/>
          </a:xfrm>
          <a:prstGeom prst="rect">
            <a:avLst/>
          </a:prstGeom>
          <a:noFill/>
          <a:ln>
            <a:noFill/>
          </a:ln>
        </p:spPr>
        <p:txBody>
          <a:bodyPr spcFirstLastPara="1" wrap="square" lIns="91425" tIns="45700" rIns="91425" bIns="45700" anchor="t"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320"/>
              </a:spcBef>
              <a:buClr>
                <a:schemeClr val="lt1"/>
              </a:buClr>
              <a:buSzPts val="1600"/>
              <a:buFont typeface="Arial" pitchFamily="34" charset="0"/>
              <a:buNone/>
            </a:pPr>
            <a:r>
              <a:rPr lang="en-US" sz="1400" b="1" dirty="0">
                <a:solidFill>
                  <a:srgbClr val="FFC000"/>
                </a:solidFill>
                <a:latin typeface="Montserrat"/>
                <a:ea typeface="Montserrat"/>
                <a:cs typeface="Montserrat"/>
                <a:sym typeface="Montserrat"/>
              </a:rPr>
              <a:t>The daily capping on Check Match Bonus remains </a:t>
            </a:r>
            <a:r>
              <a:rPr lang="en-US" sz="1400" b="1" i="1" dirty="0">
                <a:solidFill>
                  <a:srgbClr val="FFC000"/>
                </a:solidFill>
                <a:latin typeface="Montserrat"/>
                <a:ea typeface="Montserrat"/>
                <a:cs typeface="Montserrat"/>
                <a:sym typeface="Montserrat"/>
              </a:rPr>
              <a:t>$300</a:t>
            </a:r>
            <a:r>
              <a:rPr lang="en-US" sz="1400" b="1" dirty="0">
                <a:solidFill>
                  <a:srgbClr val="FFC000"/>
                </a:solidFill>
                <a:latin typeface="Montserrat"/>
                <a:ea typeface="Montserrat"/>
                <a:cs typeface="Montserrat"/>
                <a:sym typeface="Montserrat"/>
              </a:rPr>
              <a:t> until a certain rank is achieved.</a:t>
            </a:r>
            <a:endParaRPr lang="en-US" sz="1600" b="1" dirty="0">
              <a:solidFill>
                <a:srgbClr val="FFC000"/>
              </a:solidFill>
              <a:latin typeface="Montserrat"/>
              <a:ea typeface="Montserrat"/>
              <a:cs typeface="Montserrat"/>
              <a:sym typeface="Montserrat"/>
            </a:endParaRPr>
          </a:p>
        </p:txBody>
      </p:sp>
      <p:pic>
        <p:nvPicPr>
          <p:cNvPr id="11" name="Picture 10">
            <a:extLst>
              <a:ext uri="{FF2B5EF4-FFF2-40B4-BE49-F238E27FC236}">
                <a16:creationId xmlns:a16="http://schemas.microsoft.com/office/drawing/2014/main" id="{2C10F292-B0F5-39CE-A861-A7CB2E8F9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2382688"/>
            <a:ext cx="7772400" cy="3385924"/>
          </a:xfrm>
          <a:prstGeom prst="rect">
            <a:avLst/>
          </a:prstGeom>
        </p:spPr>
      </p:pic>
      <p:pic>
        <p:nvPicPr>
          <p:cNvPr id="5" name="Picture 4">
            <a:extLst>
              <a:ext uri="{FF2B5EF4-FFF2-40B4-BE49-F238E27FC236}">
                <a16:creationId xmlns:a16="http://schemas.microsoft.com/office/drawing/2014/main" id="{9C1D7A6E-5EDF-BC5F-9C93-893028BD3016}"/>
              </a:ext>
            </a:extLst>
          </p:cNvPr>
          <p:cNvPicPr>
            <a:picLocks noChangeAspect="1"/>
          </p:cNvPicPr>
          <p:nvPr/>
        </p:nvPicPr>
        <p:blipFill>
          <a:blip r:embed="rId3"/>
          <a:stretch>
            <a:fillRect/>
          </a:stretch>
        </p:blipFill>
        <p:spPr>
          <a:xfrm>
            <a:off x="9157547" y="0"/>
            <a:ext cx="596053" cy="447040"/>
          </a:xfrm>
          <a:prstGeom prst="rect">
            <a:avLst/>
          </a:prstGeom>
        </p:spPr>
      </p:pic>
    </p:spTree>
    <p:extLst>
      <p:ext uri="{BB962C8B-B14F-4D97-AF65-F5344CB8AC3E}">
        <p14:creationId xmlns:p14="http://schemas.microsoft.com/office/powerpoint/2010/main" val="379663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107"/>
        <p:cNvGrpSpPr/>
        <p:nvPr/>
      </p:nvGrpSpPr>
      <p:grpSpPr>
        <a:xfrm>
          <a:off x="0" y="0"/>
          <a:ext cx="0" cy="0"/>
          <a:chOff x="0" y="0"/>
          <a:chExt cx="0" cy="0"/>
        </a:xfrm>
      </p:grpSpPr>
      <p:sp>
        <p:nvSpPr>
          <p:cNvPr id="108" name="Google Shape;108;p3"/>
          <p:cNvSpPr/>
          <p:nvPr/>
        </p:nvSpPr>
        <p:spPr>
          <a:xfrm>
            <a:off x="0" y="0"/>
            <a:ext cx="9753600" cy="73152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7520" tIns="48747" rIns="97520" bIns="48747" anchor="ctr" anchorCtr="0">
            <a:noAutofit/>
          </a:bodyPr>
          <a:lstStyle/>
          <a:p>
            <a:pPr algn="ctr"/>
            <a:endParaRPr sz="640" dirty="0">
              <a:solidFill>
                <a:schemeClr val="lt1"/>
              </a:solidFill>
              <a:latin typeface="Calibri"/>
              <a:ea typeface="Calibri"/>
              <a:cs typeface="Calibri"/>
              <a:sym typeface="Calibri"/>
            </a:endParaRPr>
          </a:p>
        </p:txBody>
      </p:sp>
      <p:sp>
        <p:nvSpPr>
          <p:cNvPr id="109" name="Google Shape;109;p3"/>
          <p:cNvSpPr txBox="1">
            <a:spLocks noGrp="1"/>
          </p:cNvSpPr>
          <p:nvPr>
            <p:ph type="title"/>
          </p:nvPr>
        </p:nvSpPr>
        <p:spPr>
          <a:xfrm>
            <a:off x="0" y="155868"/>
            <a:ext cx="9753600" cy="917692"/>
          </a:xfrm>
          <a:prstGeom prst="rect">
            <a:avLst/>
          </a:prstGeom>
          <a:noFill/>
          <a:ln>
            <a:noFill/>
          </a:ln>
        </p:spPr>
        <p:txBody>
          <a:bodyPr spcFirstLastPara="1" vert="horz" wrap="square" lIns="97520" tIns="48747" rIns="97520" bIns="48747" rtlCol="0" anchor="ctr" anchorCtr="0">
            <a:normAutofit/>
          </a:bodyPr>
          <a:lstStyle/>
          <a:p>
            <a:pPr>
              <a:spcBef>
                <a:spcPts val="0"/>
              </a:spcBef>
              <a:buClr>
                <a:schemeClr val="lt1"/>
              </a:buClr>
              <a:buSzPct val="100000"/>
            </a:pPr>
            <a:r>
              <a:rPr lang="en-US" sz="3413" b="1" dirty="0">
                <a:solidFill>
                  <a:srgbClr val="FFC000"/>
                </a:solidFill>
                <a:latin typeface="Montserrat"/>
                <a:ea typeface="Montserrat"/>
                <a:cs typeface="Montserrat"/>
                <a:sym typeface="Montserrat"/>
              </a:rPr>
              <a:t>W</a:t>
            </a:r>
            <a:r>
              <a:rPr lang="en-US" sz="3413" b="1" dirty="0">
                <a:solidFill>
                  <a:schemeClr val="lt1"/>
                </a:solidFill>
                <a:latin typeface="Montserrat"/>
                <a:ea typeface="Montserrat"/>
                <a:cs typeface="Montserrat"/>
                <a:sym typeface="Montserrat"/>
              </a:rPr>
              <a:t>E </a:t>
            </a:r>
            <a:r>
              <a:rPr lang="en-US" sz="3413" b="1" dirty="0">
                <a:solidFill>
                  <a:srgbClr val="FFC000"/>
                </a:solidFill>
                <a:latin typeface="Montserrat"/>
                <a:ea typeface="Montserrat"/>
                <a:cs typeface="Montserrat"/>
                <a:sym typeface="Montserrat"/>
              </a:rPr>
              <a:t>A</a:t>
            </a:r>
            <a:r>
              <a:rPr lang="en-US" sz="3413" b="1" dirty="0">
                <a:solidFill>
                  <a:schemeClr val="lt1"/>
                </a:solidFill>
                <a:latin typeface="Montserrat"/>
                <a:ea typeface="Montserrat"/>
                <a:cs typeface="Montserrat"/>
                <a:sym typeface="Montserrat"/>
              </a:rPr>
              <a:t>RE </a:t>
            </a:r>
            <a:r>
              <a:rPr lang="en-US" sz="3413" b="1" dirty="0">
                <a:solidFill>
                  <a:srgbClr val="FFC000"/>
                </a:solidFill>
                <a:latin typeface="Montserrat"/>
                <a:ea typeface="Montserrat"/>
                <a:cs typeface="Montserrat"/>
                <a:sym typeface="Montserrat"/>
              </a:rPr>
              <a:t>A</a:t>
            </a:r>
            <a:r>
              <a:rPr lang="en-US" sz="3413" b="1" dirty="0">
                <a:solidFill>
                  <a:schemeClr val="lt1"/>
                </a:solidFill>
                <a:latin typeface="Montserrat"/>
                <a:ea typeface="Montserrat"/>
                <a:cs typeface="Montserrat"/>
                <a:sym typeface="Montserrat"/>
              </a:rPr>
              <a:t>LL </a:t>
            </a:r>
            <a:r>
              <a:rPr lang="en-US" sz="3413" b="1" dirty="0">
                <a:solidFill>
                  <a:srgbClr val="FFC000"/>
                </a:solidFill>
                <a:latin typeface="Montserrat"/>
                <a:ea typeface="Montserrat"/>
                <a:cs typeface="Montserrat"/>
                <a:sym typeface="Montserrat"/>
              </a:rPr>
              <a:t>S</a:t>
            </a:r>
            <a:r>
              <a:rPr lang="en-US" sz="3413" b="1" dirty="0">
                <a:solidFill>
                  <a:schemeClr val="lt1"/>
                </a:solidFill>
                <a:latin typeface="Montserrat"/>
                <a:ea typeface="Montserrat"/>
                <a:cs typeface="Montserrat"/>
                <a:sym typeface="Montserrat"/>
              </a:rPr>
              <a:t>ATOSHI PRODUCTS </a:t>
            </a:r>
            <a:endParaRPr sz="3413" b="1" dirty="0">
              <a:solidFill>
                <a:schemeClr val="lt1"/>
              </a:solidFill>
              <a:latin typeface="Montserrat"/>
              <a:ea typeface="Montserrat"/>
              <a:cs typeface="Montserrat"/>
              <a:sym typeface="Montserrat"/>
            </a:endParaRPr>
          </a:p>
        </p:txBody>
      </p:sp>
      <p:pic>
        <p:nvPicPr>
          <p:cNvPr id="4" name="Picture 3">
            <a:extLst>
              <a:ext uri="{FF2B5EF4-FFF2-40B4-BE49-F238E27FC236}">
                <a16:creationId xmlns:a16="http://schemas.microsoft.com/office/drawing/2014/main" id="{18861602-C789-4256-E632-AC8A46D42F17}"/>
              </a:ext>
            </a:extLst>
          </p:cNvPr>
          <p:cNvPicPr>
            <a:picLocks noChangeAspect="1"/>
          </p:cNvPicPr>
          <p:nvPr/>
        </p:nvPicPr>
        <p:blipFill>
          <a:blip r:embed="rId3"/>
          <a:stretch>
            <a:fillRect/>
          </a:stretch>
        </p:blipFill>
        <p:spPr>
          <a:xfrm>
            <a:off x="9157547" y="0"/>
            <a:ext cx="596053" cy="447040"/>
          </a:xfrm>
          <a:prstGeom prst="rect">
            <a:avLst/>
          </a:prstGeom>
        </p:spPr>
      </p:pic>
      <p:sp>
        <p:nvSpPr>
          <p:cNvPr id="15" name="Google Shape;117;p4">
            <a:hlinkClick r:id="rId4"/>
            <a:extLst>
              <a:ext uri="{FF2B5EF4-FFF2-40B4-BE49-F238E27FC236}">
                <a16:creationId xmlns:a16="http://schemas.microsoft.com/office/drawing/2014/main" id="{AAAFBF68-4EDC-2968-DEBA-CC56D05B9C30}"/>
              </a:ext>
            </a:extLst>
          </p:cNvPr>
          <p:cNvSpPr txBox="1">
            <a:spLocks/>
          </p:cNvSpPr>
          <p:nvPr/>
        </p:nvSpPr>
        <p:spPr>
          <a:xfrm>
            <a:off x="6695967" y="917692"/>
            <a:ext cx="2264854" cy="384269"/>
          </a:xfrm>
          <a:prstGeom prst="rect">
            <a:avLst/>
          </a:prstGeom>
          <a:noFill/>
          <a:ln>
            <a:noFill/>
          </a:ln>
        </p:spPr>
        <p:txBody>
          <a:bodyPr spcFirstLastPara="1" wrap="square" lIns="97520" tIns="48747" rIns="97520" bIns="4874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2800"/>
              <a:buFont typeface="Poppins"/>
              <a:buNone/>
            </a:pPr>
            <a:endParaRPr lang="en-US" sz="2560" b="1" dirty="0">
              <a:solidFill>
                <a:schemeClr val="bg1"/>
              </a:solidFill>
              <a:latin typeface="Montserrat"/>
              <a:ea typeface="Montserrat"/>
              <a:cs typeface="Montserrat"/>
              <a:sym typeface="Montserrat"/>
            </a:endParaRPr>
          </a:p>
        </p:txBody>
      </p:sp>
      <p:sp>
        <p:nvSpPr>
          <p:cNvPr id="11" name="TextBox 10">
            <a:extLst>
              <a:ext uri="{FF2B5EF4-FFF2-40B4-BE49-F238E27FC236}">
                <a16:creationId xmlns:a16="http://schemas.microsoft.com/office/drawing/2014/main" id="{9471AEFA-51D7-E4A0-82B7-8F4A0FD96955}"/>
              </a:ext>
            </a:extLst>
          </p:cNvPr>
          <p:cNvSpPr txBox="1"/>
          <p:nvPr/>
        </p:nvSpPr>
        <p:spPr>
          <a:xfrm>
            <a:off x="0" y="6310643"/>
            <a:ext cx="9753600" cy="552011"/>
          </a:xfrm>
          <a:prstGeom prst="rect">
            <a:avLst/>
          </a:prstGeom>
          <a:noFill/>
        </p:spPr>
        <p:txBody>
          <a:bodyPr wrap="square" rtlCol="0">
            <a:spAutoFit/>
          </a:bodyPr>
          <a:lstStyle/>
          <a:p>
            <a:pPr algn="ctr"/>
            <a:r>
              <a:rPr lang="en-AU" sz="2987" b="1" dirty="0">
                <a:solidFill>
                  <a:srgbClr val="FFBD00"/>
                </a:solidFill>
              </a:rPr>
              <a:t>LIMITED OFFER: 54,000 USD 182% APY</a:t>
            </a:r>
          </a:p>
        </p:txBody>
      </p:sp>
      <p:pic>
        <p:nvPicPr>
          <p:cNvPr id="10" name="Picture 9">
            <a:extLst>
              <a:ext uri="{FF2B5EF4-FFF2-40B4-BE49-F238E27FC236}">
                <a16:creationId xmlns:a16="http://schemas.microsoft.com/office/drawing/2014/main" id="{FA544DB5-33A2-9B45-8132-728DF1EDACC6}"/>
              </a:ext>
            </a:extLst>
          </p:cNvPr>
          <p:cNvPicPr>
            <a:picLocks noChangeAspect="1"/>
          </p:cNvPicPr>
          <p:nvPr/>
        </p:nvPicPr>
        <p:blipFill>
          <a:blip r:embed="rId5"/>
          <a:stretch>
            <a:fillRect/>
          </a:stretch>
        </p:blipFill>
        <p:spPr>
          <a:xfrm>
            <a:off x="2692640" y="1677053"/>
            <a:ext cx="4368321" cy="4368321"/>
          </a:xfrm>
          <a:prstGeom prst="rect">
            <a:avLst/>
          </a:prstGeom>
        </p:spPr>
      </p:pic>
      <p:sp>
        <p:nvSpPr>
          <p:cNvPr id="8" name="TextBox 7">
            <a:extLst>
              <a:ext uri="{FF2B5EF4-FFF2-40B4-BE49-F238E27FC236}">
                <a16:creationId xmlns:a16="http://schemas.microsoft.com/office/drawing/2014/main" id="{CFE5905C-5763-AEC4-3F1E-4C32AF56E7D9}"/>
              </a:ext>
            </a:extLst>
          </p:cNvPr>
          <p:cNvSpPr txBox="1"/>
          <p:nvPr/>
        </p:nvSpPr>
        <p:spPr>
          <a:xfrm>
            <a:off x="0" y="966970"/>
            <a:ext cx="9753600" cy="486287"/>
          </a:xfrm>
          <a:prstGeom prst="rect">
            <a:avLst/>
          </a:prstGeom>
          <a:noFill/>
        </p:spPr>
        <p:txBody>
          <a:bodyPr wrap="square" rtlCol="0">
            <a:spAutoFit/>
          </a:bodyPr>
          <a:lstStyle/>
          <a:p>
            <a:pPr algn="ctr"/>
            <a:r>
              <a:rPr lang="en-AU" sz="2560" dirty="0">
                <a:solidFill>
                  <a:schemeClr val="bg1"/>
                </a:solidFill>
              </a:rPr>
              <a:t>Affiliate Program: users can acquire </a:t>
            </a:r>
            <a:r>
              <a:rPr lang="en-AU" sz="2560" b="1" dirty="0">
                <a:solidFill>
                  <a:srgbClr val="FFBD00"/>
                </a:solidFill>
              </a:rPr>
              <a:t>NODE’S</a:t>
            </a:r>
          </a:p>
        </p:txBody>
      </p:sp>
      <p:sp>
        <p:nvSpPr>
          <p:cNvPr id="2" name="Freeform 2">
            <a:extLst>
              <a:ext uri="{FF2B5EF4-FFF2-40B4-BE49-F238E27FC236}">
                <a16:creationId xmlns:a16="http://schemas.microsoft.com/office/drawing/2014/main" id="{F95E8CED-E3DD-34BC-1BE8-259C0B107A1D}"/>
              </a:ext>
            </a:extLst>
          </p:cNvPr>
          <p:cNvSpPr/>
          <p:nvPr/>
        </p:nvSpPr>
        <p:spPr>
          <a:xfrm>
            <a:off x="1210560" y="817231"/>
            <a:ext cx="11591040" cy="7589371"/>
          </a:xfrm>
          <a:custGeom>
            <a:avLst/>
            <a:gdLst/>
            <a:ahLst/>
            <a:cxnLst/>
            <a:rect l="l" t="t" r="r" b="b"/>
            <a:pathLst>
              <a:path w="11591040" h="7589371">
                <a:moveTo>
                  <a:pt x="0" y="0"/>
                </a:moveTo>
                <a:lnTo>
                  <a:pt x="11591040" y="0"/>
                </a:lnTo>
                <a:lnTo>
                  <a:pt x="11591040" y="7589372"/>
                </a:lnTo>
                <a:lnTo>
                  <a:pt x="0" y="7589372"/>
                </a:lnTo>
                <a:lnTo>
                  <a:pt x="0" y="0"/>
                </a:lnTo>
                <a:close/>
              </a:path>
            </a:pathLst>
          </a:custGeom>
          <a:blipFill>
            <a:blip r:embed="rId6"/>
            <a:stretch>
              <a:fillRect/>
            </a:stretch>
          </a:blipFill>
        </p:spPr>
        <p:txBody>
          <a:bodyPr/>
          <a:lstStyle/>
          <a:p>
            <a:endParaRPr lang="en-AU"/>
          </a:p>
        </p:txBody>
      </p:sp>
    </p:spTree>
    <p:extLst>
      <p:ext uri="{BB962C8B-B14F-4D97-AF65-F5344CB8AC3E}">
        <p14:creationId xmlns:p14="http://schemas.microsoft.com/office/powerpoint/2010/main" val="334337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7" name="Group 7"/>
          <p:cNvGrpSpPr/>
          <p:nvPr/>
        </p:nvGrpSpPr>
        <p:grpSpPr>
          <a:xfrm>
            <a:off x="3644969" y="5410200"/>
            <a:ext cx="2574729" cy="1644963"/>
            <a:chOff x="0" y="0"/>
            <a:chExt cx="3432972" cy="2193285"/>
          </a:xfrm>
        </p:grpSpPr>
        <p:sp>
          <p:nvSpPr>
            <p:cNvPr id="8" name="Freeform 8"/>
            <p:cNvSpPr/>
            <p:nvPr/>
          </p:nvSpPr>
          <p:spPr>
            <a:xfrm>
              <a:off x="0" y="0"/>
              <a:ext cx="3432972" cy="2193285"/>
            </a:xfrm>
            <a:custGeom>
              <a:avLst/>
              <a:gdLst/>
              <a:ahLst/>
              <a:cxnLst/>
              <a:rect l="l" t="t" r="r" b="b"/>
              <a:pathLst>
                <a:path w="3248231" h="2193285">
                  <a:moveTo>
                    <a:pt x="0" y="0"/>
                  </a:moveTo>
                  <a:lnTo>
                    <a:pt x="3248231" y="0"/>
                  </a:lnTo>
                  <a:lnTo>
                    <a:pt x="3248231" y="2193285"/>
                  </a:lnTo>
                  <a:lnTo>
                    <a:pt x="0" y="2193285"/>
                  </a:lnTo>
                  <a:lnTo>
                    <a:pt x="0" y="0"/>
                  </a:lnTo>
                  <a:close/>
                </a:path>
              </a:pathLst>
            </a:custGeom>
            <a:blipFill>
              <a:blip r:embed="rId2"/>
              <a:stretch>
                <a:fillRect l="-56788" t="-42550" r="-56731" b="-64499"/>
              </a:stretch>
            </a:blipFill>
          </p:spPr>
          <p:txBody>
            <a:bodyPr/>
            <a:lstStyle/>
            <a:p>
              <a:endParaRPr lang="en-AU"/>
            </a:p>
          </p:txBody>
        </p:sp>
        <p:sp>
          <p:nvSpPr>
            <p:cNvPr id="9" name="TextBox 9"/>
            <p:cNvSpPr txBox="1"/>
            <p:nvPr/>
          </p:nvSpPr>
          <p:spPr>
            <a:xfrm>
              <a:off x="304492" y="1376694"/>
              <a:ext cx="1075436" cy="285635"/>
            </a:xfrm>
            <a:prstGeom prst="rect">
              <a:avLst/>
            </a:prstGeom>
          </p:spPr>
          <p:txBody>
            <a:bodyPr wrap="square" lIns="0" tIns="0" rIns="0" bIns="0" rtlCol="0" anchor="t">
              <a:spAutoFit/>
            </a:bodyPr>
            <a:lstStyle/>
            <a:p>
              <a:pPr algn="ctr">
                <a:lnSpc>
                  <a:spcPts val="1818"/>
                </a:lnSpc>
                <a:spcBef>
                  <a:spcPct val="0"/>
                </a:spcBef>
              </a:pPr>
              <a:r>
                <a:rPr lang="en-US" sz="1069" dirty="0">
                  <a:solidFill>
                    <a:srgbClr val="000000"/>
                  </a:solidFill>
                  <a:latin typeface="Poppins"/>
                </a:rPr>
                <a:t>$10,000,000</a:t>
              </a:r>
            </a:p>
          </p:txBody>
        </p:sp>
        <p:sp>
          <p:nvSpPr>
            <p:cNvPr id="10" name="TextBox 10"/>
            <p:cNvSpPr txBox="1"/>
            <p:nvPr/>
          </p:nvSpPr>
          <p:spPr>
            <a:xfrm>
              <a:off x="2048841" y="1370922"/>
              <a:ext cx="1075436" cy="283216"/>
            </a:xfrm>
            <a:prstGeom prst="rect">
              <a:avLst/>
            </a:prstGeom>
          </p:spPr>
          <p:txBody>
            <a:bodyPr wrap="square" lIns="0" tIns="0" rIns="0" bIns="0" rtlCol="0" anchor="t">
              <a:spAutoFit/>
            </a:bodyPr>
            <a:lstStyle/>
            <a:p>
              <a:pPr algn="ctr">
                <a:lnSpc>
                  <a:spcPts val="1818"/>
                </a:lnSpc>
                <a:spcBef>
                  <a:spcPct val="0"/>
                </a:spcBef>
              </a:pPr>
              <a:r>
                <a:rPr lang="en-US" sz="1069" dirty="0">
                  <a:solidFill>
                    <a:srgbClr val="000000"/>
                  </a:solidFill>
                  <a:latin typeface="Poppins"/>
                </a:rPr>
                <a:t>$10,000,000</a:t>
              </a:r>
            </a:p>
          </p:txBody>
        </p:sp>
        <p:sp>
          <p:nvSpPr>
            <p:cNvPr id="11" name="TextBox 11"/>
            <p:cNvSpPr txBox="1"/>
            <p:nvPr/>
          </p:nvSpPr>
          <p:spPr>
            <a:xfrm>
              <a:off x="1242939" y="512968"/>
              <a:ext cx="947093" cy="273579"/>
            </a:xfrm>
            <a:prstGeom prst="rect">
              <a:avLst/>
            </a:prstGeom>
          </p:spPr>
          <p:txBody>
            <a:bodyPr wrap="square" lIns="0" tIns="0" rIns="0" bIns="0" rtlCol="0" anchor="t">
              <a:spAutoFit/>
            </a:bodyPr>
            <a:lstStyle/>
            <a:p>
              <a:pPr algn="ctr">
                <a:lnSpc>
                  <a:spcPts val="1631"/>
                </a:lnSpc>
                <a:spcBef>
                  <a:spcPct val="0"/>
                </a:spcBef>
              </a:pPr>
              <a:r>
                <a:rPr lang="en-US" sz="959" dirty="0">
                  <a:solidFill>
                    <a:srgbClr val="000000"/>
                  </a:solidFill>
                  <a:latin typeface="Poppins Bold"/>
                </a:rPr>
                <a:t>TERA POOL</a:t>
              </a:r>
            </a:p>
          </p:txBody>
        </p:sp>
      </p:grpSp>
      <p:grpSp>
        <p:nvGrpSpPr>
          <p:cNvPr id="12" name="Group 12"/>
          <p:cNvGrpSpPr/>
          <p:nvPr/>
        </p:nvGrpSpPr>
        <p:grpSpPr>
          <a:xfrm>
            <a:off x="6652345" y="3866082"/>
            <a:ext cx="2415455" cy="1620318"/>
            <a:chOff x="0" y="0"/>
            <a:chExt cx="3220606" cy="2160423"/>
          </a:xfrm>
        </p:grpSpPr>
        <p:sp>
          <p:nvSpPr>
            <p:cNvPr id="13" name="Freeform 13"/>
            <p:cNvSpPr/>
            <p:nvPr/>
          </p:nvSpPr>
          <p:spPr>
            <a:xfrm>
              <a:off x="0" y="0"/>
              <a:ext cx="3220606" cy="2160423"/>
            </a:xfrm>
            <a:custGeom>
              <a:avLst/>
              <a:gdLst/>
              <a:ahLst/>
              <a:cxnLst/>
              <a:rect l="l" t="t" r="r" b="b"/>
              <a:pathLst>
                <a:path w="3220606" h="2160423">
                  <a:moveTo>
                    <a:pt x="0" y="0"/>
                  </a:moveTo>
                  <a:lnTo>
                    <a:pt x="3220606" y="0"/>
                  </a:lnTo>
                  <a:lnTo>
                    <a:pt x="3220606" y="2160423"/>
                  </a:lnTo>
                  <a:lnTo>
                    <a:pt x="0" y="2160423"/>
                  </a:lnTo>
                  <a:lnTo>
                    <a:pt x="0" y="0"/>
                  </a:lnTo>
                  <a:close/>
                </a:path>
              </a:pathLst>
            </a:custGeom>
            <a:blipFill>
              <a:blip r:embed="rId2"/>
              <a:stretch>
                <a:fillRect l="-54688" t="-42965" r="-60662" b="-67233"/>
              </a:stretch>
            </a:blipFill>
          </p:spPr>
          <p:txBody>
            <a:bodyPr/>
            <a:lstStyle/>
            <a:p>
              <a:endParaRPr lang="en-AU"/>
            </a:p>
          </p:txBody>
        </p:sp>
        <p:sp>
          <p:nvSpPr>
            <p:cNvPr id="14" name="TextBox 14"/>
            <p:cNvSpPr txBox="1"/>
            <p:nvPr/>
          </p:nvSpPr>
          <p:spPr>
            <a:xfrm>
              <a:off x="393583" y="1373205"/>
              <a:ext cx="1028313" cy="307776"/>
            </a:xfrm>
            <a:prstGeom prst="rect">
              <a:avLst/>
            </a:prstGeom>
          </p:spPr>
          <p:txBody>
            <a:bodyPr wrap="square" lIns="0" tIns="0" rIns="0" bIns="0" rtlCol="0" anchor="t">
              <a:spAutoFit/>
            </a:bodyPr>
            <a:lstStyle/>
            <a:p>
              <a:pPr algn="ctr">
                <a:lnSpc>
                  <a:spcPts val="1818"/>
                </a:lnSpc>
                <a:spcBef>
                  <a:spcPct val="0"/>
                </a:spcBef>
              </a:pPr>
              <a:r>
                <a:rPr lang="en-US" sz="1069" dirty="0">
                  <a:solidFill>
                    <a:srgbClr val="000000"/>
                  </a:solidFill>
                  <a:latin typeface="Poppins"/>
                </a:rPr>
                <a:t>$5,000,000</a:t>
              </a:r>
            </a:p>
          </p:txBody>
        </p:sp>
        <p:sp>
          <p:nvSpPr>
            <p:cNvPr id="15" name="TextBox 15"/>
            <p:cNvSpPr txBox="1"/>
            <p:nvPr/>
          </p:nvSpPr>
          <p:spPr>
            <a:xfrm>
              <a:off x="2012925" y="1373205"/>
              <a:ext cx="1052989" cy="307776"/>
            </a:xfrm>
            <a:prstGeom prst="rect">
              <a:avLst/>
            </a:prstGeom>
          </p:spPr>
          <p:txBody>
            <a:bodyPr wrap="square" lIns="0" tIns="0" rIns="0" bIns="0" rtlCol="0" anchor="t">
              <a:spAutoFit/>
            </a:bodyPr>
            <a:lstStyle/>
            <a:p>
              <a:pPr algn="ctr">
                <a:lnSpc>
                  <a:spcPts val="1818"/>
                </a:lnSpc>
                <a:spcBef>
                  <a:spcPct val="0"/>
                </a:spcBef>
              </a:pPr>
              <a:r>
                <a:rPr lang="en-US" sz="1069" dirty="0">
                  <a:solidFill>
                    <a:srgbClr val="000000"/>
                  </a:solidFill>
                  <a:latin typeface="Poppins"/>
                </a:rPr>
                <a:t>$5,000,000</a:t>
              </a:r>
            </a:p>
          </p:txBody>
        </p:sp>
        <p:sp>
          <p:nvSpPr>
            <p:cNvPr id="16" name="TextBox 16"/>
            <p:cNvSpPr txBox="1"/>
            <p:nvPr/>
          </p:nvSpPr>
          <p:spPr>
            <a:xfrm>
              <a:off x="1264590" y="504696"/>
              <a:ext cx="883841" cy="233093"/>
            </a:xfrm>
            <a:prstGeom prst="rect">
              <a:avLst/>
            </a:prstGeom>
          </p:spPr>
          <p:txBody>
            <a:bodyPr lIns="0" tIns="0" rIns="0" bIns="0" rtlCol="0" anchor="t">
              <a:spAutoFit/>
            </a:bodyPr>
            <a:lstStyle/>
            <a:p>
              <a:pPr algn="ctr">
                <a:lnSpc>
                  <a:spcPts val="1631"/>
                </a:lnSpc>
                <a:spcBef>
                  <a:spcPct val="0"/>
                </a:spcBef>
              </a:pPr>
              <a:r>
                <a:rPr lang="en-US" sz="959">
                  <a:solidFill>
                    <a:srgbClr val="000000"/>
                  </a:solidFill>
                  <a:latin typeface="Poppins Bold"/>
                </a:rPr>
                <a:t>GIGA POOL</a:t>
              </a:r>
            </a:p>
          </p:txBody>
        </p:sp>
      </p:grpSp>
      <p:grpSp>
        <p:nvGrpSpPr>
          <p:cNvPr id="20" name="Group 20"/>
          <p:cNvGrpSpPr/>
          <p:nvPr/>
        </p:nvGrpSpPr>
        <p:grpSpPr>
          <a:xfrm>
            <a:off x="354936" y="1960345"/>
            <a:ext cx="3131527" cy="1914396"/>
            <a:chOff x="0" y="0"/>
            <a:chExt cx="4175369" cy="2552530"/>
          </a:xfrm>
        </p:grpSpPr>
        <p:sp>
          <p:nvSpPr>
            <p:cNvPr id="21" name="Freeform 21"/>
            <p:cNvSpPr/>
            <p:nvPr/>
          </p:nvSpPr>
          <p:spPr>
            <a:xfrm>
              <a:off x="1075389" y="0"/>
              <a:ext cx="2024590" cy="458064"/>
            </a:xfrm>
            <a:custGeom>
              <a:avLst/>
              <a:gdLst/>
              <a:ahLst/>
              <a:cxnLst/>
              <a:rect l="l" t="t" r="r" b="b"/>
              <a:pathLst>
                <a:path w="2024590" h="458064">
                  <a:moveTo>
                    <a:pt x="0" y="0"/>
                  </a:moveTo>
                  <a:lnTo>
                    <a:pt x="2024591" y="0"/>
                  </a:lnTo>
                  <a:lnTo>
                    <a:pt x="2024591" y="458064"/>
                  </a:lnTo>
                  <a:lnTo>
                    <a:pt x="0" y="458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22" name="TextBox 22"/>
            <p:cNvSpPr txBox="1"/>
            <p:nvPr/>
          </p:nvSpPr>
          <p:spPr>
            <a:xfrm>
              <a:off x="1431648" y="8467"/>
              <a:ext cx="1312071" cy="376172"/>
            </a:xfrm>
            <a:prstGeom prst="rect">
              <a:avLst/>
            </a:prstGeom>
          </p:spPr>
          <p:txBody>
            <a:bodyPr wrap="square" lIns="0" tIns="0" rIns="0" bIns="0" rtlCol="0" anchor="t">
              <a:spAutoFit/>
            </a:bodyPr>
            <a:lstStyle/>
            <a:p>
              <a:pPr algn="ctr">
                <a:lnSpc>
                  <a:spcPts val="2209"/>
                </a:lnSpc>
                <a:spcBef>
                  <a:spcPct val="0"/>
                </a:spcBef>
              </a:pPr>
              <a:r>
                <a:rPr lang="en-US" sz="1299" dirty="0">
                  <a:solidFill>
                    <a:srgbClr val="FFCC00"/>
                  </a:solidFill>
                  <a:latin typeface="Poppins Bold"/>
                </a:rPr>
                <a:t>MEGA POOL</a:t>
              </a:r>
            </a:p>
          </p:txBody>
        </p:sp>
        <p:sp>
          <p:nvSpPr>
            <p:cNvPr id="23" name="TextBox 23"/>
            <p:cNvSpPr txBox="1"/>
            <p:nvPr/>
          </p:nvSpPr>
          <p:spPr>
            <a:xfrm>
              <a:off x="0" y="833340"/>
              <a:ext cx="4175369" cy="1719190"/>
            </a:xfrm>
            <a:prstGeom prst="rect">
              <a:avLst/>
            </a:prstGeom>
          </p:spPr>
          <p:txBody>
            <a:bodyPr lIns="0" tIns="0" rIns="0" bIns="0" rtlCol="0" anchor="t">
              <a:spAutoFit/>
            </a:bodyPr>
            <a:lstStyle/>
            <a:p>
              <a:pPr algn="ctr">
                <a:lnSpc>
                  <a:spcPts val="1699"/>
                </a:lnSpc>
                <a:spcBef>
                  <a:spcPct val="0"/>
                </a:spcBef>
              </a:pPr>
              <a:r>
                <a:rPr lang="en-US" sz="999" dirty="0">
                  <a:solidFill>
                    <a:srgbClr val="FFFFFF"/>
                  </a:solidFill>
                  <a:latin typeface="Poppins"/>
                </a:rPr>
                <a:t>Attain the Mega Pool by accomplishing a Business Volume of $1,000,000 of Boomerang licenses or by securing three Node subscriptions on both your Left and Right sides, and you'll be eligible to receive a monthly share of 4% of the total company revenue.</a:t>
              </a:r>
            </a:p>
          </p:txBody>
        </p:sp>
      </p:grpSp>
      <p:grpSp>
        <p:nvGrpSpPr>
          <p:cNvPr id="2" name="Group 1">
            <a:extLst>
              <a:ext uri="{FF2B5EF4-FFF2-40B4-BE49-F238E27FC236}">
                <a16:creationId xmlns:a16="http://schemas.microsoft.com/office/drawing/2014/main" id="{FBE5AFBF-4440-82C9-30A0-2599F49FFC08}"/>
              </a:ext>
            </a:extLst>
          </p:cNvPr>
          <p:cNvGrpSpPr/>
          <p:nvPr/>
        </p:nvGrpSpPr>
        <p:grpSpPr>
          <a:xfrm>
            <a:off x="533400" y="3886512"/>
            <a:ext cx="2445038" cy="1599888"/>
            <a:chOff x="685800" y="3657600"/>
            <a:chExt cx="2445038" cy="1599888"/>
          </a:xfrm>
        </p:grpSpPr>
        <p:sp>
          <p:nvSpPr>
            <p:cNvPr id="3" name="Freeform 3"/>
            <p:cNvSpPr/>
            <p:nvPr/>
          </p:nvSpPr>
          <p:spPr>
            <a:xfrm>
              <a:off x="685800" y="3657600"/>
              <a:ext cx="2445038" cy="1599888"/>
            </a:xfrm>
            <a:custGeom>
              <a:avLst/>
              <a:gdLst/>
              <a:ahLst/>
              <a:cxnLst/>
              <a:rect l="l" t="t" r="r" b="b"/>
              <a:pathLst>
                <a:path w="2445038" h="1599888">
                  <a:moveTo>
                    <a:pt x="0" y="0"/>
                  </a:moveTo>
                  <a:lnTo>
                    <a:pt x="2445039" y="0"/>
                  </a:lnTo>
                  <a:lnTo>
                    <a:pt x="2445039" y="1599888"/>
                  </a:lnTo>
                  <a:lnTo>
                    <a:pt x="0" y="1599888"/>
                  </a:lnTo>
                  <a:lnTo>
                    <a:pt x="0" y="0"/>
                  </a:lnTo>
                  <a:close/>
                </a:path>
              </a:pathLst>
            </a:custGeom>
            <a:blipFill>
              <a:blip r:embed="rId2"/>
              <a:stretch>
                <a:fillRect l="-55896" t="-44759" r="-56849" b="-68122"/>
              </a:stretch>
            </a:blipFill>
          </p:spPr>
          <p:txBody>
            <a:bodyPr/>
            <a:lstStyle/>
            <a:p>
              <a:endParaRPr lang="en-AU"/>
            </a:p>
          </p:txBody>
        </p:sp>
        <p:sp>
          <p:nvSpPr>
            <p:cNvPr id="25" name="TextBox 25"/>
            <p:cNvSpPr txBox="1"/>
            <p:nvPr/>
          </p:nvSpPr>
          <p:spPr>
            <a:xfrm>
              <a:off x="1587702" y="4016679"/>
              <a:ext cx="689297" cy="188664"/>
            </a:xfrm>
            <a:prstGeom prst="rect">
              <a:avLst/>
            </a:prstGeom>
          </p:spPr>
          <p:txBody>
            <a:bodyPr lIns="0" tIns="0" rIns="0" bIns="0" rtlCol="0" anchor="t">
              <a:spAutoFit/>
            </a:bodyPr>
            <a:lstStyle/>
            <a:p>
              <a:pPr algn="ctr">
                <a:lnSpc>
                  <a:spcPts val="1579"/>
                </a:lnSpc>
                <a:spcBef>
                  <a:spcPct val="0"/>
                </a:spcBef>
              </a:pPr>
              <a:r>
                <a:rPr lang="en-US" sz="928" dirty="0">
                  <a:solidFill>
                    <a:srgbClr val="000000"/>
                  </a:solidFill>
                  <a:latin typeface="Poppins Bold"/>
                </a:rPr>
                <a:t>MEGA POOL</a:t>
              </a:r>
            </a:p>
          </p:txBody>
        </p:sp>
        <p:sp>
          <p:nvSpPr>
            <p:cNvPr id="26" name="TextBox 26"/>
            <p:cNvSpPr txBox="1"/>
            <p:nvPr/>
          </p:nvSpPr>
          <p:spPr>
            <a:xfrm>
              <a:off x="935019" y="4689255"/>
              <a:ext cx="794539" cy="211468"/>
            </a:xfrm>
            <a:prstGeom prst="rect">
              <a:avLst/>
            </a:prstGeom>
          </p:spPr>
          <p:txBody>
            <a:bodyPr wrap="square" lIns="0" tIns="0" rIns="0" bIns="0" rtlCol="0" anchor="t">
              <a:spAutoFit/>
            </a:bodyPr>
            <a:lstStyle/>
            <a:p>
              <a:pPr algn="ctr">
                <a:lnSpc>
                  <a:spcPts val="1818"/>
                </a:lnSpc>
                <a:spcBef>
                  <a:spcPct val="0"/>
                </a:spcBef>
              </a:pPr>
              <a:r>
                <a:rPr lang="en-US" sz="1069" dirty="0">
                  <a:solidFill>
                    <a:srgbClr val="000000"/>
                  </a:solidFill>
                  <a:latin typeface="Poppins"/>
                </a:rPr>
                <a:t>$1,000,000</a:t>
              </a:r>
            </a:p>
          </p:txBody>
        </p:sp>
        <p:sp>
          <p:nvSpPr>
            <p:cNvPr id="27" name="TextBox 27"/>
            <p:cNvSpPr txBox="1"/>
            <p:nvPr/>
          </p:nvSpPr>
          <p:spPr>
            <a:xfrm>
              <a:off x="2172830" y="4689255"/>
              <a:ext cx="794539" cy="211468"/>
            </a:xfrm>
            <a:prstGeom prst="rect">
              <a:avLst/>
            </a:prstGeom>
          </p:spPr>
          <p:txBody>
            <a:bodyPr wrap="square" lIns="0" tIns="0" rIns="0" bIns="0" rtlCol="0" anchor="t">
              <a:spAutoFit/>
            </a:bodyPr>
            <a:lstStyle/>
            <a:p>
              <a:pPr algn="ctr">
                <a:lnSpc>
                  <a:spcPts val="1818"/>
                </a:lnSpc>
                <a:spcBef>
                  <a:spcPct val="0"/>
                </a:spcBef>
              </a:pPr>
              <a:r>
                <a:rPr lang="en-US" sz="1069" dirty="0">
                  <a:solidFill>
                    <a:srgbClr val="000000"/>
                  </a:solidFill>
                  <a:latin typeface="Poppins"/>
                </a:rPr>
                <a:t>$1,000,000</a:t>
              </a:r>
            </a:p>
          </p:txBody>
        </p:sp>
      </p:grpSp>
      <p:sp>
        <p:nvSpPr>
          <p:cNvPr id="30" name="TextBox 30"/>
          <p:cNvSpPr txBox="1"/>
          <p:nvPr/>
        </p:nvSpPr>
        <p:spPr>
          <a:xfrm>
            <a:off x="7386820" y="1987693"/>
            <a:ext cx="960149" cy="282129"/>
          </a:xfrm>
          <a:prstGeom prst="rect">
            <a:avLst/>
          </a:prstGeom>
        </p:spPr>
        <p:txBody>
          <a:bodyPr wrap="square" lIns="0" tIns="0" rIns="0" bIns="0" rtlCol="0" anchor="t">
            <a:spAutoFit/>
          </a:bodyPr>
          <a:lstStyle/>
          <a:p>
            <a:pPr algn="ctr">
              <a:lnSpc>
                <a:spcPts val="2209"/>
              </a:lnSpc>
              <a:spcBef>
                <a:spcPct val="0"/>
              </a:spcBef>
            </a:pPr>
            <a:r>
              <a:rPr lang="en-US" sz="1299" dirty="0">
                <a:solidFill>
                  <a:srgbClr val="FFCC00"/>
                </a:solidFill>
                <a:latin typeface="Poppins Bold"/>
              </a:rPr>
              <a:t>GIGA POOL</a:t>
            </a:r>
          </a:p>
        </p:txBody>
      </p:sp>
      <p:sp>
        <p:nvSpPr>
          <p:cNvPr id="31" name="TextBox 31"/>
          <p:cNvSpPr txBox="1"/>
          <p:nvPr/>
        </p:nvSpPr>
        <p:spPr>
          <a:xfrm>
            <a:off x="6219698" y="2541874"/>
            <a:ext cx="3150084" cy="1507400"/>
          </a:xfrm>
          <a:prstGeom prst="rect">
            <a:avLst/>
          </a:prstGeom>
        </p:spPr>
        <p:txBody>
          <a:bodyPr lIns="0" tIns="0" rIns="0" bIns="0" rtlCol="0" anchor="t">
            <a:spAutoFit/>
          </a:bodyPr>
          <a:lstStyle/>
          <a:p>
            <a:pPr algn="ctr">
              <a:lnSpc>
                <a:spcPts val="1699"/>
              </a:lnSpc>
              <a:spcBef>
                <a:spcPct val="0"/>
              </a:spcBef>
            </a:pPr>
            <a:r>
              <a:rPr lang="en-US" sz="999" dirty="0">
                <a:solidFill>
                  <a:srgbClr val="FFFFFF"/>
                </a:solidFill>
                <a:latin typeface="Poppins"/>
              </a:rPr>
              <a:t>Attain the Giga Pool by accomplishing a Business Volume of $5,000,000 of Boomerang licenses or by having a minimum of 2 members who have achieved the Mega Node Pool Rank  on both your Left and Right sides, and you'll be eligible to receive a monthly share of 7% of the total company revenue.</a:t>
            </a:r>
          </a:p>
        </p:txBody>
      </p:sp>
      <p:sp>
        <p:nvSpPr>
          <p:cNvPr id="32" name="TextBox 32"/>
          <p:cNvSpPr txBox="1"/>
          <p:nvPr/>
        </p:nvSpPr>
        <p:spPr>
          <a:xfrm>
            <a:off x="3166521" y="3988707"/>
            <a:ext cx="3135491" cy="1725409"/>
          </a:xfrm>
          <a:prstGeom prst="rect">
            <a:avLst/>
          </a:prstGeom>
        </p:spPr>
        <p:txBody>
          <a:bodyPr wrap="square" lIns="0" tIns="0" rIns="0" bIns="0" rtlCol="0" anchor="t">
            <a:spAutoFit/>
          </a:bodyPr>
          <a:lstStyle/>
          <a:p>
            <a:pPr algn="ctr">
              <a:lnSpc>
                <a:spcPts val="1699"/>
              </a:lnSpc>
              <a:spcBef>
                <a:spcPct val="0"/>
              </a:spcBef>
            </a:pPr>
            <a:r>
              <a:rPr lang="en-US" sz="999" dirty="0">
                <a:solidFill>
                  <a:srgbClr val="FFFFFF"/>
                </a:solidFill>
                <a:latin typeface="Poppins"/>
              </a:rPr>
              <a:t>Attain the Tera Pool by accomplishing a Business Volume of $10,000,000 of Boomerang licenses or by having at least 1 Giga member on both your Left and Right sides, and you'll be eligible to receive a monthly share of 10% of the total company revenue. </a:t>
            </a:r>
          </a:p>
          <a:p>
            <a:pPr algn="ctr">
              <a:lnSpc>
                <a:spcPts val="1699"/>
              </a:lnSpc>
              <a:spcBef>
                <a:spcPct val="0"/>
              </a:spcBef>
            </a:pPr>
            <a:r>
              <a:rPr lang="en-US" sz="999" dirty="0">
                <a:solidFill>
                  <a:srgbClr val="FFFFFF"/>
                </a:solidFill>
                <a:latin typeface="Poppins"/>
              </a:rPr>
              <a:t>You will also be granted a FREE NODE subscription</a:t>
            </a:r>
          </a:p>
          <a:p>
            <a:pPr algn="ctr">
              <a:lnSpc>
                <a:spcPts val="1699"/>
              </a:lnSpc>
              <a:spcBef>
                <a:spcPct val="0"/>
              </a:spcBef>
            </a:pPr>
            <a:endParaRPr lang="en-US" sz="999" dirty="0">
              <a:solidFill>
                <a:srgbClr val="FFFFFF"/>
              </a:solidFill>
              <a:latin typeface="Poppins"/>
            </a:endParaRPr>
          </a:p>
        </p:txBody>
      </p:sp>
      <p:grpSp>
        <p:nvGrpSpPr>
          <p:cNvPr id="33" name="Group 17">
            <a:extLst>
              <a:ext uri="{FF2B5EF4-FFF2-40B4-BE49-F238E27FC236}">
                <a16:creationId xmlns:a16="http://schemas.microsoft.com/office/drawing/2014/main" id="{9257C0FF-A823-2FFF-6354-1A7792C5EE8B}"/>
              </a:ext>
            </a:extLst>
          </p:cNvPr>
          <p:cNvGrpSpPr/>
          <p:nvPr/>
        </p:nvGrpSpPr>
        <p:grpSpPr>
          <a:xfrm>
            <a:off x="857804" y="261082"/>
            <a:ext cx="8010499" cy="1173275"/>
            <a:chOff x="0" y="0"/>
            <a:chExt cx="2795019" cy="469605"/>
          </a:xfrm>
        </p:grpSpPr>
        <p:sp>
          <p:nvSpPr>
            <p:cNvPr id="34" name="Freeform 18">
              <a:extLst>
                <a:ext uri="{FF2B5EF4-FFF2-40B4-BE49-F238E27FC236}">
                  <a16:creationId xmlns:a16="http://schemas.microsoft.com/office/drawing/2014/main" id="{23FD5DD9-A468-C674-0DBF-B426EB480F2C}"/>
                </a:ext>
              </a:extLst>
            </p:cNvPr>
            <p:cNvSpPr/>
            <p:nvPr/>
          </p:nvSpPr>
          <p:spPr>
            <a:xfrm>
              <a:off x="0" y="0"/>
              <a:ext cx="2795020" cy="469605"/>
            </a:xfrm>
            <a:custGeom>
              <a:avLst/>
              <a:gdLst/>
              <a:ahLst/>
              <a:cxnLst/>
              <a:rect l="l" t="t" r="r" b="b"/>
              <a:pathLst>
                <a:path w="2795020" h="469605">
                  <a:moveTo>
                    <a:pt x="14909" y="0"/>
                  </a:moveTo>
                  <a:lnTo>
                    <a:pt x="2780111" y="0"/>
                  </a:lnTo>
                  <a:cubicBezTo>
                    <a:pt x="2784065" y="0"/>
                    <a:pt x="2787857" y="1571"/>
                    <a:pt x="2790653" y="4367"/>
                  </a:cubicBezTo>
                  <a:cubicBezTo>
                    <a:pt x="2793449" y="7163"/>
                    <a:pt x="2795020" y="10955"/>
                    <a:pt x="2795020" y="14909"/>
                  </a:cubicBezTo>
                  <a:lnTo>
                    <a:pt x="2795020" y="454696"/>
                  </a:lnTo>
                  <a:cubicBezTo>
                    <a:pt x="2795020" y="458650"/>
                    <a:pt x="2793449" y="462442"/>
                    <a:pt x="2790653" y="465238"/>
                  </a:cubicBezTo>
                  <a:cubicBezTo>
                    <a:pt x="2787857" y="468034"/>
                    <a:pt x="2784065" y="469605"/>
                    <a:pt x="2780111" y="469605"/>
                  </a:cubicBezTo>
                  <a:lnTo>
                    <a:pt x="14909" y="469605"/>
                  </a:lnTo>
                  <a:cubicBezTo>
                    <a:pt x="10955" y="469605"/>
                    <a:pt x="7163" y="468034"/>
                    <a:pt x="4367" y="465238"/>
                  </a:cubicBezTo>
                  <a:cubicBezTo>
                    <a:pt x="1571" y="462442"/>
                    <a:pt x="0" y="458650"/>
                    <a:pt x="0" y="454696"/>
                  </a:cubicBezTo>
                  <a:lnTo>
                    <a:pt x="0" y="14909"/>
                  </a:lnTo>
                  <a:cubicBezTo>
                    <a:pt x="0" y="10955"/>
                    <a:pt x="1571" y="7163"/>
                    <a:pt x="4367" y="4367"/>
                  </a:cubicBezTo>
                  <a:cubicBezTo>
                    <a:pt x="7163" y="1571"/>
                    <a:pt x="10955" y="0"/>
                    <a:pt x="14909" y="0"/>
                  </a:cubicBezTo>
                  <a:close/>
                </a:path>
              </a:pathLst>
            </a:custGeom>
            <a:solidFill>
              <a:srgbClr val="FFCC00"/>
            </a:solidFill>
            <a:ln cap="sq">
              <a:noFill/>
              <a:prstDash val="solid"/>
              <a:miter/>
            </a:ln>
          </p:spPr>
          <p:txBody>
            <a:bodyPr/>
            <a:lstStyle/>
            <a:p>
              <a:endParaRPr lang="en-AU"/>
            </a:p>
          </p:txBody>
        </p:sp>
        <p:sp>
          <p:nvSpPr>
            <p:cNvPr id="35" name="TextBox 19">
              <a:extLst>
                <a:ext uri="{FF2B5EF4-FFF2-40B4-BE49-F238E27FC236}">
                  <a16:creationId xmlns:a16="http://schemas.microsoft.com/office/drawing/2014/main" id="{C9C45B76-EA05-7329-198C-D80570AB7342}"/>
                </a:ext>
              </a:extLst>
            </p:cNvPr>
            <p:cNvSpPr txBox="1"/>
            <p:nvPr/>
          </p:nvSpPr>
          <p:spPr>
            <a:xfrm>
              <a:off x="0" y="-66675"/>
              <a:ext cx="2795019" cy="536280"/>
            </a:xfrm>
            <a:prstGeom prst="rect">
              <a:avLst/>
            </a:prstGeom>
          </p:spPr>
          <p:txBody>
            <a:bodyPr lIns="50800" tIns="50800" rIns="50800" bIns="50800" rtlCol="0" anchor="ctr"/>
            <a:lstStyle/>
            <a:p>
              <a:pPr algn="ctr">
                <a:lnSpc>
                  <a:spcPts val="2040"/>
                </a:lnSpc>
              </a:pPr>
              <a:endParaRPr/>
            </a:p>
          </p:txBody>
        </p:sp>
      </p:grpSp>
      <p:sp>
        <p:nvSpPr>
          <p:cNvPr id="36" name="TextBox 28">
            <a:extLst>
              <a:ext uri="{FF2B5EF4-FFF2-40B4-BE49-F238E27FC236}">
                <a16:creationId xmlns:a16="http://schemas.microsoft.com/office/drawing/2014/main" id="{6A481361-0BF7-7031-4170-1A29377C9B57}"/>
              </a:ext>
            </a:extLst>
          </p:cNvPr>
          <p:cNvSpPr txBox="1"/>
          <p:nvPr/>
        </p:nvSpPr>
        <p:spPr>
          <a:xfrm>
            <a:off x="1106223" y="295234"/>
            <a:ext cx="7513663" cy="569323"/>
          </a:xfrm>
          <a:prstGeom prst="rect">
            <a:avLst/>
          </a:prstGeom>
        </p:spPr>
        <p:txBody>
          <a:bodyPr wrap="square" lIns="0" tIns="0" rIns="0" bIns="0" rtlCol="0" anchor="t">
            <a:spAutoFit/>
          </a:bodyPr>
          <a:lstStyle/>
          <a:p>
            <a:pPr algn="ctr">
              <a:lnSpc>
                <a:spcPts val="4759"/>
              </a:lnSpc>
              <a:spcBef>
                <a:spcPct val="0"/>
              </a:spcBef>
            </a:pPr>
            <a:r>
              <a:rPr lang="en-US" sz="2799" spc="111" dirty="0">
                <a:solidFill>
                  <a:srgbClr val="000000"/>
                </a:solidFill>
                <a:latin typeface="Poppins Bold"/>
              </a:rPr>
              <a:t>STRUCTURE POOL INCOME</a:t>
            </a:r>
          </a:p>
        </p:txBody>
      </p:sp>
      <p:sp>
        <p:nvSpPr>
          <p:cNvPr id="37" name="TextBox 29">
            <a:extLst>
              <a:ext uri="{FF2B5EF4-FFF2-40B4-BE49-F238E27FC236}">
                <a16:creationId xmlns:a16="http://schemas.microsoft.com/office/drawing/2014/main" id="{481BDFCF-BA64-F1E7-3737-968D4E32F3D7}"/>
              </a:ext>
            </a:extLst>
          </p:cNvPr>
          <p:cNvSpPr txBox="1"/>
          <p:nvPr/>
        </p:nvSpPr>
        <p:spPr>
          <a:xfrm>
            <a:off x="2603088" y="797766"/>
            <a:ext cx="4547423" cy="403957"/>
          </a:xfrm>
          <a:prstGeom prst="rect">
            <a:avLst/>
          </a:prstGeom>
        </p:spPr>
        <p:txBody>
          <a:bodyPr wrap="square" lIns="0" tIns="0" rIns="0" bIns="0" rtlCol="0" anchor="t">
            <a:spAutoFit/>
          </a:bodyPr>
          <a:lstStyle/>
          <a:p>
            <a:pPr algn="ctr">
              <a:lnSpc>
                <a:spcPts val="3400"/>
              </a:lnSpc>
              <a:spcBef>
                <a:spcPct val="0"/>
              </a:spcBef>
            </a:pPr>
            <a:r>
              <a:rPr lang="en-US" sz="2000" dirty="0">
                <a:solidFill>
                  <a:srgbClr val="000000"/>
                </a:solidFill>
                <a:latin typeface="Poppins Medium"/>
              </a:rPr>
              <a:t>And Monthly Rewards for Each Pool</a:t>
            </a:r>
          </a:p>
        </p:txBody>
      </p:sp>
      <p:pic>
        <p:nvPicPr>
          <p:cNvPr id="41" name="Picture 40">
            <a:extLst>
              <a:ext uri="{FF2B5EF4-FFF2-40B4-BE49-F238E27FC236}">
                <a16:creationId xmlns:a16="http://schemas.microsoft.com/office/drawing/2014/main" id="{8750B705-7419-CA99-A2E9-C2977E5464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4325" y="1783725"/>
            <a:ext cx="1849917" cy="1483123"/>
          </a:xfrm>
          <a:prstGeom prst="rect">
            <a:avLst/>
          </a:prstGeom>
        </p:spPr>
      </p:pic>
      <p:sp>
        <p:nvSpPr>
          <p:cNvPr id="24" name="Freeform 24"/>
          <p:cNvSpPr/>
          <p:nvPr/>
        </p:nvSpPr>
        <p:spPr>
          <a:xfrm>
            <a:off x="7035518" y="1960345"/>
            <a:ext cx="1518443" cy="343548"/>
          </a:xfrm>
          <a:custGeom>
            <a:avLst/>
            <a:gdLst/>
            <a:ahLst/>
            <a:cxnLst/>
            <a:rect l="l" t="t" r="r" b="b"/>
            <a:pathLst>
              <a:path w="1518443" h="343548">
                <a:moveTo>
                  <a:pt x="0" y="0"/>
                </a:moveTo>
                <a:lnTo>
                  <a:pt x="1518443" y="0"/>
                </a:lnTo>
                <a:lnTo>
                  <a:pt x="1518443" y="343548"/>
                </a:lnTo>
                <a:lnTo>
                  <a:pt x="0" y="3435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43" name="Freeform 5">
            <a:extLst>
              <a:ext uri="{FF2B5EF4-FFF2-40B4-BE49-F238E27FC236}">
                <a16:creationId xmlns:a16="http://schemas.microsoft.com/office/drawing/2014/main" id="{D64C6710-DD52-26F5-1689-412EEA4013D7}"/>
              </a:ext>
            </a:extLst>
          </p:cNvPr>
          <p:cNvSpPr/>
          <p:nvPr/>
        </p:nvSpPr>
        <p:spPr>
          <a:xfrm>
            <a:off x="4103835" y="3415251"/>
            <a:ext cx="1518443" cy="343548"/>
          </a:xfrm>
          <a:custGeom>
            <a:avLst/>
            <a:gdLst/>
            <a:ahLst/>
            <a:cxnLst/>
            <a:rect l="l" t="t" r="r" b="b"/>
            <a:pathLst>
              <a:path w="2024590" h="458064">
                <a:moveTo>
                  <a:pt x="0" y="0"/>
                </a:moveTo>
                <a:lnTo>
                  <a:pt x="2024590" y="0"/>
                </a:lnTo>
                <a:lnTo>
                  <a:pt x="2024590" y="458064"/>
                </a:lnTo>
                <a:lnTo>
                  <a:pt x="0" y="458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44" name="TextBox 6">
            <a:extLst>
              <a:ext uri="{FF2B5EF4-FFF2-40B4-BE49-F238E27FC236}">
                <a16:creationId xmlns:a16="http://schemas.microsoft.com/office/drawing/2014/main" id="{218A202E-80BC-F493-5B7C-A47F2B391450}"/>
              </a:ext>
            </a:extLst>
          </p:cNvPr>
          <p:cNvSpPr txBox="1"/>
          <p:nvPr/>
        </p:nvSpPr>
        <p:spPr>
          <a:xfrm>
            <a:off x="4373262" y="3431655"/>
            <a:ext cx="979586" cy="282129"/>
          </a:xfrm>
          <a:prstGeom prst="rect">
            <a:avLst/>
          </a:prstGeom>
        </p:spPr>
        <p:txBody>
          <a:bodyPr wrap="square" lIns="0" tIns="0" rIns="0" bIns="0" rtlCol="0" anchor="t">
            <a:spAutoFit/>
          </a:bodyPr>
          <a:lstStyle/>
          <a:p>
            <a:pPr algn="ctr">
              <a:lnSpc>
                <a:spcPts val="2209"/>
              </a:lnSpc>
              <a:spcBef>
                <a:spcPct val="0"/>
              </a:spcBef>
            </a:pPr>
            <a:r>
              <a:rPr lang="en-US" sz="1299" dirty="0">
                <a:solidFill>
                  <a:srgbClr val="FFCC00"/>
                </a:solidFill>
                <a:latin typeface="Poppins Bold"/>
              </a:rPr>
              <a:t>TERA POOL</a:t>
            </a:r>
          </a:p>
        </p:txBody>
      </p:sp>
      <p:pic>
        <p:nvPicPr>
          <p:cNvPr id="45" name="Picture 44">
            <a:extLst>
              <a:ext uri="{FF2B5EF4-FFF2-40B4-BE49-F238E27FC236}">
                <a16:creationId xmlns:a16="http://schemas.microsoft.com/office/drawing/2014/main" id="{FD6BF8CD-EA12-D0F4-0184-16CB8BF2A0FE}"/>
              </a:ext>
            </a:extLst>
          </p:cNvPr>
          <p:cNvPicPr>
            <a:picLocks noChangeAspect="1"/>
          </p:cNvPicPr>
          <p:nvPr/>
        </p:nvPicPr>
        <p:blipFill>
          <a:blip r:embed="rId6"/>
          <a:stretch>
            <a:fillRect/>
          </a:stretch>
        </p:blipFill>
        <p:spPr>
          <a:xfrm>
            <a:off x="9157547" y="0"/>
            <a:ext cx="596053" cy="447040"/>
          </a:xfrm>
          <a:prstGeom prst="rect">
            <a:avLst/>
          </a:prstGeom>
        </p:spPr>
      </p:pic>
      <p:sp>
        <p:nvSpPr>
          <p:cNvPr id="4" name="Freeform 2">
            <a:extLst>
              <a:ext uri="{FF2B5EF4-FFF2-40B4-BE49-F238E27FC236}">
                <a16:creationId xmlns:a16="http://schemas.microsoft.com/office/drawing/2014/main" id="{22D2A075-7F6C-2FA7-B6E7-5DE2CE2ED636}"/>
              </a:ext>
            </a:extLst>
          </p:cNvPr>
          <p:cNvSpPr/>
          <p:nvPr/>
        </p:nvSpPr>
        <p:spPr>
          <a:xfrm>
            <a:off x="1210560" y="817231"/>
            <a:ext cx="11591040" cy="7589371"/>
          </a:xfrm>
          <a:custGeom>
            <a:avLst/>
            <a:gdLst/>
            <a:ahLst/>
            <a:cxnLst/>
            <a:rect l="l" t="t" r="r" b="b"/>
            <a:pathLst>
              <a:path w="11591040" h="7589371">
                <a:moveTo>
                  <a:pt x="0" y="0"/>
                </a:moveTo>
                <a:lnTo>
                  <a:pt x="11591040" y="0"/>
                </a:lnTo>
                <a:lnTo>
                  <a:pt x="11591040" y="7589372"/>
                </a:lnTo>
                <a:lnTo>
                  <a:pt x="0" y="7589372"/>
                </a:lnTo>
                <a:lnTo>
                  <a:pt x="0" y="0"/>
                </a:lnTo>
                <a:close/>
              </a:path>
            </a:pathLst>
          </a:custGeom>
          <a:blipFill>
            <a:blip r:embed="rId7"/>
            <a:stretch>
              <a:fillRect/>
            </a:stretch>
          </a:blipFill>
        </p:spPr>
        <p:txBody>
          <a:bodyPr/>
          <a:lstStyle/>
          <a:p>
            <a:endParaRPr lang="en-A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3060" y="274320"/>
            <a:ext cx="9759719" cy="0"/>
          </a:xfrm>
          <a:prstGeom prst="line">
            <a:avLst/>
          </a:prstGeom>
          <a:ln w="38100" cap="flat">
            <a:solidFill>
              <a:srgbClr val="FFCC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3060" y="1316096"/>
            <a:ext cx="9759719" cy="0"/>
          </a:xfrm>
          <a:prstGeom prst="line">
            <a:avLst/>
          </a:prstGeom>
          <a:ln w="38100" cap="flat">
            <a:solidFill>
              <a:srgbClr val="FFCC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197502"/>
            <a:ext cx="9753599" cy="1022588"/>
          </a:xfrm>
          <a:prstGeom prst="rect">
            <a:avLst/>
          </a:prstGeom>
        </p:spPr>
        <p:txBody>
          <a:bodyPr wrap="square" lIns="0" tIns="0" rIns="0" bIns="0" rtlCol="0" anchor="t">
            <a:spAutoFit/>
          </a:bodyPr>
          <a:lstStyle/>
          <a:p>
            <a:pPr marL="0" marR="0" lvl="0" indent="0" algn="ctr" defTabSz="914400" rtl="0" eaLnBrk="1" fontAlgn="auto" latinLnBrk="0" hangingPunct="1">
              <a:lnSpc>
                <a:spcPts val="8636"/>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C000"/>
                </a:solidFill>
                <a:effectLst/>
                <a:uLnTx/>
                <a:uFillTx/>
                <a:latin typeface="Montserrat"/>
                <a:ea typeface="Montserrat"/>
                <a:cs typeface="Montserrat"/>
                <a:sym typeface="Montserrat"/>
              </a:rPr>
              <a:t>TERMS &amp; CONDITIONS</a:t>
            </a:r>
            <a:endParaRPr kumimoji="0" lang="en-US" sz="5080" b="0" i="0" u="none" strike="noStrike" kern="1200" cap="none" spc="0" normalizeH="0" baseline="0" noProof="0" dirty="0">
              <a:ln>
                <a:noFill/>
              </a:ln>
              <a:solidFill>
                <a:srgbClr val="FFC000"/>
              </a:solidFill>
              <a:effectLst/>
              <a:uLnTx/>
              <a:uFillTx/>
              <a:latin typeface="Poppins Bold"/>
              <a:ea typeface="+mn-ea"/>
              <a:cs typeface="+mn-cs"/>
            </a:endParaRPr>
          </a:p>
        </p:txBody>
      </p:sp>
      <p:sp>
        <p:nvSpPr>
          <p:cNvPr id="6" name="TextBox 6">
            <a:extLst>
              <a:ext uri="{FF2B5EF4-FFF2-40B4-BE49-F238E27FC236}">
                <a16:creationId xmlns:a16="http://schemas.microsoft.com/office/drawing/2014/main" id="{D57E0CD9-44CE-EAB8-4AF4-657C6BE557C2}"/>
              </a:ext>
            </a:extLst>
          </p:cNvPr>
          <p:cNvSpPr txBox="1"/>
          <p:nvPr/>
        </p:nvSpPr>
        <p:spPr>
          <a:xfrm>
            <a:off x="266699" y="1828800"/>
            <a:ext cx="9220200" cy="4907113"/>
          </a:xfrm>
          <a:prstGeom prst="rect">
            <a:avLst/>
          </a:prstGeom>
        </p:spPr>
        <p:txBody>
          <a:bodyPr wrap="square" lIns="0" tIns="0" rIns="0" bIns="0" rtlCol="0" anchor="t">
            <a:spAutoFit/>
          </a:bodyPr>
          <a:lstStyle/>
          <a:p>
            <a:pPr marL="280669" marR="0" lvl="1" indent="-140335" algn="l" defTabSz="914400" rtl="0" eaLnBrk="1" fontAlgn="auto" latinLnBrk="0" hangingPunct="1">
              <a:spcBef>
                <a:spcPts val="0"/>
              </a:spcBef>
              <a:spcAft>
                <a:spcPts val="0"/>
              </a:spcAft>
              <a:buClrTx/>
              <a:buSzTx/>
              <a:buFont typeface="Arial"/>
              <a:buChar char="•"/>
              <a:tabLst/>
              <a:defRPr/>
            </a:pPr>
            <a:r>
              <a:rPr kumimoji="0" lang="en-US" sz="1299" b="0" i="0" u="none" strike="noStrike" kern="1200" cap="none" spc="0" normalizeH="0" baseline="0" noProof="0" dirty="0">
                <a:ln>
                  <a:noFill/>
                </a:ln>
                <a:solidFill>
                  <a:srgbClr val="FFFFFF"/>
                </a:solidFill>
                <a:effectLst/>
                <a:uLnTx/>
                <a:uFillTx/>
                <a:latin typeface="Poppins"/>
                <a:ea typeface="+mn-ea"/>
                <a:cs typeface="+mn-cs"/>
              </a:rPr>
              <a:t>A Flash Loan will be granted exclusively to whitelisted wallets</a:t>
            </a:r>
            <a:r>
              <a:rPr kumimoji="0" lang="en-US" sz="1299" b="0" i="0" u="none" strike="noStrike" kern="1200" cap="none" spc="0" normalizeH="0" noProof="0" dirty="0">
                <a:ln>
                  <a:noFill/>
                </a:ln>
                <a:solidFill>
                  <a:srgbClr val="FFFFFF"/>
                </a:solidFill>
                <a:effectLst/>
                <a:uLnTx/>
                <a:uFillTx/>
                <a:latin typeface="Poppins"/>
                <a:ea typeface="+mn-ea"/>
                <a:cs typeface="+mn-cs"/>
              </a:rPr>
              <a:t> and will have a free $50 GT-1X miner included.</a:t>
            </a:r>
            <a:br>
              <a:rPr kumimoji="0" lang="en-US" sz="1299" b="0" i="0" u="none" strike="noStrike" kern="1200" cap="none" spc="0" normalizeH="0" noProof="0" dirty="0">
                <a:ln>
                  <a:noFill/>
                </a:ln>
                <a:solidFill>
                  <a:srgbClr val="FFFFFF"/>
                </a:solidFill>
                <a:effectLst/>
                <a:uLnTx/>
                <a:uFillTx/>
                <a:latin typeface="Poppins"/>
                <a:ea typeface="+mn-ea"/>
                <a:cs typeface="+mn-cs"/>
              </a:rPr>
            </a:br>
            <a:endParaRPr kumimoji="0" lang="en-US" sz="800" b="0" i="0" u="none" strike="noStrike" kern="1200" cap="none" spc="0" normalizeH="0" baseline="0" noProof="0" dirty="0">
              <a:ln>
                <a:noFill/>
              </a:ln>
              <a:solidFill>
                <a:srgbClr val="FFFFFF"/>
              </a:solidFill>
              <a:effectLst/>
              <a:uLnTx/>
              <a:uFillTx/>
              <a:latin typeface="Poppins"/>
              <a:ea typeface="+mn-ea"/>
              <a:cs typeface="+mn-cs"/>
            </a:endParaRPr>
          </a:p>
          <a:p>
            <a:pPr marL="280669" marR="0" lvl="1" indent="-140335" algn="l" defTabSz="914400" rtl="0" eaLnBrk="1" fontAlgn="auto" latinLnBrk="0" hangingPunct="1">
              <a:spcBef>
                <a:spcPts val="0"/>
              </a:spcBef>
              <a:spcAft>
                <a:spcPts val="0"/>
              </a:spcAft>
              <a:buClrTx/>
              <a:buSzTx/>
              <a:buFont typeface="Arial"/>
              <a:buChar char="•"/>
              <a:tabLst/>
              <a:defRPr/>
            </a:pPr>
            <a:endParaRPr kumimoji="0" lang="en-US" sz="800" b="0" i="0" u="none" strike="noStrike" kern="1200" cap="none" spc="0" normalizeH="0" baseline="0" noProof="0" dirty="0">
              <a:ln>
                <a:noFill/>
              </a:ln>
              <a:solidFill>
                <a:srgbClr val="FFFFFF"/>
              </a:solidFill>
              <a:effectLst/>
              <a:uLnTx/>
              <a:uFillTx/>
              <a:latin typeface="Poppins"/>
              <a:ea typeface="+mn-ea"/>
              <a:cs typeface="+mn-cs"/>
            </a:endParaRPr>
          </a:p>
          <a:p>
            <a:pPr marL="280669" marR="0" lvl="1" indent="-140335" algn="l" defTabSz="914400" rtl="0" eaLnBrk="1" fontAlgn="auto" latinLnBrk="0" hangingPunct="1">
              <a:spcBef>
                <a:spcPts val="0"/>
              </a:spcBef>
              <a:spcAft>
                <a:spcPts val="0"/>
              </a:spcAft>
              <a:buClrTx/>
              <a:buSzTx/>
              <a:buFont typeface="Arial"/>
              <a:buChar char="•"/>
              <a:tabLst/>
              <a:defRPr/>
            </a:pPr>
            <a:r>
              <a:rPr kumimoji="0" lang="en-US" sz="1299" b="0" i="0" u="none" strike="noStrike" kern="1200" cap="none" spc="0" normalizeH="0" baseline="0" noProof="0" dirty="0">
                <a:ln>
                  <a:noFill/>
                </a:ln>
                <a:solidFill>
                  <a:srgbClr val="FFFFFF"/>
                </a:solidFill>
                <a:effectLst/>
                <a:uLnTx/>
                <a:uFillTx/>
                <a:latin typeface="Poppins"/>
                <a:ea typeface="+mn-ea"/>
                <a:cs typeface="+mn-cs"/>
              </a:rPr>
              <a:t>On MVP, users who obtained a</a:t>
            </a:r>
            <a:r>
              <a:rPr kumimoji="0" lang="en-US" sz="1299" b="0" i="0" u="none" strike="noStrike" kern="1200" cap="none" spc="0" normalizeH="0" noProof="0" dirty="0">
                <a:ln>
                  <a:noFill/>
                </a:ln>
                <a:solidFill>
                  <a:srgbClr val="FFFFFF"/>
                </a:solidFill>
                <a:effectLst/>
                <a:uLnTx/>
                <a:uFillTx/>
                <a:latin typeface="Poppins"/>
                <a:ea typeface="+mn-ea"/>
                <a:cs typeface="+mn-cs"/>
              </a:rPr>
              <a:t> </a:t>
            </a:r>
            <a:r>
              <a:rPr kumimoji="0" lang="en-US" sz="1299" b="0" i="0" u="none" strike="noStrike" kern="1200" cap="none" spc="0" normalizeH="0" baseline="0" noProof="0" dirty="0">
                <a:ln>
                  <a:noFill/>
                </a:ln>
                <a:solidFill>
                  <a:srgbClr val="FFFFFF"/>
                </a:solidFill>
                <a:effectLst/>
                <a:uLnTx/>
                <a:uFillTx/>
                <a:latin typeface="Poppins"/>
                <a:ea typeface="+mn-ea"/>
                <a:cs typeface="+mn-cs"/>
              </a:rPr>
              <a:t>Boomerang License will be able to utilize their Flash Loan Limit.</a:t>
            </a:r>
            <a:br>
              <a:rPr kumimoji="0" lang="en-US" sz="1299" b="0" i="0" u="none" strike="noStrike" kern="1200" cap="none" spc="0" normalizeH="0" baseline="0" noProof="0" dirty="0">
                <a:ln>
                  <a:noFill/>
                </a:ln>
                <a:solidFill>
                  <a:srgbClr val="FFFFFF"/>
                </a:solidFill>
                <a:effectLst/>
                <a:uLnTx/>
                <a:uFillTx/>
                <a:latin typeface="Poppins"/>
                <a:ea typeface="+mn-ea"/>
                <a:cs typeface="+mn-cs"/>
              </a:rPr>
            </a:br>
            <a:endParaRPr kumimoji="0" lang="en-US" sz="800" b="0" i="0" u="none" strike="noStrike" kern="1200" cap="none" spc="0" normalizeH="0" baseline="0" noProof="0" dirty="0">
              <a:ln>
                <a:noFill/>
              </a:ln>
              <a:solidFill>
                <a:srgbClr val="FFFFFF"/>
              </a:solidFill>
              <a:effectLst/>
              <a:uLnTx/>
              <a:uFillTx/>
              <a:latin typeface="Poppins"/>
              <a:ea typeface="+mn-ea"/>
              <a:cs typeface="+mn-cs"/>
            </a:endParaRPr>
          </a:p>
          <a:p>
            <a:pPr marL="280669" marR="0" lvl="1" indent="-140335" algn="l" defTabSz="914400" rtl="0" eaLnBrk="1" fontAlgn="auto" latinLnBrk="0" hangingPunct="1">
              <a:spcBef>
                <a:spcPts val="0"/>
              </a:spcBef>
              <a:spcAft>
                <a:spcPts val="0"/>
              </a:spcAft>
              <a:buClrTx/>
              <a:buSzTx/>
              <a:buFont typeface="Arial"/>
              <a:buChar char="•"/>
              <a:tabLst/>
              <a:defRPr/>
            </a:pPr>
            <a:endParaRPr kumimoji="0" lang="en-US" sz="800" b="0" i="0" u="none" strike="noStrike" kern="1200" cap="none" spc="0" normalizeH="0" baseline="0" noProof="0" dirty="0">
              <a:ln>
                <a:noFill/>
              </a:ln>
              <a:solidFill>
                <a:srgbClr val="FFFFFF"/>
              </a:solidFill>
              <a:effectLst/>
              <a:uLnTx/>
              <a:uFillTx/>
              <a:latin typeface="Poppins"/>
              <a:ea typeface="+mn-ea"/>
              <a:cs typeface="+mn-cs"/>
            </a:endParaRPr>
          </a:p>
          <a:p>
            <a:pPr marL="280669" lvl="1" indent="-140335">
              <a:buFont typeface="Arial"/>
              <a:buChar char="•"/>
              <a:defRPr/>
            </a:pPr>
            <a:r>
              <a:rPr lang="en-US" sz="1299" dirty="0">
                <a:solidFill>
                  <a:srgbClr val="FFFFFF"/>
                </a:solidFill>
                <a:latin typeface="Poppins"/>
              </a:rPr>
              <a:t>All new purchased Boomerang</a:t>
            </a:r>
            <a:r>
              <a:rPr kumimoji="0" lang="en-US" sz="1299" b="0" i="0" u="none" strike="noStrike" kern="1200" cap="none" spc="0" normalizeH="0" baseline="0" noProof="0" dirty="0">
                <a:ln>
                  <a:noFill/>
                </a:ln>
                <a:solidFill>
                  <a:srgbClr val="FFFFFF"/>
                </a:solidFill>
                <a:effectLst/>
                <a:uLnTx/>
                <a:uFillTx/>
                <a:latin typeface="Poppins"/>
                <a:ea typeface="+mn-ea"/>
                <a:cs typeface="+mn-cs"/>
              </a:rPr>
              <a:t> Licenses will have a multiplier of 200X, t</a:t>
            </a:r>
            <a:r>
              <a:rPr lang="en-US" sz="1299" dirty="0">
                <a:solidFill>
                  <a:srgbClr val="FFFFFF"/>
                </a:solidFill>
                <a:latin typeface="Poppins"/>
              </a:rPr>
              <a:t>he flash loan limits will be credited </a:t>
            </a:r>
          </a:p>
          <a:p>
            <a:pPr marL="140334" lvl="1">
              <a:defRPr/>
            </a:pPr>
            <a:r>
              <a:rPr lang="en-US" sz="1299" dirty="0">
                <a:solidFill>
                  <a:srgbClr val="FFFFFF"/>
                </a:solidFill>
                <a:latin typeface="Poppins"/>
              </a:rPr>
              <a:t>   on MVP.</a:t>
            </a:r>
            <a:endParaRPr kumimoji="0" lang="en-US" sz="800" b="0" i="0" u="none" strike="noStrike" kern="1200" cap="none" spc="0" normalizeH="0" baseline="0" noProof="0" dirty="0">
              <a:ln>
                <a:noFill/>
              </a:ln>
              <a:solidFill>
                <a:srgbClr val="FFFFFF"/>
              </a:solidFill>
              <a:effectLst/>
              <a:uLnTx/>
              <a:uFillTx/>
              <a:latin typeface="Poppins"/>
              <a:ea typeface="+mn-ea"/>
              <a:cs typeface="+mn-cs"/>
            </a:endParaRPr>
          </a:p>
          <a:p>
            <a:pPr marL="140334" marR="0" lvl="1" indent="0" algn="l" defTabSz="914400" rtl="0" eaLnBrk="1" fontAlgn="auto" latinLnBrk="0" hangingPunct="1">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Poppins"/>
              <a:ea typeface="+mn-ea"/>
              <a:cs typeface="+mn-cs"/>
            </a:endParaRPr>
          </a:p>
          <a:p>
            <a:pPr marL="280669" marR="0" lvl="1" indent="-140335" algn="l" defTabSz="914400" rtl="0" eaLnBrk="1" fontAlgn="auto" latinLnBrk="0" hangingPunct="1">
              <a:spcBef>
                <a:spcPts val="0"/>
              </a:spcBef>
              <a:spcAft>
                <a:spcPts val="0"/>
              </a:spcAft>
              <a:buClrTx/>
              <a:buSzTx/>
              <a:buFont typeface="Arial"/>
              <a:buChar char="•"/>
              <a:tabLst/>
              <a:defRPr/>
            </a:pPr>
            <a:r>
              <a:rPr kumimoji="0" lang="en-US" sz="1299" b="0" i="0" u="none" strike="noStrike" kern="1200" cap="none" spc="0" normalizeH="0" baseline="0" noProof="0" dirty="0">
                <a:ln>
                  <a:noFill/>
                </a:ln>
                <a:solidFill>
                  <a:srgbClr val="FFFFFF"/>
                </a:solidFill>
                <a:effectLst/>
                <a:uLnTx/>
                <a:uFillTx/>
                <a:latin typeface="Poppins"/>
                <a:ea typeface="+mn-ea"/>
                <a:cs typeface="+mn-cs"/>
              </a:rPr>
              <a:t>Introducer Kickback and Check Match Bonuses are credited to the account on a daily basis.</a:t>
            </a:r>
          </a:p>
          <a:p>
            <a:pPr marL="280669" marR="0" lvl="1" indent="-140335" algn="l" defTabSz="914400" rtl="0" eaLnBrk="1" fontAlgn="auto" latinLnBrk="0" hangingPunct="1">
              <a:spcBef>
                <a:spcPts val="0"/>
              </a:spcBef>
              <a:spcAft>
                <a:spcPts val="0"/>
              </a:spcAft>
              <a:buClrTx/>
              <a:buSzTx/>
              <a:buFont typeface="Arial"/>
              <a:buChar char="•"/>
              <a:tabLst/>
              <a:defRPr/>
            </a:pPr>
            <a:endParaRPr kumimoji="0" lang="en-US" sz="800" b="0" i="0" u="none" strike="noStrike" kern="1200" cap="none" spc="0" normalizeH="0" baseline="0" noProof="0" dirty="0">
              <a:ln>
                <a:noFill/>
              </a:ln>
              <a:solidFill>
                <a:srgbClr val="FFFFFF"/>
              </a:solidFill>
              <a:effectLst/>
              <a:uLnTx/>
              <a:uFillTx/>
              <a:latin typeface="Poppins"/>
              <a:ea typeface="+mn-ea"/>
              <a:cs typeface="+mn-cs"/>
            </a:endParaRPr>
          </a:p>
          <a:p>
            <a:pPr marL="140334" marR="0" lvl="1" indent="0" algn="l" defTabSz="914400" rtl="0" eaLnBrk="1" fontAlgn="auto" latinLnBrk="0" hangingPunct="1">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Poppins"/>
              <a:ea typeface="+mn-ea"/>
              <a:cs typeface="+mn-cs"/>
            </a:endParaRPr>
          </a:p>
          <a:p>
            <a:pPr marL="280669" marR="0" lvl="1" indent="-140335" algn="l" defTabSz="914400" rtl="0" eaLnBrk="1" fontAlgn="auto" latinLnBrk="0" hangingPunct="1">
              <a:spcBef>
                <a:spcPts val="0"/>
              </a:spcBef>
              <a:spcAft>
                <a:spcPts val="0"/>
              </a:spcAft>
              <a:buClrTx/>
              <a:buSzTx/>
              <a:buFont typeface="Arial"/>
              <a:buChar char="•"/>
              <a:tabLst/>
              <a:defRPr/>
            </a:pPr>
            <a:r>
              <a:rPr kumimoji="0" lang="en-US" sz="1299" b="0" i="0" u="none" strike="noStrike" kern="1200" cap="none" spc="0" normalizeH="0" baseline="0" noProof="0" dirty="0">
                <a:ln>
                  <a:noFill/>
                </a:ln>
                <a:solidFill>
                  <a:srgbClr val="FFFFFF"/>
                </a:solidFill>
                <a:effectLst/>
                <a:uLnTx/>
                <a:uFillTx/>
                <a:latin typeface="Poppins"/>
                <a:ea typeface="+mn-ea"/>
                <a:cs typeface="+mn-cs"/>
              </a:rPr>
              <a:t>Subscribers have the opportunity to receive Ascension Club Rewards from multiple clubs.       </a:t>
            </a:r>
            <a:br>
              <a:rPr kumimoji="0" lang="en-US" sz="1299" b="0" i="0" u="none" strike="noStrike" kern="1200" cap="none" spc="0" normalizeH="0" baseline="0" noProof="0" dirty="0">
                <a:ln>
                  <a:noFill/>
                </a:ln>
                <a:solidFill>
                  <a:srgbClr val="FFFFFF"/>
                </a:solidFill>
                <a:effectLst/>
                <a:uLnTx/>
                <a:uFillTx/>
                <a:latin typeface="Poppins"/>
                <a:ea typeface="+mn-ea"/>
                <a:cs typeface="+mn-cs"/>
              </a:rPr>
            </a:br>
            <a:r>
              <a:rPr kumimoji="0" lang="en-US" sz="1299" b="0" i="0" u="none" strike="noStrike" kern="1200" cap="none" spc="0" normalizeH="0" baseline="0" noProof="0" dirty="0">
                <a:ln>
                  <a:noFill/>
                </a:ln>
                <a:solidFill>
                  <a:srgbClr val="FFFFFF"/>
                </a:solidFill>
                <a:effectLst/>
                <a:uLnTx/>
                <a:uFillTx/>
                <a:latin typeface="Poppins"/>
                <a:ea typeface="+mn-ea"/>
                <a:cs typeface="+mn-cs"/>
              </a:rPr>
              <a:t>(For Example: A subscriber has achieved Cardano rank in the club then they will receive Club Bonus from</a:t>
            </a:r>
          </a:p>
          <a:p>
            <a:pPr marL="0" marR="0" lvl="0" indent="0" algn="l" defTabSz="914400" rtl="0" eaLnBrk="1" fontAlgn="auto" latinLnBrk="0" hangingPunct="1">
              <a:spcBef>
                <a:spcPts val="0"/>
              </a:spcBef>
              <a:spcAft>
                <a:spcPts val="0"/>
              </a:spcAft>
              <a:buClrTx/>
              <a:buSzTx/>
              <a:buFontTx/>
              <a:buNone/>
              <a:tabLst/>
              <a:defRPr/>
            </a:pPr>
            <a:r>
              <a:rPr lang="en-US" sz="800" dirty="0">
                <a:solidFill>
                  <a:srgbClr val="FFFFFF"/>
                </a:solidFill>
                <a:latin typeface="Poppins"/>
              </a:rPr>
              <a:t>           </a:t>
            </a:r>
            <a:r>
              <a:rPr kumimoji="0" lang="en-US" sz="1299" b="0" i="0" u="none" strike="noStrike" kern="1200" cap="none" spc="0" normalizeH="0" baseline="0" noProof="0" dirty="0">
                <a:ln>
                  <a:noFill/>
                </a:ln>
                <a:solidFill>
                  <a:srgbClr val="FFFFFF"/>
                </a:solidFill>
                <a:effectLst/>
                <a:uLnTx/>
                <a:uFillTx/>
                <a:latin typeface="Poppins"/>
                <a:ea typeface="+mn-ea"/>
                <a:cs typeface="+mn-cs"/>
              </a:rPr>
              <a:t>Cardano, Doge, Tron &amp; Shiba as well).</a:t>
            </a:r>
          </a:p>
          <a:p>
            <a:pPr marL="0" marR="0" lvl="0" indent="0" algn="l" defTabSz="914400" rtl="0" eaLnBrk="1" fontAlgn="auto" latinLnBrk="0" hangingPunct="1">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Poppins"/>
              <a:ea typeface="+mn-ea"/>
              <a:cs typeface="+mn-cs"/>
            </a:endParaRPr>
          </a:p>
          <a:p>
            <a:pPr marL="280669" marR="0" lvl="1" indent="-140335" algn="l" defTabSz="914400" rtl="0" eaLnBrk="1" fontAlgn="auto" latinLnBrk="0" hangingPunct="1">
              <a:spcBef>
                <a:spcPts val="0"/>
              </a:spcBef>
              <a:spcAft>
                <a:spcPts val="0"/>
              </a:spcAft>
              <a:buClrTx/>
              <a:buSzTx/>
              <a:buFont typeface="Arial"/>
              <a:buChar char="•"/>
              <a:tabLst/>
              <a:defRPr/>
            </a:pPr>
            <a:r>
              <a:rPr kumimoji="0" lang="en-US" sz="1299" b="0" i="0" u="none" strike="noStrike" kern="1200" cap="none" spc="0" normalizeH="0" baseline="0" noProof="0" dirty="0">
                <a:ln>
                  <a:noFill/>
                </a:ln>
                <a:solidFill>
                  <a:srgbClr val="FFFFFF"/>
                </a:solidFill>
                <a:effectLst/>
                <a:uLnTx/>
                <a:uFillTx/>
                <a:latin typeface="Poppins"/>
                <a:ea typeface="+mn-ea"/>
                <a:cs typeface="+mn-cs"/>
              </a:rPr>
              <a:t>Ascension Club Rewards will be credited once a month.</a:t>
            </a:r>
          </a:p>
          <a:p>
            <a:pPr marL="280669" marR="0" lvl="1" indent="-140335" algn="l" defTabSz="914400" rtl="0" eaLnBrk="1" fontAlgn="auto" latinLnBrk="0" hangingPunct="1">
              <a:spcBef>
                <a:spcPts val="0"/>
              </a:spcBef>
              <a:spcAft>
                <a:spcPts val="0"/>
              </a:spcAft>
              <a:buClrTx/>
              <a:buSzTx/>
              <a:buFont typeface="Arial"/>
              <a:buChar char="•"/>
              <a:tabLst/>
              <a:defRPr/>
            </a:pPr>
            <a:endParaRPr kumimoji="0" lang="en-US" sz="800" b="0" i="0" u="none" strike="noStrike" kern="1200" cap="none" spc="0" normalizeH="0" baseline="0" noProof="0" dirty="0">
              <a:ln>
                <a:noFill/>
              </a:ln>
              <a:solidFill>
                <a:srgbClr val="FFFFFF"/>
              </a:solidFill>
              <a:effectLst/>
              <a:uLnTx/>
              <a:uFillTx/>
              <a:latin typeface="Poppins"/>
              <a:ea typeface="+mn-ea"/>
              <a:cs typeface="+mn-cs"/>
            </a:endParaRPr>
          </a:p>
          <a:p>
            <a:pPr marL="280669" marR="0" lvl="1" indent="-140335" algn="l" defTabSz="914400" rtl="0" eaLnBrk="1" fontAlgn="auto" latinLnBrk="0" hangingPunct="1">
              <a:spcBef>
                <a:spcPts val="0"/>
              </a:spcBef>
              <a:spcAft>
                <a:spcPts val="0"/>
              </a:spcAft>
              <a:buClrTx/>
              <a:buSzTx/>
              <a:buFont typeface="Arial"/>
              <a:buChar char="•"/>
              <a:tabLst/>
              <a:defRPr/>
            </a:pPr>
            <a:endParaRPr kumimoji="0" lang="en-US" sz="800" b="0" i="0" u="none" strike="noStrike" kern="1200" cap="none" spc="0" normalizeH="0" baseline="0" noProof="0" dirty="0">
              <a:ln>
                <a:noFill/>
              </a:ln>
              <a:solidFill>
                <a:srgbClr val="FFFFFF"/>
              </a:solidFill>
              <a:effectLst/>
              <a:uLnTx/>
              <a:uFillTx/>
              <a:latin typeface="Poppins"/>
              <a:ea typeface="+mn-ea"/>
              <a:cs typeface="+mn-cs"/>
            </a:endParaRPr>
          </a:p>
          <a:p>
            <a:pPr marL="280669" marR="0" lvl="1" indent="-140335" algn="l" defTabSz="914400" rtl="0" eaLnBrk="1" fontAlgn="auto" latinLnBrk="0" hangingPunct="1">
              <a:spcBef>
                <a:spcPts val="0"/>
              </a:spcBef>
              <a:spcAft>
                <a:spcPts val="0"/>
              </a:spcAft>
              <a:buClrTx/>
              <a:buSzTx/>
              <a:buFont typeface="Arial"/>
              <a:buChar char="•"/>
              <a:tabLst/>
              <a:defRPr/>
            </a:pPr>
            <a:r>
              <a:rPr kumimoji="0" lang="en-US" sz="1299" b="0" i="0" u="none" strike="noStrike" kern="1200" cap="none" spc="0" normalizeH="0" baseline="0" noProof="0" dirty="0">
                <a:ln>
                  <a:noFill/>
                </a:ln>
                <a:solidFill>
                  <a:srgbClr val="FFFFFF"/>
                </a:solidFill>
                <a:effectLst/>
                <a:uLnTx/>
                <a:uFillTx/>
                <a:latin typeface="Poppins"/>
                <a:ea typeface="+mn-ea"/>
                <a:cs typeface="+mn-cs"/>
              </a:rPr>
              <a:t>All affiliate earnings are subject to a fixed 2% Admin fee, no withdrawal fees</a:t>
            </a:r>
            <a:r>
              <a:rPr lang="en-US" sz="1299" dirty="0">
                <a:solidFill>
                  <a:srgbClr val="FFFFFF"/>
                </a:solidFill>
                <a:latin typeface="Poppins"/>
              </a:rPr>
              <a:t>, </a:t>
            </a:r>
          </a:p>
          <a:p>
            <a:pPr marL="140334" marR="0" lvl="1" algn="l" defTabSz="914400" rtl="0" eaLnBrk="1" fontAlgn="auto" latinLnBrk="0" hangingPunct="1">
              <a:spcBef>
                <a:spcPts val="0"/>
              </a:spcBef>
              <a:spcAft>
                <a:spcPts val="0"/>
              </a:spcAft>
              <a:buClrTx/>
              <a:buSzTx/>
              <a:tabLst/>
              <a:defRPr/>
            </a:pPr>
            <a:r>
              <a:rPr lang="en-US" sz="1299" dirty="0">
                <a:solidFill>
                  <a:srgbClr val="FFFFFF"/>
                </a:solidFill>
                <a:latin typeface="Poppins"/>
              </a:rPr>
              <a:t>   minimum deposit and withdrawal is 10 USDT. </a:t>
            </a:r>
            <a:endParaRPr kumimoji="0" lang="en-US" sz="1299" b="0" i="0" u="none" strike="noStrike" kern="1200" cap="none" spc="0" normalizeH="0" baseline="0" noProof="0" dirty="0">
              <a:ln>
                <a:noFill/>
              </a:ln>
              <a:solidFill>
                <a:srgbClr val="FFFFFF"/>
              </a:solidFill>
              <a:effectLst/>
              <a:uLnTx/>
              <a:uFillTx/>
              <a:latin typeface="Poppins"/>
              <a:ea typeface="+mn-ea"/>
              <a:cs typeface="+mn-cs"/>
            </a:endParaRPr>
          </a:p>
          <a:p>
            <a:pPr marL="140334" marR="0" lvl="1" algn="l" defTabSz="914400" rtl="0" eaLnBrk="1" fontAlgn="auto" latinLnBrk="0" hangingPunct="1">
              <a:spcBef>
                <a:spcPts val="0"/>
              </a:spcBef>
              <a:spcAft>
                <a:spcPts val="0"/>
              </a:spcAft>
              <a:buClrTx/>
              <a:buSzTx/>
              <a:tabLst/>
              <a:defRPr/>
            </a:pPr>
            <a:endParaRPr kumimoji="0" lang="en-US" sz="800" b="0" i="0" u="none" strike="noStrike" kern="1200" cap="none" spc="0" normalizeH="0" baseline="0" noProof="0" dirty="0">
              <a:ln>
                <a:noFill/>
              </a:ln>
              <a:solidFill>
                <a:srgbClr val="FFFFFF"/>
              </a:solidFill>
              <a:effectLst/>
              <a:uLnTx/>
              <a:uFillTx/>
              <a:latin typeface="Poppins"/>
              <a:ea typeface="+mn-ea"/>
              <a:cs typeface="+mn-cs"/>
            </a:endParaRPr>
          </a:p>
          <a:p>
            <a:pPr marL="280669" marR="0" lvl="1" indent="-140335" algn="l" defTabSz="914400" rtl="0" eaLnBrk="1" fontAlgn="auto" latinLnBrk="0" hangingPunct="1">
              <a:spcBef>
                <a:spcPts val="0"/>
              </a:spcBef>
              <a:spcAft>
                <a:spcPts val="0"/>
              </a:spcAft>
              <a:buClrTx/>
              <a:buSzTx/>
              <a:buFont typeface="Arial"/>
              <a:buChar char="•"/>
              <a:tabLst/>
              <a:defRPr/>
            </a:pPr>
            <a:r>
              <a:rPr kumimoji="0" lang="en-US" sz="1299" b="0" i="0" u="none" strike="noStrike" kern="1200" cap="none" spc="0" normalizeH="0" baseline="0" noProof="0" dirty="0">
                <a:ln>
                  <a:noFill/>
                </a:ln>
                <a:solidFill>
                  <a:srgbClr val="FFFFFF"/>
                </a:solidFill>
                <a:effectLst/>
                <a:uLnTx/>
                <a:uFillTx/>
                <a:latin typeface="Poppins"/>
                <a:ea typeface="+mn-ea"/>
                <a:cs typeface="+mn-cs"/>
              </a:rPr>
              <a:t>Pool Income will be calculated based on the total company</a:t>
            </a:r>
            <a:r>
              <a:rPr kumimoji="0" lang="en-US" sz="1299" b="0" i="0" u="none" strike="noStrike" kern="1200" cap="none" spc="0" normalizeH="0" noProof="0" dirty="0">
                <a:ln>
                  <a:noFill/>
                </a:ln>
                <a:solidFill>
                  <a:srgbClr val="FFFFFF"/>
                </a:solidFill>
                <a:effectLst/>
                <a:uLnTx/>
                <a:uFillTx/>
                <a:latin typeface="Poppins"/>
                <a:ea typeface="+mn-ea"/>
                <a:cs typeface="+mn-cs"/>
              </a:rPr>
              <a:t> </a:t>
            </a:r>
            <a:r>
              <a:rPr kumimoji="0" lang="en-US" sz="1299" b="0" i="0" u="none" strike="noStrike" kern="1200" cap="none" spc="0" normalizeH="0" baseline="0" noProof="0" dirty="0">
                <a:ln>
                  <a:noFill/>
                </a:ln>
                <a:solidFill>
                  <a:srgbClr val="FFFFFF"/>
                </a:solidFill>
                <a:effectLst/>
                <a:uLnTx/>
                <a:uFillTx/>
                <a:latin typeface="Poppins"/>
                <a:ea typeface="+mn-ea"/>
                <a:cs typeface="+mn-cs"/>
              </a:rPr>
              <a:t>revenue for the period starting from the first day to the 30th day of each month. </a:t>
            </a:r>
          </a:p>
          <a:p>
            <a:pPr marL="280669" marR="0" lvl="1" indent="-140335" algn="l" defTabSz="914400" rtl="0" eaLnBrk="1" fontAlgn="auto" latinLnBrk="0" hangingPunct="1">
              <a:spcBef>
                <a:spcPts val="0"/>
              </a:spcBef>
              <a:spcAft>
                <a:spcPts val="0"/>
              </a:spcAft>
              <a:buClrTx/>
              <a:buSzTx/>
              <a:buFont typeface="Arial"/>
              <a:buChar char="•"/>
              <a:tabLst/>
              <a:defRPr/>
            </a:pPr>
            <a:endParaRPr lang="en-US" sz="1299" dirty="0">
              <a:solidFill>
                <a:srgbClr val="FFFFFF"/>
              </a:solidFill>
              <a:latin typeface="Poppins"/>
            </a:endParaRPr>
          </a:p>
          <a:p>
            <a:pPr marL="280669" lvl="1" indent="-140335">
              <a:buFont typeface="Arial"/>
              <a:buChar char="•"/>
              <a:defRPr/>
            </a:pPr>
            <a:r>
              <a:rPr lang="en-US" sz="1400" dirty="0">
                <a:solidFill>
                  <a:schemeClr val="lt1"/>
                </a:solidFill>
                <a:latin typeface="Montserrat" panose="00000500000000000000" pitchFamily="2" charset="0"/>
                <a:ea typeface="Montserrat"/>
                <a:cs typeface="Montserrat"/>
                <a:sym typeface="Montserrat"/>
              </a:rPr>
              <a:t>The maximum earning amount for all income and bonuses is restricted (capped) to three times </a:t>
            </a:r>
          </a:p>
          <a:p>
            <a:pPr marL="140334" lvl="1">
              <a:defRPr/>
            </a:pPr>
            <a:r>
              <a:rPr lang="en-US" sz="1400" b="1" i="1" dirty="0">
                <a:solidFill>
                  <a:schemeClr val="lt1"/>
                </a:solidFill>
                <a:latin typeface="Montserrat" panose="00000500000000000000" pitchFamily="2" charset="0"/>
                <a:ea typeface="Montserrat"/>
                <a:cs typeface="Montserrat"/>
                <a:sym typeface="Montserrat"/>
              </a:rPr>
              <a:t>   (3x) </a:t>
            </a:r>
            <a:r>
              <a:rPr lang="en-US" sz="1400" dirty="0">
                <a:solidFill>
                  <a:schemeClr val="lt1"/>
                </a:solidFill>
                <a:latin typeface="Montserrat" panose="00000500000000000000" pitchFamily="2" charset="0"/>
                <a:ea typeface="Montserrat"/>
                <a:cs typeface="Montserrat"/>
                <a:sym typeface="Montserrat"/>
              </a:rPr>
              <a:t>the </a:t>
            </a:r>
            <a:r>
              <a:rPr lang="en-US" sz="1400" b="1" dirty="0">
                <a:solidFill>
                  <a:schemeClr val="lt1"/>
                </a:solidFill>
                <a:latin typeface="Montserrat" panose="00000500000000000000" pitchFamily="2" charset="0"/>
                <a:ea typeface="Montserrat"/>
                <a:cs typeface="Montserrat"/>
                <a:sym typeface="Montserrat"/>
              </a:rPr>
              <a:t>subscription amount. </a:t>
            </a:r>
            <a:r>
              <a:rPr lang="en-US" sz="1400" b="1" dirty="0">
                <a:solidFill>
                  <a:srgbClr val="F6BE05"/>
                </a:solidFill>
                <a:latin typeface="Montserrat" panose="00000500000000000000" pitchFamily="2" charset="0"/>
                <a:ea typeface="Montserrat"/>
                <a:cs typeface="Montserrat"/>
                <a:sym typeface="Montserrat"/>
              </a:rPr>
              <a:t>THE BITCOIN </a:t>
            </a:r>
            <a:r>
              <a:rPr lang="en-US" sz="1400" b="1" dirty="0">
                <a:solidFill>
                  <a:srgbClr val="F6BE05"/>
                </a:solidFill>
                <a:latin typeface="Montserrat"/>
                <a:ea typeface="Montserrat"/>
                <a:cs typeface="Montserrat"/>
                <a:sym typeface="Montserrat"/>
              </a:rPr>
              <a:t>ASCENSION CLUB </a:t>
            </a:r>
            <a:r>
              <a:rPr lang="en-US" sz="1400" b="1" dirty="0">
                <a:solidFill>
                  <a:srgbClr val="F6BE05"/>
                </a:solidFill>
                <a:latin typeface="Montserrat" panose="00000500000000000000" pitchFamily="2" charset="0"/>
                <a:ea typeface="Montserrat"/>
                <a:cs typeface="Montserrat"/>
                <a:sym typeface="Montserrat"/>
              </a:rPr>
              <a:t>RANK HAS NO 3X CAPPING! </a:t>
            </a:r>
            <a:r>
              <a:rPr lang="en-US" sz="1400" b="1" dirty="0">
                <a:solidFill>
                  <a:schemeClr val="lt1"/>
                </a:solidFill>
                <a:latin typeface="Montserrat" panose="00000500000000000000" pitchFamily="2" charset="0"/>
                <a:ea typeface="Montserrat"/>
                <a:cs typeface="Montserrat"/>
                <a:sym typeface="Montserrat"/>
              </a:rPr>
              <a:t> </a:t>
            </a:r>
            <a:endParaRPr kumimoji="0" lang="en-US" sz="1299" b="0" i="0" u="none" strike="noStrike" kern="1200" cap="none" spc="0" normalizeH="0" baseline="0" noProof="0" dirty="0">
              <a:ln>
                <a:noFill/>
              </a:ln>
              <a:solidFill>
                <a:srgbClr val="FFFFFF"/>
              </a:solidFill>
              <a:effectLst/>
              <a:uLnTx/>
              <a:uFillTx/>
              <a:latin typeface="Poppins"/>
              <a:ea typeface="+mn-ea"/>
              <a:cs typeface="+mn-cs"/>
            </a:endParaRPr>
          </a:p>
          <a:p>
            <a:pPr marL="140334" marR="0" lvl="1" algn="l" defTabSz="914400" rtl="0" eaLnBrk="1" fontAlgn="auto" latinLnBrk="0" hangingPunct="1">
              <a:spcBef>
                <a:spcPts val="0"/>
              </a:spcBef>
              <a:spcAft>
                <a:spcPts val="0"/>
              </a:spcAft>
              <a:buClrTx/>
              <a:buSzTx/>
              <a:tabLst/>
              <a:defRPr/>
            </a:pPr>
            <a:endParaRPr lang="en-US" sz="1299" dirty="0">
              <a:solidFill>
                <a:srgbClr val="FFFFFF"/>
              </a:solidFill>
              <a:latin typeface="Poppins"/>
            </a:endParaRPr>
          </a:p>
        </p:txBody>
      </p:sp>
    </p:spTree>
    <p:extLst>
      <p:ext uri="{BB962C8B-B14F-4D97-AF65-F5344CB8AC3E}">
        <p14:creationId xmlns:p14="http://schemas.microsoft.com/office/powerpoint/2010/main" val="378245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9" end="1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21" end="2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Freeform 8"/>
          <p:cNvSpPr/>
          <p:nvPr/>
        </p:nvSpPr>
        <p:spPr>
          <a:xfrm rot="-5400000" flipH="1">
            <a:off x="-257203" y="-2924201"/>
            <a:ext cx="11639608" cy="14782800"/>
          </a:xfrm>
          <a:custGeom>
            <a:avLst/>
            <a:gdLst/>
            <a:ahLst/>
            <a:cxnLst/>
            <a:rect l="l" t="t" r="r" b="b"/>
            <a:pathLst>
              <a:path w="17971600" h="11767119">
                <a:moveTo>
                  <a:pt x="17971600" y="0"/>
                </a:moveTo>
                <a:lnTo>
                  <a:pt x="0" y="0"/>
                </a:lnTo>
                <a:lnTo>
                  <a:pt x="0" y="11767119"/>
                </a:lnTo>
                <a:lnTo>
                  <a:pt x="17971600" y="11767119"/>
                </a:lnTo>
                <a:lnTo>
                  <a:pt x="17971600" y="0"/>
                </a:lnTo>
                <a:close/>
              </a:path>
            </a:pathLst>
          </a:custGeom>
          <a:blipFill>
            <a:blip r:embed="rId3"/>
            <a:stretch>
              <a:fillRect/>
            </a:stretch>
          </a:blipFill>
        </p:spPr>
        <p:txBody>
          <a:bodyPr/>
          <a:lstStyle/>
          <a:p>
            <a:endParaRPr lang="en-AU"/>
          </a:p>
        </p:txBody>
      </p:sp>
      <p:grpSp>
        <p:nvGrpSpPr>
          <p:cNvPr id="2" name="Group 2"/>
          <p:cNvGrpSpPr/>
          <p:nvPr/>
        </p:nvGrpSpPr>
        <p:grpSpPr>
          <a:xfrm>
            <a:off x="476492" y="1294147"/>
            <a:ext cx="8800617" cy="1192996"/>
            <a:chOff x="0" y="0"/>
            <a:chExt cx="11734156" cy="1590662"/>
          </a:xfrm>
        </p:grpSpPr>
        <p:sp>
          <p:nvSpPr>
            <p:cNvPr id="3" name="Freeform 3"/>
            <p:cNvSpPr/>
            <p:nvPr/>
          </p:nvSpPr>
          <p:spPr>
            <a:xfrm>
              <a:off x="0" y="135985"/>
              <a:ext cx="5260421" cy="1454676"/>
            </a:xfrm>
            <a:custGeom>
              <a:avLst/>
              <a:gdLst/>
              <a:ahLst/>
              <a:cxnLst/>
              <a:rect l="l" t="t" r="r" b="b"/>
              <a:pathLst>
                <a:path w="5260421" h="1454676">
                  <a:moveTo>
                    <a:pt x="0" y="0"/>
                  </a:moveTo>
                  <a:lnTo>
                    <a:pt x="5260421" y="0"/>
                  </a:lnTo>
                  <a:lnTo>
                    <a:pt x="5260421" y="1454677"/>
                  </a:lnTo>
                  <a:lnTo>
                    <a:pt x="0" y="1454677"/>
                  </a:lnTo>
                  <a:lnTo>
                    <a:pt x="0" y="0"/>
                  </a:lnTo>
                  <a:close/>
                </a:path>
              </a:pathLst>
            </a:custGeom>
            <a:blipFill>
              <a:blip r:embed="rId4"/>
              <a:stretch>
                <a:fillRect l="-18434" t="-103530" r="-17159" b="-91254"/>
              </a:stretch>
            </a:blipFill>
          </p:spPr>
          <p:txBody>
            <a:bodyPr/>
            <a:lstStyle/>
            <a:p>
              <a:endParaRPr lang="en-AU"/>
            </a:p>
          </p:txBody>
        </p:sp>
        <p:sp>
          <p:nvSpPr>
            <p:cNvPr id="4" name="Freeform 4"/>
            <p:cNvSpPr/>
            <p:nvPr/>
          </p:nvSpPr>
          <p:spPr>
            <a:xfrm>
              <a:off x="5351824" y="190500"/>
              <a:ext cx="1081307" cy="1079341"/>
            </a:xfrm>
            <a:custGeom>
              <a:avLst/>
              <a:gdLst/>
              <a:ahLst/>
              <a:cxnLst/>
              <a:rect l="l" t="t" r="r" b="b"/>
              <a:pathLst>
                <a:path w="1081307" h="1079341">
                  <a:moveTo>
                    <a:pt x="0" y="0"/>
                  </a:moveTo>
                  <a:lnTo>
                    <a:pt x="1081308" y="0"/>
                  </a:lnTo>
                  <a:lnTo>
                    <a:pt x="1081308" y="1079341"/>
                  </a:lnTo>
                  <a:lnTo>
                    <a:pt x="0" y="10793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5" name="Freeform 5"/>
            <p:cNvSpPr/>
            <p:nvPr/>
          </p:nvSpPr>
          <p:spPr>
            <a:xfrm>
              <a:off x="6754159" y="0"/>
              <a:ext cx="4979997" cy="1590662"/>
            </a:xfrm>
            <a:custGeom>
              <a:avLst/>
              <a:gdLst/>
              <a:ahLst/>
              <a:cxnLst/>
              <a:rect l="l" t="t" r="r" b="b"/>
              <a:pathLst>
                <a:path w="4979997" h="1590662">
                  <a:moveTo>
                    <a:pt x="0" y="0"/>
                  </a:moveTo>
                  <a:lnTo>
                    <a:pt x="4979997" y="0"/>
                  </a:lnTo>
                  <a:lnTo>
                    <a:pt x="4979997" y="1590662"/>
                  </a:lnTo>
                  <a:lnTo>
                    <a:pt x="0" y="1590662"/>
                  </a:lnTo>
                  <a:lnTo>
                    <a:pt x="0" y="0"/>
                  </a:lnTo>
                  <a:close/>
                </a:path>
              </a:pathLst>
            </a:custGeom>
            <a:blipFill>
              <a:blip r:embed="rId7"/>
              <a:stretch>
                <a:fillRect l="-9115" t="-73384" r="-9115" b="-73384"/>
              </a:stretch>
            </a:blipFill>
          </p:spPr>
          <p:txBody>
            <a:bodyPr/>
            <a:lstStyle/>
            <a:p>
              <a:endParaRPr lang="en-AU"/>
            </a:p>
          </p:txBody>
        </p:sp>
      </p:grpSp>
      <p:sp>
        <p:nvSpPr>
          <p:cNvPr id="6" name="TextBox 6"/>
          <p:cNvSpPr txBox="1"/>
          <p:nvPr/>
        </p:nvSpPr>
        <p:spPr>
          <a:xfrm>
            <a:off x="794519" y="5034761"/>
            <a:ext cx="8164562" cy="824008"/>
          </a:xfrm>
          <a:prstGeom prst="rect">
            <a:avLst/>
          </a:prstGeom>
        </p:spPr>
        <p:txBody>
          <a:bodyPr wrap="square" lIns="0" tIns="0" rIns="0" bIns="0" rtlCol="0" anchor="t">
            <a:spAutoFit/>
          </a:bodyPr>
          <a:lstStyle/>
          <a:p>
            <a:pPr algn="ctr">
              <a:lnSpc>
                <a:spcPts val="3399"/>
              </a:lnSpc>
            </a:pPr>
            <a:r>
              <a:rPr lang="en-US" sz="1699" spc="67" dirty="0">
                <a:solidFill>
                  <a:srgbClr val="FFFFFF"/>
                </a:solidFill>
                <a:latin typeface="Poppins"/>
              </a:rPr>
              <a:t>GRATITUDE FOR EXPLORING THE FUTURE OF TRADING WITH BOOMERANG.</a:t>
            </a:r>
          </a:p>
          <a:p>
            <a:pPr algn="ctr">
              <a:lnSpc>
                <a:spcPts val="3399"/>
              </a:lnSpc>
            </a:pPr>
            <a:r>
              <a:rPr lang="en-US" sz="1699" spc="67" dirty="0">
                <a:solidFill>
                  <a:srgbClr val="FFFFFF"/>
                </a:solidFill>
                <a:latin typeface="Poppins"/>
              </a:rPr>
              <a:t>EXCITING JOURNEYS AWAIT!</a:t>
            </a:r>
          </a:p>
        </p:txBody>
      </p:sp>
      <p:sp>
        <p:nvSpPr>
          <p:cNvPr id="7" name="TextBox 7"/>
          <p:cNvSpPr txBox="1"/>
          <p:nvPr/>
        </p:nvSpPr>
        <p:spPr>
          <a:xfrm>
            <a:off x="874213" y="3244660"/>
            <a:ext cx="8005174" cy="1360096"/>
          </a:xfrm>
          <a:prstGeom prst="rect">
            <a:avLst/>
          </a:prstGeom>
        </p:spPr>
        <p:txBody>
          <a:bodyPr lIns="0" tIns="0" rIns="0" bIns="0" rtlCol="0" anchor="t">
            <a:spAutoFit/>
          </a:bodyPr>
          <a:lstStyle/>
          <a:p>
            <a:pPr algn="ctr">
              <a:lnSpc>
                <a:spcPts val="7649"/>
              </a:lnSpc>
            </a:pPr>
            <a:r>
              <a:rPr lang="en-US" sz="9561" spc="717" dirty="0">
                <a:solidFill>
                  <a:srgbClr val="94DD26"/>
                </a:solidFill>
                <a:latin typeface="Cooper Hewitt Heavy Italics"/>
              </a:rPr>
              <a:t>THANK YOU!</a:t>
            </a:r>
          </a:p>
        </p:txBody>
      </p:sp>
      <p:sp>
        <p:nvSpPr>
          <p:cNvPr id="9" name="Freeform 8">
            <a:extLst>
              <a:ext uri="{FF2B5EF4-FFF2-40B4-BE49-F238E27FC236}">
                <a16:creationId xmlns:a16="http://schemas.microsoft.com/office/drawing/2014/main" id="{E9FF9F82-B260-2EA5-6F74-2012BB7CD3A0}"/>
              </a:ext>
            </a:extLst>
          </p:cNvPr>
          <p:cNvSpPr/>
          <p:nvPr/>
        </p:nvSpPr>
        <p:spPr>
          <a:xfrm rot="-5400000" flipH="1">
            <a:off x="-277693" y="-2924201"/>
            <a:ext cx="11639608" cy="14782800"/>
          </a:xfrm>
          <a:custGeom>
            <a:avLst/>
            <a:gdLst/>
            <a:ahLst/>
            <a:cxnLst/>
            <a:rect l="l" t="t" r="r" b="b"/>
            <a:pathLst>
              <a:path w="17971600" h="11767119">
                <a:moveTo>
                  <a:pt x="17971600" y="0"/>
                </a:moveTo>
                <a:lnTo>
                  <a:pt x="0" y="0"/>
                </a:lnTo>
                <a:lnTo>
                  <a:pt x="0" y="11767119"/>
                </a:lnTo>
                <a:lnTo>
                  <a:pt x="17971600" y="11767119"/>
                </a:lnTo>
                <a:lnTo>
                  <a:pt x="17971600" y="0"/>
                </a:lnTo>
                <a:close/>
              </a:path>
            </a:pathLst>
          </a:custGeom>
          <a:blipFill>
            <a:blip r:embed="rId3"/>
            <a:stretch>
              <a:fillRect/>
            </a:stretch>
          </a:blipFill>
        </p:spPr>
        <p:txBody>
          <a:bodyPr/>
          <a:lstStyle/>
          <a:p>
            <a:endParaRPr lang="en-AU"/>
          </a:p>
        </p:txBody>
      </p:sp>
      <p:pic>
        <p:nvPicPr>
          <p:cNvPr id="10" name="Picture 9">
            <a:extLst>
              <a:ext uri="{FF2B5EF4-FFF2-40B4-BE49-F238E27FC236}">
                <a16:creationId xmlns:a16="http://schemas.microsoft.com/office/drawing/2014/main" id="{3AD98C75-0DE7-07CA-59B9-A598A7851F2B}"/>
              </a:ext>
            </a:extLst>
          </p:cNvPr>
          <p:cNvPicPr>
            <a:picLocks noChangeAspect="1"/>
          </p:cNvPicPr>
          <p:nvPr/>
        </p:nvPicPr>
        <p:blipFill>
          <a:blip r:embed="rId8"/>
          <a:stretch>
            <a:fillRect/>
          </a:stretch>
        </p:blipFill>
        <p:spPr>
          <a:xfrm>
            <a:off x="9157547" y="0"/>
            <a:ext cx="596053" cy="44704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p:nvPr/>
        </p:nvSpPr>
        <p:spPr>
          <a:xfrm>
            <a:off x="0" y="12834"/>
            <a:ext cx="9753600" cy="7302366"/>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7520" tIns="48747" rIns="97520" bIns="48747" anchor="ctr" anchorCtr="0">
            <a:noAutofit/>
          </a:bodyPr>
          <a:lstStyle/>
          <a:p>
            <a:pPr>
              <a:buClr>
                <a:schemeClr val="lt1"/>
              </a:buClr>
              <a:buSzPts val="4000"/>
              <a:buFont typeface="Montserrat"/>
              <a:buNone/>
            </a:pPr>
            <a:endParaRPr lang="en-US" sz="900" b="1" dirty="0">
              <a:solidFill>
                <a:srgbClr val="FFCC01"/>
              </a:solidFill>
              <a:latin typeface="Montserrat"/>
              <a:ea typeface="Montserrat"/>
              <a:cs typeface="Montserrat"/>
              <a:sym typeface="Montserrat"/>
            </a:endParaRPr>
          </a:p>
        </p:txBody>
      </p:sp>
      <p:sp>
        <p:nvSpPr>
          <p:cNvPr id="109" name="Google Shape;109;p3"/>
          <p:cNvSpPr txBox="1">
            <a:spLocks noGrp="1"/>
          </p:cNvSpPr>
          <p:nvPr>
            <p:ph type="title"/>
          </p:nvPr>
        </p:nvSpPr>
        <p:spPr>
          <a:xfrm>
            <a:off x="0" y="12834"/>
            <a:ext cx="9753600" cy="1219200"/>
          </a:xfrm>
          <a:prstGeom prst="rect">
            <a:avLst/>
          </a:prstGeom>
          <a:noFill/>
          <a:ln>
            <a:noFill/>
          </a:ln>
        </p:spPr>
        <p:txBody>
          <a:bodyPr spcFirstLastPara="1" vert="horz" wrap="square" lIns="97520" tIns="48747" rIns="97520" bIns="48747" rtlCol="0" anchor="ctr" anchorCtr="0">
            <a:normAutofit/>
          </a:bodyPr>
          <a:lstStyle/>
          <a:p>
            <a:pPr>
              <a:spcBef>
                <a:spcPts val="0"/>
              </a:spcBef>
              <a:buClr>
                <a:schemeClr val="lt1"/>
              </a:buClr>
              <a:buSzPct val="100000"/>
            </a:pPr>
            <a:r>
              <a:rPr lang="en-US" sz="3413" b="1" dirty="0">
                <a:solidFill>
                  <a:srgbClr val="FFC000"/>
                </a:solidFill>
                <a:latin typeface="Montserrat"/>
                <a:ea typeface="Montserrat"/>
                <a:cs typeface="Montserrat"/>
                <a:sym typeface="Montserrat"/>
              </a:rPr>
              <a:t>W</a:t>
            </a:r>
            <a:r>
              <a:rPr lang="en-US" sz="3413" b="1" dirty="0">
                <a:solidFill>
                  <a:schemeClr val="lt1"/>
                </a:solidFill>
                <a:latin typeface="Montserrat"/>
                <a:ea typeface="Montserrat"/>
                <a:cs typeface="Montserrat"/>
                <a:sym typeface="Montserrat"/>
              </a:rPr>
              <a:t>E </a:t>
            </a:r>
            <a:r>
              <a:rPr lang="en-US" sz="3413" b="1" dirty="0">
                <a:solidFill>
                  <a:srgbClr val="FFC000"/>
                </a:solidFill>
                <a:latin typeface="Montserrat"/>
                <a:ea typeface="Montserrat"/>
                <a:cs typeface="Montserrat"/>
                <a:sym typeface="Montserrat"/>
              </a:rPr>
              <a:t>A</a:t>
            </a:r>
            <a:r>
              <a:rPr lang="en-US" sz="3413" b="1" dirty="0">
                <a:solidFill>
                  <a:schemeClr val="lt1"/>
                </a:solidFill>
                <a:latin typeface="Montserrat"/>
                <a:ea typeface="Montserrat"/>
                <a:cs typeface="Montserrat"/>
                <a:sym typeface="Montserrat"/>
              </a:rPr>
              <a:t>RE </a:t>
            </a:r>
            <a:r>
              <a:rPr lang="en-US" sz="3413" b="1" dirty="0">
                <a:solidFill>
                  <a:srgbClr val="FFC000"/>
                </a:solidFill>
                <a:latin typeface="Montserrat"/>
                <a:ea typeface="Montserrat"/>
                <a:cs typeface="Montserrat"/>
                <a:sym typeface="Montserrat"/>
              </a:rPr>
              <a:t>A</a:t>
            </a:r>
            <a:r>
              <a:rPr lang="en-US" sz="3413" b="1" dirty="0">
                <a:solidFill>
                  <a:schemeClr val="lt1"/>
                </a:solidFill>
                <a:latin typeface="Montserrat"/>
                <a:ea typeface="Montserrat"/>
                <a:cs typeface="Montserrat"/>
                <a:sym typeface="Montserrat"/>
              </a:rPr>
              <a:t>LL </a:t>
            </a:r>
            <a:r>
              <a:rPr lang="en-US" sz="3413" b="1" dirty="0">
                <a:solidFill>
                  <a:srgbClr val="FFC000"/>
                </a:solidFill>
                <a:latin typeface="Montserrat"/>
                <a:ea typeface="Montserrat"/>
                <a:cs typeface="Montserrat"/>
                <a:sym typeface="Montserrat"/>
              </a:rPr>
              <a:t>S</a:t>
            </a:r>
            <a:r>
              <a:rPr lang="en-US" sz="3413" b="1" dirty="0">
                <a:solidFill>
                  <a:schemeClr val="lt1"/>
                </a:solidFill>
                <a:latin typeface="Montserrat"/>
                <a:ea typeface="Montserrat"/>
                <a:cs typeface="Montserrat"/>
                <a:sym typeface="Montserrat"/>
              </a:rPr>
              <a:t>ATOSHI PRODUCTS </a:t>
            </a:r>
            <a:endParaRPr sz="3413" b="1" dirty="0">
              <a:solidFill>
                <a:schemeClr val="lt1"/>
              </a:solidFill>
              <a:latin typeface="Montserrat"/>
              <a:ea typeface="Montserrat"/>
              <a:cs typeface="Montserrat"/>
              <a:sym typeface="Montserrat"/>
            </a:endParaRPr>
          </a:p>
        </p:txBody>
      </p:sp>
      <p:pic>
        <p:nvPicPr>
          <p:cNvPr id="4" name="Picture 3">
            <a:extLst>
              <a:ext uri="{FF2B5EF4-FFF2-40B4-BE49-F238E27FC236}">
                <a16:creationId xmlns:a16="http://schemas.microsoft.com/office/drawing/2014/main" id="{18861602-C789-4256-E632-AC8A46D42F17}"/>
              </a:ext>
            </a:extLst>
          </p:cNvPr>
          <p:cNvPicPr>
            <a:picLocks noChangeAspect="1"/>
          </p:cNvPicPr>
          <p:nvPr/>
        </p:nvPicPr>
        <p:blipFill>
          <a:blip r:embed="rId3"/>
          <a:stretch>
            <a:fillRect/>
          </a:stretch>
        </p:blipFill>
        <p:spPr>
          <a:xfrm>
            <a:off x="9157547" y="0"/>
            <a:ext cx="596053" cy="447040"/>
          </a:xfrm>
          <a:prstGeom prst="rect">
            <a:avLst/>
          </a:prstGeom>
        </p:spPr>
      </p:pic>
      <p:sp>
        <p:nvSpPr>
          <p:cNvPr id="15" name="Google Shape;117;p4">
            <a:hlinkClick r:id="rId4"/>
            <a:extLst>
              <a:ext uri="{FF2B5EF4-FFF2-40B4-BE49-F238E27FC236}">
                <a16:creationId xmlns:a16="http://schemas.microsoft.com/office/drawing/2014/main" id="{AAAFBF68-4EDC-2968-DEBA-CC56D05B9C30}"/>
              </a:ext>
            </a:extLst>
          </p:cNvPr>
          <p:cNvSpPr txBox="1">
            <a:spLocks/>
          </p:cNvSpPr>
          <p:nvPr/>
        </p:nvSpPr>
        <p:spPr>
          <a:xfrm>
            <a:off x="6695967" y="917692"/>
            <a:ext cx="2264854" cy="384269"/>
          </a:xfrm>
          <a:prstGeom prst="rect">
            <a:avLst/>
          </a:prstGeom>
          <a:noFill/>
          <a:ln>
            <a:noFill/>
          </a:ln>
        </p:spPr>
        <p:txBody>
          <a:bodyPr spcFirstLastPara="1" wrap="square" lIns="97520" tIns="48747" rIns="97520" bIns="4874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2800"/>
              <a:buFont typeface="Poppins"/>
              <a:buNone/>
            </a:pPr>
            <a:endParaRPr lang="en-US" sz="2560" b="1" dirty="0">
              <a:solidFill>
                <a:schemeClr val="bg1"/>
              </a:solidFill>
              <a:latin typeface="Montserrat"/>
              <a:ea typeface="Montserrat"/>
              <a:cs typeface="Montserrat"/>
              <a:sym typeface="Montserrat"/>
            </a:endParaRPr>
          </a:p>
        </p:txBody>
      </p:sp>
      <p:pic>
        <p:nvPicPr>
          <p:cNvPr id="3" name="Picture 2">
            <a:extLst>
              <a:ext uri="{FF2B5EF4-FFF2-40B4-BE49-F238E27FC236}">
                <a16:creationId xmlns:a16="http://schemas.microsoft.com/office/drawing/2014/main" id="{89BBA6ED-24A0-B7EE-F7D8-943D04C197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7548" y="2788746"/>
            <a:ext cx="2209800" cy="2409864"/>
          </a:xfrm>
          <a:prstGeom prst="rect">
            <a:avLst/>
          </a:prstGeom>
        </p:spPr>
      </p:pic>
      <p:pic>
        <p:nvPicPr>
          <p:cNvPr id="8" name="Picture 7">
            <a:extLst>
              <a:ext uri="{FF2B5EF4-FFF2-40B4-BE49-F238E27FC236}">
                <a16:creationId xmlns:a16="http://schemas.microsoft.com/office/drawing/2014/main" id="{7A0C1E5A-6901-777A-DE8A-EB02A0B91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717" y="2786404"/>
            <a:ext cx="2209800" cy="2438400"/>
          </a:xfrm>
          <a:prstGeom prst="rect">
            <a:avLst/>
          </a:prstGeom>
        </p:spPr>
      </p:pic>
      <p:pic>
        <p:nvPicPr>
          <p:cNvPr id="11" name="Picture 10">
            <a:extLst>
              <a:ext uri="{FF2B5EF4-FFF2-40B4-BE49-F238E27FC236}">
                <a16:creationId xmlns:a16="http://schemas.microsoft.com/office/drawing/2014/main" id="{151CF4B7-2189-95E5-1BBB-F79E2D91C9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5540" y="2760392"/>
            <a:ext cx="2182519" cy="2409865"/>
          </a:xfrm>
          <a:prstGeom prst="rect">
            <a:avLst/>
          </a:prstGeom>
        </p:spPr>
      </p:pic>
      <p:sp>
        <p:nvSpPr>
          <p:cNvPr id="13" name="Frame 12">
            <a:extLst>
              <a:ext uri="{FF2B5EF4-FFF2-40B4-BE49-F238E27FC236}">
                <a16:creationId xmlns:a16="http://schemas.microsoft.com/office/drawing/2014/main" id="{8356023D-3069-6E54-DB1E-92C5CE61CD5A}"/>
              </a:ext>
            </a:extLst>
          </p:cNvPr>
          <p:cNvSpPr/>
          <p:nvPr/>
        </p:nvSpPr>
        <p:spPr>
          <a:xfrm>
            <a:off x="682654" y="2477246"/>
            <a:ext cx="2794941" cy="2976158"/>
          </a:xfrm>
          <a:prstGeom prst="fram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711BA7C6-9BBF-884A-5D83-E4796399917F}"/>
              </a:ext>
            </a:extLst>
          </p:cNvPr>
          <p:cNvSpPr/>
          <p:nvPr/>
        </p:nvSpPr>
        <p:spPr>
          <a:xfrm>
            <a:off x="3479976" y="2477246"/>
            <a:ext cx="2794941" cy="2976158"/>
          </a:xfrm>
          <a:prstGeom prst="fram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ame 15">
            <a:extLst>
              <a:ext uri="{FF2B5EF4-FFF2-40B4-BE49-F238E27FC236}">
                <a16:creationId xmlns:a16="http://schemas.microsoft.com/office/drawing/2014/main" id="{251766E4-4880-B9A5-BAE2-338F3628D820}"/>
              </a:ext>
            </a:extLst>
          </p:cNvPr>
          <p:cNvSpPr/>
          <p:nvPr/>
        </p:nvSpPr>
        <p:spPr>
          <a:xfrm>
            <a:off x="6274917" y="2477246"/>
            <a:ext cx="2794941" cy="2976158"/>
          </a:xfrm>
          <a:prstGeom prst="fram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Google Shape;109;p3">
            <a:extLst>
              <a:ext uri="{FF2B5EF4-FFF2-40B4-BE49-F238E27FC236}">
                <a16:creationId xmlns:a16="http://schemas.microsoft.com/office/drawing/2014/main" id="{2135B776-706D-69B1-A4B7-4C2966435A6A}"/>
              </a:ext>
            </a:extLst>
          </p:cNvPr>
          <p:cNvSpPr txBox="1">
            <a:spLocks/>
          </p:cNvSpPr>
          <p:nvPr/>
        </p:nvSpPr>
        <p:spPr>
          <a:xfrm>
            <a:off x="0" y="1425427"/>
            <a:ext cx="9753600" cy="1219200"/>
          </a:xfrm>
          <a:prstGeom prst="rect">
            <a:avLst/>
          </a:prstGeom>
          <a:noFill/>
          <a:ln>
            <a:noFill/>
          </a:ln>
        </p:spPr>
        <p:txBody>
          <a:bodyPr spcFirstLastPara="1" wrap="square" lIns="97520" tIns="48747" rIns="97520" bIns="48747"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ct val="100000"/>
              <a:buFont typeface="Algerian"/>
              <a:buNone/>
            </a:pPr>
            <a:r>
              <a:rPr lang="en-US" sz="2133" b="1" dirty="0">
                <a:solidFill>
                  <a:schemeClr val="bg1"/>
                </a:solidFill>
                <a:latin typeface="Montserrat"/>
                <a:ea typeface="Montserrat"/>
                <a:cs typeface="Montserrat"/>
                <a:sym typeface="Montserrat"/>
              </a:rPr>
              <a:t>Affiliate Program: Users can acquire</a:t>
            </a:r>
            <a:r>
              <a:rPr lang="en-US" sz="2133" b="1" dirty="0">
                <a:solidFill>
                  <a:srgbClr val="A401AC"/>
                </a:solidFill>
                <a:latin typeface="Montserrat"/>
                <a:ea typeface="Montserrat"/>
                <a:cs typeface="Montserrat"/>
                <a:sym typeface="Montserrat"/>
              </a:rPr>
              <a:t> COD20 Miners </a:t>
            </a:r>
          </a:p>
          <a:p>
            <a:pPr>
              <a:buClr>
                <a:schemeClr val="lt1"/>
              </a:buClr>
              <a:buSzPct val="100000"/>
              <a:buFont typeface="Algerian"/>
              <a:buNone/>
            </a:pPr>
            <a:r>
              <a:rPr lang="en-US" sz="2133" b="1" dirty="0">
                <a:solidFill>
                  <a:schemeClr val="bg1"/>
                </a:solidFill>
                <a:latin typeface="Montserrat"/>
                <a:ea typeface="Montserrat"/>
                <a:cs typeface="Montserrat"/>
                <a:sym typeface="Montserrat"/>
              </a:rPr>
              <a:t>and mine </a:t>
            </a:r>
            <a:r>
              <a:rPr lang="en-US" sz="2133" b="1" dirty="0">
                <a:solidFill>
                  <a:srgbClr val="FFBD00"/>
                </a:solidFill>
                <a:latin typeface="Montserrat"/>
                <a:ea typeface="Montserrat"/>
                <a:cs typeface="Montserrat"/>
                <a:sym typeface="Montserrat"/>
              </a:rPr>
              <a:t>BITCOINCODE (BTCC) for “140 years”</a:t>
            </a:r>
          </a:p>
        </p:txBody>
      </p:sp>
      <p:sp>
        <p:nvSpPr>
          <p:cNvPr id="7" name="Google Shape;192;p12">
            <a:extLst>
              <a:ext uri="{FF2B5EF4-FFF2-40B4-BE49-F238E27FC236}">
                <a16:creationId xmlns:a16="http://schemas.microsoft.com/office/drawing/2014/main" id="{71CB46F3-E9B7-EF7C-7BA5-AAEDE231CB19}"/>
              </a:ext>
            </a:extLst>
          </p:cNvPr>
          <p:cNvSpPr txBox="1">
            <a:spLocks/>
          </p:cNvSpPr>
          <p:nvPr/>
        </p:nvSpPr>
        <p:spPr>
          <a:xfrm>
            <a:off x="977606" y="5843978"/>
            <a:ext cx="2209800" cy="6013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endParaRPr lang="en-US" sz="2400" b="1" dirty="0">
              <a:solidFill>
                <a:srgbClr val="FFCC01"/>
              </a:solidFill>
              <a:latin typeface="Montserrat"/>
              <a:ea typeface="Montserrat"/>
              <a:cs typeface="Montserrat"/>
              <a:sym typeface="Montserrat"/>
            </a:endParaRPr>
          </a:p>
          <a:p>
            <a:pPr>
              <a:buClr>
                <a:schemeClr val="lt1"/>
              </a:buClr>
              <a:buSzPts val="4000"/>
              <a:buFont typeface="Montserrat"/>
              <a:buNone/>
            </a:pPr>
            <a:r>
              <a:rPr lang="en-US" sz="2400" b="1" dirty="0">
                <a:solidFill>
                  <a:srgbClr val="FFCC01"/>
                </a:solidFill>
                <a:latin typeface="Montserrat"/>
                <a:ea typeface="Montserrat"/>
                <a:cs typeface="Montserrat"/>
                <a:sym typeface="Montserrat"/>
              </a:rPr>
              <a:t>50 SUSD</a:t>
            </a:r>
            <a:br>
              <a:rPr lang="en-US" sz="2400" b="1" dirty="0">
                <a:solidFill>
                  <a:srgbClr val="FFCC01"/>
                </a:solidFill>
                <a:latin typeface="Montserrat"/>
                <a:ea typeface="Montserrat"/>
                <a:cs typeface="Montserrat"/>
                <a:sym typeface="Montserrat"/>
              </a:rPr>
            </a:br>
            <a:endParaRPr lang="en-US" sz="2400" b="1" dirty="0">
              <a:solidFill>
                <a:srgbClr val="FFCC01"/>
              </a:solidFill>
              <a:latin typeface="Montserrat"/>
              <a:ea typeface="Montserrat"/>
              <a:cs typeface="Montserrat"/>
              <a:sym typeface="Montserrat"/>
            </a:endParaRPr>
          </a:p>
        </p:txBody>
      </p:sp>
      <p:sp>
        <p:nvSpPr>
          <p:cNvPr id="21" name="Google Shape;192;p12">
            <a:extLst>
              <a:ext uri="{FF2B5EF4-FFF2-40B4-BE49-F238E27FC236}">
                <a16:creationId xmlns:a16="http://schemas.microsoft.com/office/drawing/2014/main" id="{E1768DF7-DC1A-80E0-FAE8-EF2A920485F4}"/>
              </a:ext>
            </a:extLst>
          </p:cNvPr>
          <p:cNvSpPr txBox="1">
            <a:spLocks/>
          </p:cNvSpPr>
          <p:nvPr/>
        </p:nvSpPr>
        <p:spPr>
          <a:xfrm>
            <a:off x="963318" y="5152737"/>
            <a:ext cx="2209800" cy="6013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endParaRPr lang="en-US" sz="2400" b="1" dirty="0">
              <a:solidFill>
                <a:srgbClr val="FFCC01"/>
              </a:solidFill>
              <a:latin typeface="Montserrat"/>
              <a:ea typeface="Montserrat"/>
              <a:cs typeface="Montserrat"/>
              <a:sym typeface="Montserrat"/>
            </a:endParaRPr>
          </a:p>
          <a:p>
            <a:pPr>
              <a:buClr>
                <a:schemeClr val="lt1"/>
              </a:buClr>
              <a:buSzPts val="4000"/>
              <a:buFont typeface="Montserrat"/>
              <a:buNone/>
            </a:pPr>
            <a:r>
              <a:rPr lang="en-US" sz="2400" b="1" dirty="0">
                <a:solidFill>
                  <a:srgbClr val="FFCC01"/>
                </a:solidFill>
                <a:latin typeface="Montserrat"/>
                <a:ea typeface="Montserrat"/>
                <a:cs typeface="Montserrat"/>
                <a:sym typeface="Montserrat"/>
              </a:rPr>
              <a:t>GT-1X</a:t>
            </a:r>
          </a:p>
        </p:txBody>
      </p:sp>
      <p:sp>
        <p:nvSpPr>
          <p:cNvPr id="22" name="Google Shape;192;p12">
            <a:extLst>
              <a:ext uri="{FF2B5EF4-FFF2-40B4-BE49-F238E27FC236}">
                <a16:creationId xmlns:a16="http://schemas.microsoft.com/office/drawing/2014/main" id="{358F9BC0-95EE-01AF-CEC1-032DD715A35C}"/>
              </a:ext>
            </a:extLst>
          </p:cNvPr>
          <p:cNvSpPr txBox="1">
            <a:spLocks/>
          </p:cNvSpPr>
          <p:nvPr/>
        </p:nvSpPr>
        <p:spPr>
          <a:xfrm>
            <a:off x="3768515" y="5843979"/>
            <a:ext cx="2209800" cy="6013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endParaRPr lang="en-US" sz="2400" b="1" dirty="0">
              <a:solidFill>
                <a:srgbClr val="FFCC01"/>
              </a:solidFill>
              <a:latin typeface="Montserrat"/>
              <a:ea typeface="Montserrat"/>
              <a:cs typeface="Montserrat"/>
              <a:sym typeface="Montserrat"/>
            </a:endParaRPr>
          </a:p>
          <a:p>
            <a:pPr>
              <a:buClr>
                <a:schemeClr val="lt1"/>
              </a:buClr>
              <a:buSzPts val="4000"/>
              <a:buFont typeface="Montserrat"/>
              <a:buNone/>
            </a:pPr>
            <a:r>
              <a:rPr lang="en-US" sz="2400" b="1" dirty="0">
                <a:solidFill>
                  <a:srgbClr val="FFCC01"/>
                </a:solidFill>
                <a:latin typeface="Montserrat"/>
                <a:ea typeface="Montserrat"/>
                <a:cs typeface="Montserrat"/>
                <a:sym typeface="Montserrat"/>
              </a:rPr>
              <a:t>500 SUSD</a:t>
            </a:r>
            <a:br>
              <a:rPr lang="en-US" sz="2400" b="1" dirty="0">
                <a:solidFill>
                  <a:srgbClr val="FFCC01"/>
                </a:solidFill>
                <a:latin typeface="Montserrat"/>
                <a:ea typeface="Montserrat"/>
                <a:cs typeface="Montserrat"/>
                <a:sym typeface="Montserrat"/>
              </a:rPr>
            </a:br>
            <a:endParaRPr lang="en-US" sz="2400" b="1" dirty="0">
              <a:solidFill>
                <a:srgbClr val="FFCC01"/>
              </a:solidFill>
              <a:latin typeface="Montserrat"/>
              <a:ea typeface="Montserrat"/>
              <a:cs typeface="Montserrat"/>
              <a:sym typeface="Montserrat"/>
            </a:endParaRPr>
          </a:p>
        </p:txBody>
      </p:sp>
      <p:sp>
        <p:nvSpPr>
          <p:cNvPr id="23" name="Google Shape;192;p12">
            <a:extLst>
              <a:ext uri="{FF2B5EF4-FFF2-40B4-BE49-F238E27FC236}">
                <a16:creationId xmlns:a16="http://schemas.microsoft.com/office/drawing/2014/main" id="{06C52F4C-5D25-7EBB-0435-83BCDAE639F3}"/>
              </a:ext>
            </a:extLst>
          </p:cNvPr>
          <p:cNvSpPr txBox="1">
            <a:spLocks/>
          </p:cNvSpPr>
          <p:nvPr/>
        </p:nvSpPr>
        <p:spPr>
          <a:xfrm>
            <a:off x="3768515" y="5153259"/>
            <a:ext cx="2209800" cy="6013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endParaRPr lang="en-US" sz="2400" b="1" dirty="0">
              <a:solidFill>
                <a:srgbClr val="FFCC01"/>
              </a:solidFill>
              <a:latin typeface="Montserrat"/>
              <a:ea typeface="Montserrat"/>
              <a:cs typeface="Montserrat"/>
              <a:sym typeface="Montserrat"/>
            </a:endParaRPr>
          </a:p>
          <a:p>
            <a:pPr>
              <a:buClr>
                <a:schemeClr val="lt1"/>
              </a:buClr>
              <a:buSzPts val="4000"/>
              <a:buFont typeface="Montserrat"/>
              <a:buNone/>
            </a:pPr>
            <a:r>
              <a:rPr lang="en-US" sz="2400" b="1" dirty="0">
                <a:solidFill>
                  <a:srgbClr val="FFCC01"/>
                </a:solidFill>
                <a:latin typeface="Montserrat"/>
                <a:ea typeface="Montserrat"/>
                <a:cs typeface="Montserrat"/>
                <a:sym typeface="Montserrat"/>
              </a:rPr>
              <a:t>GT-10X</a:t>
            </a:r>
          </a:p>
        </p:txBody>
      </p:sp>
      <p:sp>
        <p:nvSpPr>
          <p:cNvPr id="24" name="Google Shape;192;p12">
            <a:extLst>
              <a:ext uri="{FF2B5EF4-FFF2-40B4-BE49-F238E27FC236}">
                <a16:creationId xmlns:a16="http://schemas.microsoft.com/office/drawing/2014/main" id="{EB40B2EC-74E5-0BD0-D93A-CB949A32E564}"/>
              </a:ext>
            </a:extLst>
          </p:cNvPr>
          <p:cNvSpPr txBox="1">
            <a:spLocks/>
          </p:cNvSpPr>
          <p:nvPr/>
        </p:nvSpPr>
        <p:spPr>
          <a:xfrm>
            <a:off x="6559424" y="5843978"/>
            <a:ext cx="2209800" cy="6013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endParaRPr lang="en-US" sz="2400" b="1" dirty="0">
              <a:solidFill>
                <a:srgbClr val="FFCC01"/>
              </a:solidFill>
              <a:latin typeface="Montserrat"/>
              <a:ea typeface="Montserrat"/>
              <a:cs typeface="Montserrat"/>
              <a:sym typeface="Montserrat"/>
            </a:endParaRPr>
          </a:p>
          <a:p>
            <a:pPr>
              <a:buClr>
                <a:schemeClr val="lt1"/>
              </a:buClr>
              <a:buSzPts val="4000"/>
              <a:buFont typeface="Montserrat"/>
              <a:buNone/>
            </a:pPr>
            <a:r>
              <a:rPr lang="en-US" sz="2400" b="1" dirty="0">
                <a:solidFill>
                  <a:srgbClr val="FFCC01"/>
                </a:solidFill>
                <a:latin typeface="Montserrat"/>
                <a:ea typeface="Montserrat"/>
                <a:cs typeface="Montserrat"/>
                <a:sym typeface="Montserrat"/>
              </a:rPr>
              <a:t>5,000 SUSD</a:t>
            </a:r>
            <a:br>
              <a:rPr lang="en-US" sz="2400" b="1" dirty="0">
                <a:solidFill>
                  <a:srgbClr val="FFCC01"/>
                </a:solidFill>
                <a:latin typeface="Montserrat"/>
                <a:ea typeface="Montserrat"/>
                <a:cs typeface="Montserrat"/>
                <a:sym typeface="Montserrat"/>
              </a:rPr>
            </a:br>
            <a:endParaRPr lang="en-US" sz="2400" b="1" dirty="0">
              <a:solidFill>
                <a:srgbClr val="FFCC01"/>
              </a:solidFill>
              <a:latin typeface="Montserrat"/>
              <a:ea typeface="Montserrat"/>
              <a:cs typeface="Montserrat"/>
              <a:sym typeface="Montserrat"/>
            </a:endParaRPr>
          </a:p>
        </p:txBody>
      </p:sp>
      <p:sp>
        <p:nvSpPr>
          <p:cNvPr id="25" name="Google Shape;192;p12">
            <a:extLst>
              <a:ext uri="{FF2B5EF4-FFF2-40B4-BE49-F238E27FC236}">
                <a16:creationId xmlns:a16="http://schemas.microsoft.com/office/drawing/2014/main" id="{10B6116F-C546-25B6-EF7D-AF103F90CED5}"/>
              </a:ext>
            </a:extLst>
          </p:cNvPr>
          <p:cNvSpPr txBox="1">
            <a:spLocks/>
          </p:cNvSpPr>
          <p:nvPr/>
        </p:nvSpPr>
        <p:spPr>
          <a:xfrm>
            <a:off x="6559424" y="5152737"/>
            <a:ext cx="2209800" cy="6013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000"/>
              <a:buFont typeface="Montserrat"/>
              <a:buNone/>
            </a:pPr>
            <a:endParaRPr lang="en-US" sz="2400" b="1" dirty="0">
              <a:solidFill>
                <a:srgbClr val="FFCC01"/>
              </a:solidFill>
              <a:latin typeface="Montserrat"/>
              <a:ea typeface="Montserrat"/>
              <a:cs typeface="Montserrat"/>
              <a:sym typeface="Montserrat"/>
            </a:endParaRPr>
          </a:p>
          <a:p>
            <a:pPr>
              <a:buClr>
                <a:schemeClr val="lt1"/>
              </a:buClr>
              <a:buSzPts val="4000"/>
              <a:buFont typeface="Montserrat"/>
              <a:buNone/>
            </a:pPr>
            <a:r>
              <a:rPr lang="en-US" sz="2400" b="1" dirty="0">
                <a:solidFill>
                  <a:srgbClr val="FFCC01"/>
                </a:solidFill>
                <a:latin typeface="Montserrat"/>
                <a:ea typeface="Montserrat"/>
                <a:cs typeface="Montserrat"/>
                <a:sym typeface="Montserrat"/>
              </a:rPr>
              <a:t>GT-100X</a:t>
            </a:r>
          </a:p>
        </p:txBody>
      </p:sp>
      <p:sp>
        <p:nvSpPr>
          <p:cNvPr id="27" name="Freeform 26">
            <a:extLst>
              <a:ext uri="{FF2B5EF4-FFF2-40B4-BE49-F238E27FC236}">
                <a16:creationId xmlns:a16="http://schemas.microsoft.com/office/drawing/2014/main" id="{9800B561-7A30-7501-C5BA-35187BDEFCAA}"/>
              </a:ext>
            </a:extLst>
          </p:cNvPr>
          <p:cNvSpPr/>
          <p:nvPr/>
        </p:nvSpPr>
        <p:spPr>
          <a:xfrm>
            <a:off x="1210560" y="817232"/>
            <a:ext cx="11591040" cy="7589371"/>
          </a:xfrm>
          <a:custGeom>
            <a:avLst/>
            <a:gdLst/>
            <a:ahLst/>
            <a:cxnLst/>
            <a:rect l="l" t="t" r="r" b="b"/>
            <a:pathLst>
              <a:path w="11591040" h="7589371">
                <a:moveTo>
                  <a:pt x="0" y="0"/>
                </a:moveTo>
                <a:lnTo>
                  <a:pt x="11591040" y="0"/>
                </a:lnTo>
                <a:lnTo>
                  <a:pt x="11591040" y="7589372"/>
                </a:lnTo>
                <a:lnTo>
                  <a:pt x="0" y="7589372"/>
                </a:lnTo>
                <a:lnTo>
                  <a:pt x="0" y="0"/>
                </a:lnTo>
                <a:close/>
              </a:path>
            </a:pathLst>
          </a:custGeom>
          <a:blipFill>
            <a:blip r:embed="rId8">
              <a:alphaModFix amt="79000"/>
            </a:blip>
            <a:stretch>
              <a:fillRect/>
            </a:stretch>
          </a:blipFill>
        </p:spPr>
        <p:txBody>
          <a:bodyPr/>
          <a:lstStyle/>
          <a:p>
            <a:endParaRPr lang="en-AU"/>
          </a:p>
        </p:txBody>
      </p:sp>
    </p:spTree>
    <p:extLst>
      <p:ext uri="{BB962C8B-B14F-4D97-AF65-F5344CB8AC3E}">
        <p14:creationId xmlns:p14="http://schemas.microsoft.com/office/powerpoint/2010/main" val="1529647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81000" y="762000"/>
            <a:ext cx="9905451" cy="7420440"/>
          </a:xfrm>
          <a:custGeom>
            <a:avLst/>
            <a:gdLst/>
            <a:ahLst/>
            <a:cxnLst/>
            <a:rect l="l" t="t" r="r" b="b"/>
            <a:pathLst>
              <a:path w="9905451" h="7420440">
                <a:moveTo>
                  <a:pt x="0" y="0"/>
                </a:moveTo>
                <a:lnTo>
                  <a:pt x="9905451" y="0"/>
                </a:lnTo>
                <a:lnTo>
                  <a:pt x="9905451" y="7420440"/>
                </a:lnTo>
                <a:lnTo>
                  <a:pt x="0" y="7420440"/>
                </a:lnTo>
                <a:lnTo>
                  <a:pt x="0" y="0"/>
                </a:lnTo>
                <a:close/>
              </a:path>
            </a:pathLst>
          </a:custGeom>
          <a:blipFill>
            <a:blip r:embed="rId3"/>
            <a:stretch>
              <a:fillRect l="-7206" r="-7206"/>
            </a:stretch>
          </a:blipFill>
        </p:spPr>
        <p:txBody>
          <a:bodyPr/>
          <a:lstStyle/>
          <a:p>
            <a:endParaRPr lang="en-AU"/>
          </a:p>
        </p:txBody>
      </p:sp>
      <p:sp>
        <p:nvSpPr>
          <p:cNvPr id="5" name="Freeform 3">
            <a:extLst>
              <a:ext uri="{FF2B5EF4-FFF2-40B4-BE49-F238E27FC236}">
                <a16:creationId xmlns:a16="http://schemas.microsoft.com/office/drawing/2014/main" id="{C4659310-EFF7-1A9C-3F89-BBE4A8B26CDE}"/>
              </a:ext>
            </a:extLst>
          </p:cNvPr>
          <p:cNvSpPr/>
          <p:nvPr/>
        </p:nvSpPr>
        <p:spPr>
          <a:xfrm>
            <a:off x="5867400" y="1469886"/>
            <a:ext cx="3571875" cy="1387574"/>
          </a:xfrm>
          <a:custGeom>
            <a:avLst/>
            <a:gdLst/>
            <a:ahLst/>
            <a:cxnLst/>
            <a:rect l="l" t="t" r="r" b="b"/>
            <a:pathLst>
              <a:path w="1645722" h="628053">
                <a:moveTo>
                  <a:pt x="0" y="0"/>
                </a:moveTo>
                <a:lnTo>
                  <a:pt x="1645722" y="0"/>
                </a:lnTo>
                <a:lnTo>
                  <a:pt x="1645722" y="628052"/>
                </a:lnTo>
                <a:lnTo>
                  <a:pt x="0" y="628052"/>
                </a:lnTo>
                <a:lnTo>
                  <a:pt x="0" y="0"/>
                </a:lnTo>
                <a:close/>
              </a:path>
            </a:pathLst>
          </a:custGeom>
          <a:blipFill>
            <a:blip r:embed="rId4"/>
            <a:stretch>
              <a:fillRect l="-19876" t="-133100" r="-19876" b="-133100"/>
            </a:stretch>
          </a:blipFill>
        </p:spPr>
        <p:txBody>
          <a:bodyPr/>
          <a:lstStyle/>
          <a:p>
            <a:endParaRPr lang="en-AU"/>
          </a:p>
        </p:txBody>
      </p:sp>
      <p:sp>
        <p:nvSpPr>
          <p:cNvPr id="7" name="TextBox 6">
            <a:extLst>
              <a:ext uri="{FF2B5EF4-FFF2-40B4-BE49-F238E27FC236}">
                <a16:creationId xmlns:a16="http://schemas.microsoft.com/office/drawing/2014/main" id="{3C299E4D-AB47-5DC2-D7E6-B86524C5E8CD}"/>
              </a:ext>
            </a:extLst>
          </p:cNvPr>
          <p:cNvSpPr txBox="1"/>
          <p:nvPr/>
        </p:nvSpPr>
        <p:spPr>
          <a:xfrm>
            <a:off x="2743199" y="408057"/>
            <a:ext cx="4267202" cy="707886"/>
          </a:xfrm>
          <a:prstGeom prst="rect">
            <a:avLst/>
          </a:prstGeom>
          <a:noFill/>
        </p:spPr>
        <p:txBody>
          <a:bodyPr wrap="square" rtlCol="0">
            <a:spAutoFit/>
          </a:bodyPr>
          <a:lstStyle/>
          <a:p>
            <a:r>
              <a:rPr lang="en-IN" sz="4000" b="1" dirty="0">
                <a:solidFill>
                  <a:schemeClr val="bg1"/>
                </a:solidFill>
                <a:latin typeface="Poppins" panose="00000500000000000000" pitchFamily="2" charset="0"/>
                <a:cs typeface="Poppins" panose="00000500000000000000" pitchFamily="2" charset="0"/>
              </a:rPr>
              <a:t>INTRODUCTION</a:t>
            </a:r>
          </a:p>
        </p:txBody>
      </p:sp>
      <p:sp>
        <p:nvSpPr>
          <p:cNvPr id="6" name="TextBox 4">
            <a:extLst>
              <a:ext uri="{FF2B5EF4-FFF2-40B4-BE49-F238E27FC236}">
                <a16:creationId xmlns:a16="http://schemas.microsoft.com/office/drawing/2014/main" id="{47DC4FFD-B667-21DA-B77F-2BE41158E86B}"/>
              </a:ext>
            </a:extLst>
          </p:cNvPr>
          <p:cNvSpPr txBox="1"/>
          <p:nvPr/>
        </p:nvSpPr>
        <p:spPr>
          <a:xfrm>
            <a:off x="6019800" y="2743200"/>
            <a:ext cx="3571875" cy="2406428"/>
          </a:xfrm>
          <a:prstGeom prst="rect">
            <a:avLst/>
          </a:prstGeom>
        </p:spPr>
        <p:txBody>
          <a:bodyPr wrap="square" lIns="0" tIns="0" rIns="0" bIns="0" rtlCol="0" anchor="t">
            <a:spAutoFit/>
          </a:bodyPr>
          <a:lstStyle/>
          <a:p>
            <a:pPr>
              <a:lnSpc>
                <a:spcPts val="2700"/>
              </a:lnSpc>
            </a:pPr>
            <a:r>
              <a:rPr lang="en-US" sz="1688" spc="50" dirty="0">
                <a:solidFill>
                  <a:srgbClr val="FFFFFF"/>
                </a:solidFill>
                <a:latin typeface="Poppins Light"/>
              </a:rPr>
              <a:t>                        </a:t>
            </a:r>
          </a:p>
          <a:p>
            <a:pPr>
              <a:lnSpc>
                <a:spcPts val="2700"/>
              </a:lnSpc>
            </a:pPr>
            <a:r>
              <a:rPr lang="en-US" spc="50" dirty="0">
                <a:solidFill>
                  <a:srgbClr val="FFFFFF"/>
                </a:solidFill>
                <a:latin typeface="Poppins Light"/>
              </a:rPr>
              <a:t>A fascinating concept</a:t>
            </a:r>
            <a:br>
              <a:rPr lang="en-US" spc="50" dirty="0">
                <a:solidFill>
                  <a:srgbClr val="FFFFFF"/>
                </a:solidFill>
                <a:latin typeface="Poppins Light"/>
              </a:rPr>
            </a:br>
            <a:r>
              <a:rPr lang="en-US" spc="50" dirty="0">
                <a:solidFill>
                  <a:srgbClr val="FFFFFF"/>
                </a:solidFill>
                <a:latin typeface="Poppins Light"/>
              </a:rPr>
              <a:t>It combines the elements:</a:t>
            </a:r>
            <a:br>
              <a:rPr lang="en-US" spc="50" dirty="0">
                <a:solidFill>
                  <a:srgbClr val="FFFFFF"/>
                </a:solidFill>
                <a:latin typeface="Poppins Light"/>
              </a:rPr>
            </a:br>
            <a:endParaRPr lang="en-US" spc="50" dirty="0">
              <a:solidFill>
                <a:srgbClr val="FFFFFF"/>
              </a:solidFill>
              <a:latin typeface="Poppins Light"/>
            </a:endParaRPr>
          </a:p>
          <a:p>
            <a:pPr marL="267891" indent="-267891">
              <a:lnSpc>
                <a:spcPts val="2700"/>
              </a:lnSpc>
              <a:buFont typeface="Arial" panose="020B0604020202020204" pitchFamily="34" charset="0"/>
              <a:buChar char="•"/>
            </a:pPr>
            <a:r>
              <a:rPr lang="en-US" spc="50" dirty="0">
                <a:solidFill>
                  <a:srgbClr val="FFFFFF"/>
                </a:solidFill>
                <a:latin typeface="Poppins Light"/>
              </a:rPr>
              <a:t>Arbitrage Trading</a:t>
            </a:r>
          </a:p>
          <a:p>
            <a:pPr marL="267891" indent="-267891">
              <a:lnSpc>
                <a:spcPts val="2700"/>
              </a:lnSpc>
              <a:buFont typeface="Arial" panose="020B0604020202020204" pitchFamily="34" charset="0"/>
              <a:buChar char="•"/>
            </a:pPr>
            <a:r>
              <a:rPr lang="en-US" spc="50" dirty="0">
                <a:solidFill>
                  <a:srgbClr val="FFFFFF"/>
                </a:solidFill>
                <a:latin typeface="Poppins Light"/>
              </a:rPr>
              <a:t>Artificial Intelligence</a:t>
            </a:r>
          </a:p>
          <a:p>
            <a:pPr marL="267891" indent="-267891">
              <a:lnSpc>
                <a:spcPts val="2700"/>
              </a:lnSpc>
              <a:buFont typeface="Arial" panose="020B0604020202020204" pitchFamily="34" charset="0"/>
              <a:buChar char="•"/>
            </a:pPr>
            <a:r>
              <a:rPr lang="en-US" spc="50" dirty="0">
                <a:solidFill>
                  <a:srgbClr val="FFFFFF"/>
                </a:solidFill>
                <a:latin typeface="Poppins Light"/>
              </a:rPr>
              <a:t>Zero Collateral Flash Loans</a:t>
            </a:r>
          </a:p>
        </p:txBody>
      </p:sp>
      <p:pic>
        <p:nvPicPr>
          <p:cNvPr id="8" name="Picture 7">
            <a:extLst>
              <a:ext uri="{FF2B5EF4-FFF2-40B4-BE49-F238E27FC236}">
                <a16:creationId xmlns:a16="http://schemas.microsoft.com/office/drawing/2014/main" id="{5D5A053D-B764-BB4B-72AB-EC0A93CF2307}"/>
              </a:ext>
            </a:extLst>
          </p:cNvPr>
          <p:cNvPicPr>
            <a:picLocks noChangeAspect="1"/>
          </p:cNvPicPr>
          <p:nvPr/>
        </p:nvPicPr>
        <p:blipFill>
          <a:blip r:embed="rId5"/>
          <a:stretch>
            <a:fillRect/>
          </a:stretch>
        </p:blipFill>
        <p:spPr>
          <a:xfrm>
            <a:off x="9157547" y="0"/>
            <a:ext cx="596053" cy="447040"/>
          </a:xfrm>
          <a:prstGeom prst="rect">
            <a:avLst/>
          </a:prstGeom>
        </p:spPr>
      </p:pic>
      <p:sp>
        <p:nvSpPr>
          <p:cNvPr id="4" name="Freeform 2">
            <a:extLst>
              <a:ext uri="{FF2B5EF4-FFF2-40B4-BE49-F238E27FC236}">
                <a16:creationId xmlns:a16="http://schemas.microsoft.com/office/drawing/2014/main" id="{86418D72-42BA-2EF1-5454-64FA543E493B}"/>
              </a:ext>
            </a:extLst>
          </p:cNvPr>
          <p:cNvSpPr/>
          <p:nvPr/>
        </p:nvSpPr>
        <p:spPr>
          <a:xfrm>
            <a:off x="1210560" y="817231"/>
            <a:ext cx="11591040" cy="7589371"/>
          </a:xfrm>
          <a:custGeom>
            <a:avLst/>
            <a:gdLst/>
            <a:ahLst/>
            <a:cxnLst/>
            <a:rect l="l" t="t" r="r" b="b"/>
            <a:pathLst>
              <a:path w="11591040" h="7589371">
                <a:moveTo>
                  <a:pt x="0" y="0"/>
                </a:moveTo>
                <a:lnTo>
                  <a:pt x="11591040" y="0"/>
                </a:lnTo>
                <a:lnTo>
                  <a:pt x="11591040" y="7589372"/>
                </a:lnTo>
                <a:lnTo>
                  <a:pt x="0" y="7589372"/>
                </a:lnTo>
                <a:lnTo>
                  <a:pt x="0" y="0"/>
                </a:lnTo>
                <a:close/>
              </a:path>
            </a:pathLst>
          </a:custGeom>
          <a:blipFill>
            <a:blip r:embed="rId6"/>
            <a:stretch>
              <a:fillRect/>
            </a:stretch>
          </a:blipFill>
        </p:spPr>
        <p:txBody>
          <a:bodyPr/>
          <a:lstStyle/>
          <a:p>
            <a:endParaRPr lang="en-AU"/>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50F02AF-6694-9C01-E8BF-6D1A2180284A}"/>
              </a:ext>
            </a:extLst>
          </p:cNvPr>
          <p:cNvSpPr txBox="1"/>
          <p:nvPr/>
        </p:nvSpPr>
        <p:spPr>
          <a:xfrm>
            <a:off x="499598" y="908349"/>
            <a:ext cx="4267202" cy="707886"/>
          </a:xfrm>
          <a:prstGeom prst="rect">
            <a:avLst/>
          </a:prstGeom>
          <a:noFill/>
        </p:spPr>
        <p:txBody>
          <a:bodyPr wrap="square" rtlCol="0">
            <a:spAutoFit/>
          </a:bodyPr>
          <a:lstStyle/>
          <a:p>
            <a:r>
              <a:rPr lang="en-IN" sz="4000" b="1" dirty="0">
                <a:solidFill>
                  <a:schemeClr val="bg1"/>
                </a:solidFill>
                <a:latin typeface="Poppins" panose="00000500000000000000" pitchFamily="2" charset="0"/>
                <a:cs typeface="Poppins" panose="00000500000000000000" pitchFamily="2" charset="0"/>
              </a:rPr>
              <a:t>ARBITRAGE?</a:t>
            </a:r>
          </a:p>
        </p:txBody>
      </p:sp>
      <p:sp>
        <p:nvSpPr>
          <p:cNvPr id="11" name="TextBox 10">
            <a:extLst>
              <a:ext uri="{FF2B5EF4-FFF2-40B4-BE49-F238E27FC236}">
                <a16:creationId xmlns:a16="http://schemas.microsoft.com/office/drawing/2014/main" id="{38691E52-07BD-948C-D9DE-0878D501E869}"/>
              </a:ext>
            </a:extLst>
          </p:cNvPr>
          <p:cNvSpPr txBox="1"/>
          <p:nvPr/>
        </p:nvSpPr>
        <p:spPr>
          <a:xfrm>
            <a:off x="499598" y="528159"/>
            <a:ext cx="4583725" cy="465769"/>
          </a:xfrm>
          <a:prstGeom prst="rect">
            <a:avLst/>
          </a:prstGeom>
          <a:noFill/>
        </p:spPr>
        <p:txBody>
          <a:bodyPr wrap="square" rtlCol="0">
            <a:spAutoFit/>
          </a:bodyPr>
          <a:lstStyle/>
          <a:p>
            <a:pPr>
              <a:lnSpc>
                <a:spcPct val="200000"/>
              </a:lnSpc>
            </a:pPr>
            <a:r>
              <a:rPr lang="en-US" sz="1400" dirty="0">
                <a:solidFill>
                  <a:schemeClr val="bg1"/>
                </a:solidFill>
                <a:latin typeface="Poppins" panose="00000500000000000000" pitchFamily="2" charset="0"/>
                <a:cs typeface="Poppins" panose="00000500000000000000" pitchFamily="2" charset="0"/>
              </a:rPr>
              <a:t>What is</a:t>
            </a:r>
            <a:endParaRPr lang="en-IN" sz="1400" dirty="0">
              <a:solidFill>
                <a:schemeClr val="bg1"/>
              </a:solidFill>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A30ECF40-574C-12F1-D6D4-7228E89FE87A}"/>
              </a:ext>
            </a:extLst>
          </p:cNvPr>
          <p:cNvSpPr txBox="1"/>
          <p:nvPr/>
        </p:nvSpPr>
        <p:spPr>
          <a:xfrm>
            <a:off x="499598" y="1854454"/>
            <a:ext cx="4583726" cy="4241546"/>
          </a:xfrm>
          <a:prstGeom prst="rect">
            <a:avLst/>
          </a:prstGeom>
          <a:noFill/>
        </p:spPr>
        <p:txBody>
          <a:bodyPr wrap="square" rtlCol="0">
            <a:spAutoFit/>
          </a:bodyPr>
          <a:lstStyle/>
          <a:p>
            <a:pPr>
              <a:lnSpc>
                <a:spcPct val="150000"/>
              </a:lnSpc>
            </a:pPr>
            <a:r>
              <a:rPr lang="en-US" sz="1500" dirty="0">
                <a:solidFill>
                  <a:schemeClr val="bg1"/>
                </a:solidFill>
                <a:latin typeface="Poppins" panose="00000500000000000000" pitchFamily="2" charset="0"/>
                <a:cs typeface="Poppins" panose="00000500000000000000" pitchFamily="2" charset="0"/>
              </a:rPr>
              <a:t>Arbitrage involves exploiting price differences of the same asset in different markets or on different platforms. </a:t>
            </a:r>
          </a:p>
          <a:p>
            <a:pPr>
              <a:lnSpc>
                <a:spcPct val="150000"/>
              </a:lnSpc>
            </a:pPr>
            <a:endParaRPr lang="en-US" sz="800" dirty="0">
              <a:solidFill>
                <a:schemeClr val="bg1"/>
              </a:solidFill>
              <a:latin typeface="Poppins" panose="00000500000000000000" pitchFamily="2" charset="0"/>
              <a:cs typeface="Poppins" panose="00000500000000000000" pitchFamily="2" charset="0"/>
            </a:endParaRPr>
          </a:p>
          <a:p>
            <a:pPr>
              <a:lnSpc>
                <a:spcPct val="150000"/>
              </a:lnSpc>
            </a:pPr>
            <a:r>
              <a:rPr lang="en-US" sz="1500" dirty="0">
                <a:solidFill>
                  <a:schemeClr val="bg1"/>
                </a:solidFill>
                <a:latin typeface="Poppins" panose="00000500000000000000" pitchFamily="2" charset="0"/>
                <a:cs typeface="Poppins" panose="00000500000000000000" pitchFamily="2" charset="0"/>
              </a:rPr>
              <a:t>For example, if an asset is priced lower on one exchange and higher on another, traders can buy the asset on the cheaper platform and sell it on the more expensive one, profiting from the price differential. </a:t>
            </a:r>
          </a:p>
          <a:p>
            <a:pPr>
              <a:lnSpc>
                <a:spcPct val="150000"/>
              </a:lnSpc>
            </a:pPr>
            <a:endParaRPr lang="en-US" sz="800" dirty="0">
              <a:solidFill>
                <a:schemeClr val="bg1"/>
              </a:solidFill>
              <a:latin typeface="Poppins" panose="00000500000000000000" pitchFamily="2" charset="0"/>
              <a:cs typeface="Poppins" panose="00000500000000000000" pitchFamily="2" charset="0"/>
            </a:endParaRPr>
          </a:p>
          <a:p>
            <a:pPr>
              <a:lnSpc>
                <a:spcPct val="150000"/>
              </a:lnSpc>
            </a:pPr>
            <a:r>
              <a:rPr lang="en-US" sz="1500" dirty="0">
                <a:solidFill>
                  <a:schemeClr val="bg1"/>
                </a:solidFill>
                <a:latin typeface="Poppins" panose="00000500000000000000" pitchFamily="2" charset="0"/>
                <a:cs typeface="Poppins" panose="00000500000000000000" pitchFamily="2" charset="0"/>
              </a:rPr>
              <a:t>Arbitrage opportunities are often fleeting and require quick execution to capitalize on the price gaps. </a:t>
            </a:r>
            <a:endParaRPr lang="en-IN" sz="1500" dirty="0">
              <a:solidFill>
                <a:schemeClr val="bg1"/>
              </a:solidFill>
              <a:latin typeface="Poppins" panose="00000500000000000000" pitchFamily="2" charset="0"/>
              <a:cs typeface="Poppins" panose="00000500000000000000" pitchFamily="2" charset="0"/>
            </a:endParaRPr>
          </a:p>
        </p:txBody>
      </p:sp>
      <p:pic>
        <p:nvPicPr>
          <p:cNvPr id="13" name="Picture 12">
            <a:extLst>
              <a:ext uri="{FF2B5EF4-FFF2-40B4-BE49-F238E27FC236}">
                <a16:creationId xmlns:a16="http://schemas.microsoft.com/office/drawing/2014/main" id="{DD4072D8-36DD-67D7-C454-96F1FE8A97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867062"/>
            <a:ext cx="6113302" cy="6400800"/>
          </a:xfrm>
          <a:prstGeom prst="rect">
            <a:avLst/>
          </a:prstGeom>
        </p:spPr>
      </p:pic>
      <p:pic>
        <p:nvPicPr>
          <p:cNvPr id="14" name="Picture 13">
            <a:extLst>
              <a:ext uri="{FF2B5EF4-FFF2-40B4-BE49-F238E27FC236}">
                <a16:creationId xmlns:a16="http://schemas.microsoft.com/office/drawing/2014/main" id="{A23EB693-9628-4DEC-AFA2-059D42F2E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300" y="5029200"/>
            <a:ext cx="3429000" cy="3429000"/>
          </a:xfrm>
          <a:prstGeom prst="rect">
            <a:avLst/>
          </a:prstGeom>
        </p:spPr>
      </p:pic>
      <p:sp>
        <p:nvSpPr>
          <p:cNvPr id="15" name="Freeform 2">
            <a:extLst>
              <a:ext uri="{FF2B5EF4-FFF2-40B4-BE49-F238E27FC236}">
                <a16:creationId xmlns:a16="http://schemas.microsoft.com/office/drawing/2014/main" id="{021A480E-5843-7F97-C14A-FC980D3D8857}"/>
              </a:ext>
            </a:extLst>
          </p:cNvPr>
          <p:cNvSpPr/>
          <p:nvPr/>
        </p:nvSpPr>
        <p:spPr>
          <a:xfrm>
            <a:off x="1210560" y="817231"/>
            <a:ext cx="11591040" cy="7589371"/>
          </a:xfrm>
          <a:custGeom>
            <a:avLst/>
            <a:gdLst/>
            <a:ahLst/>
            <a:cxnLst/>
            <a:rect l="l" t="t" r="r" b="b"/>
            <a:pathLst>
              <a:path w="11591040" h="7589371">
                <a:moveTo>
                  <a:pt x="0" y="0"/>
                </a:moveTo>
                <a:lnTo>
                  <a:pt x="11591040" y="0"/>
                </a:lnTo>
                <a:lnTo>
                  <a:pt x="11591040" y="7589372"/>
                </a:lnTo>
                <a:lnTo>
                  <a:pt x="0" y="7589372"/>
                </a:lnTo>
                <a:lnTo>
                  <a:pt x="0" y="0"/>
                </a:lnTo>
                <a:close/>
              </a:path>
            </a:pathLst>
          </a:custGeom>
          <a:blipFill>
            <a:blip r:embed="rId5"/>
            <a:stretch>
              <a:fillRect/>
            </a:stretch>
          </a:blipFill>
        </p:spPr>
        <p:txBody>
          <a:bodyPr/>
          <a:lstStyle/>
          <a:p>
            <a:endParaRPr lang="en-AU"/>
          </a:p>
        </p:txBody>
      </p:sp>
      <p:pic>
        <p:nvPicPr>
          <p:cNvPr id="2" name="Picture 1">
            <a:extLst>
              <a:ext uri="{FF2B5EF4-FFF2-40B4-BE49-F238E27FC236}">
                <a16:creationId xmlns:a16="http://schemas.microsoft.com/office/drawing/2014/main" id="{43275537-BBCE-C29D-124D-4E84835206EC}"/>
              </a:ext>
            </a:extLst>
          </p:cNvPr>
          <p:cNvPicPr>
            <a:picLocks noChangeAspect="1"/>
          </p:cNvPicPr>
          <p:nvPr/>
        </p:nvPicPr>
        <p:blipFill>
          <a:blip r:embed="rId6"/>
          <a:stretch>
            <a:fillRect/>
          </a:stretch>
        </p:blipFill>
        <p:spPr>
          <a:xfrm>
            <a:off x="9157547" y="0"/>
            <a:ext cx="596053" cy="447040"/>
          </a:xfrm>
          <a:prstGeom prst="rect">
            <a:avLst/>
          </a:prstGeom>
        </p:spPr>
      </p:pic>
    </p:spTree>
    <p:extLst>
      <p:ext uri="{BB962C8B-B14F-4D97-AF65-F5344CB8AC3E}">
        <p14:creationId xmlns:p14="http://schemas.microsoft.com/office/powerpoint/2010/main" val="637987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407211-7F6D-58AF-C9CE-BBE7449E7B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2300" y="5029200"/>
            <a:ext cx="3429000" cy="3429000"/>
          </a:xfrm>
          <a:prstGeom prst="rect">
            <a:avLst/>
          </a:prstGeom>
        </p:spPr>
      </p:pic>
      <p:sp>
        <p:nvSpPr>
          <p:cNvPr id="7" name="TextBox 6">
            <a:extLst>
              <a:ext uri="{FF2B5EF4-FFF2-40B4-BE49-F238E27FC236}">
                <a16:creationId xmlns:a16="http://schemas.microsoft.com/office/drawing/2014/main" id="{88C795E3-0BB1-99DE-D4C2-90CE11FE09C6}"/>
              </a:ext>
            </a:extLst>
          </p:cNvPr>
          <p:cNvSpPr txBox="1"/>
          <p:nvPr/>
        </p:nvSpPr>
        <p:spPr>
          <a:xfrm>
            <a:off x="499598" y="528159"/>
            <a:ext cx="4583725" cy="465769"/>
          </a:xfrm>
          <a:prstGeom prst="rect">
            <a:avLst/>
          </a:prstGeom>
          <a:noFill/>
        </p:spPr>
        <p:txBody>
          <a:bodyPr wrap="square" rtlCol="0">
            <a:spAutoFit/>
          </a:bodyPr>
          <a:lstStyle/>
          <a:p>
            <a:pPr>
              <a:lnSpc>
                <a:spcPct val="200000"/>
              </a:lnSpc>
            </a:pPr>
            <a:r>
              <a:rPr lang="en-US" sz="1400" dirty="0">
                <a:solidFill>
                  <a:schemeClr val="bg1"/>
                </a:solidFill>
                <a:latin typeface="Poppins" panose="00000500000000000000" pitchFamily="2" charset="0"/>
                <a:cs typeface="Poppins" panose="00000500000000000000" pitchFamily="2" charset="0"/>
              </a:rPr>
              <a:t>What is</a:t>
            </a:r>
            <a:endParaRPr lang="en-IN" sz="1400" dirty="0">
              <a:solidFill>
                <a:schemeClr val="bg1"/>
              </a:solidFill>
              <a:latin typeface="Poppins" panose="00000500000000000000" pitchFamily="2" charset="0"/>
              <a:cs typeface="Poppins" panose="00000500000000000000" pitchFamily="2" charset="0"/>
            </a:endParaRPr>
          </a:p>
        </p:txBody>
      </p:sp>
      <p:sp>
        <p:nvSpPr>
          <p:cNvPr id="15" name="Freeform 2">
            <a:extLst>
              <a:ext uri="{FF2B5EF4-FFF2-40B4-BE49-F238E27FC236}">
                <a16:creationId xmlns:a16="http://schemas.microsoft.com/office/drawing/2014/main" id="{13D10C27-6510-06F0-F0A8-D2E3CF2603BB}"/>
              </a:ext>
            </a:extLst>
          </p:cNvPr>
          <p:cNvSpPr/>
          <p:nvPr/>
        </p:nvSpPr>
        <p:spPr>
          <a:xfrm>
            <a:off x="1210560" y="817231"/>
            <a:ext cx="11591040" cy="7589371"/>
          </a:xfrm>
          <a:custGeom>
            <a:avLst/>
            <a:gdLst/>
            <a:ahLst/>
            <a:cxnLst/>
            <a:rect l="l" t="t" r="r" b="b"/>
            <a:pathLst>
              <a:path w="11591040" h="7589371">
                <a:moveTo>
                  <a:pt x="0" y="0"/>
                </a:moveTo>
                <a:lnTo>
                  <a:pt x="11591040" y="0"/>
                </a:lnTo>
                <a:lnTo>
                  <a:pt x="11591040" y="7589372"/>
                </a:lnTo>
                <a:lnTo>
                  <a:pt x="0" y="7589372"/>
                </a:lnTo>
                <a:lnTo>
                  <a:pt x="0" y="0"/>
                </a:lnTo>
                <a:close/>
              </a:path>
            </a:pathLst>
          </a:custGeom>
          <a:blipFill>
            <a:blip r:embed="rId4"/>
            <a:stretch>
              <a:fillRect/>
            </a:stretch>
          </a:blipFill>
        </p:spPr>
        <p:txBody>
          <a:bodyPr/>
          <a:lstStyle/>
          <a:p>
            <a:endParaRPr lang="en-AU"/>
          </a:p>
        </p:txBody>
      </p:sp>
      <p:pic>
        <p:nvPicPr>
          <p:cNvPr id="2" name="Picture 1">
            <a:extLst>
              <a:ext uri="{FF2B5EF4-FFF2-40B4-BE49-F238E27FC236}">
                <a16:creationId xmlns:a16="http://schemas.microsoft.com/office/drawing/2014/main" id="{335F6955-A038-FBA7-439A-7A8C5E09B2A1}"/>
              </a:ext>
            </a:extLst>
          </p:cNvPr>
          <p:cNvPicPr>
            <a:picLocks noChangeAspect="1"/>
          </p:cNvPicPr>
          <p:nvPr/>
        </p:nvPicPr>
        <p:blipFill>
          <a:blip r:embed="rId5"/>
          <a:stretch>
            <a:fillRect/>
          </a:stretch>
        </p:blipFill>
        <p:spPr>
          <a:xfrm>
            <a:off x="9157547" y="0"/>
            <a:ext cx="596053" cy="447040"/>
          </a:xfrm>
          <a:prstGeom prst="rect">
            <a:avLst/>
          </a:prstGeom>
        </p:spPr>
      </p:pic>
      <p:sp>
        <p:nvSpPr>
          <p:cNvPr id="8" name="TextBox 7">
            <a:extLst>
              <a:ext uri="{FF2B5EF4-FFF2-40B4-BE49-F238E27FC236}">
                <a16:creationId xmlns:a16="http://schemas.microsoft.com/office/drawing/2014/main" id="{6FBF90C2-2B28-50DC-BD47-E2038658D81E}"/>
              </a:ext>
            </a:extLst>
          </p:cNvPr>
          <p:cNvSpPr txBox="1"/>
          <p:nvPr/>
        </p:nvSpPr>
        <p:spPr>
          <a:xfrm>
            <a:off x="499598" y="908349"/>
            <a:ext cx="4758202" cy="707886"/>
          </a:xfrm>
          <a:prstGeom prst="rect">
            <a:avLst/>
          </a:prstGeom>
          <a:noFill/>
        </p:spPr>
        <p:txBody>
          <a:bodyPr wrap="square" rtlCol="0">
            <a:spAutoFit/>
          </a:bodyPr>
          <a:lstStyle/>
          <a:p>
            <a:r>
              <a:rPr lang="en-US" sz="4000" b="1" dirty="0">
                <a:solidFill>
                  <a:schemeClr val="bg1"/>
                </a:solidFill>
                <a:latin typeface="Poppins" panose="00000500000000000000" pitchFamily="2" charset="0"/>
                <a:cs typeface="Poppins" panose="00000500000000000000" pitchFamily="2" charset="0"/>
              </a:rPr>
              <a:t>DEFI FLASH LOAN?</a:t>
            </a:r>
            <a:endParaRPr lang="en-IN" sz="4000" b="1" dirty="0">
              <a:solidFill>
                <a:schemeClr val="bg1"/>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EB5E7D52-4424-BE14-40F7-22FF908B82AE}"/>
              </a:ext>
            </a:extLst>
          </p:cNvPr>
          <p:cNvSpPr txBox="1"/>
          <p:nvPr/>
        </p:nvSpPr>
        <p:spPr>
          <a:xfrm>
            <a:off x="499598" y="2443447"/>
            <a:ext cx="8657949" cy="2400657"/>
          </a:xfrm>
          <a:prstGeom prst="rect">
            <a:avLst/>
          </a:prstGeom>
          <a:noFill/>
        </p:spPr>
        <p:txBody>
          <a:bodyPr wrap="square" rtlCol="0">
            <a:spAutoFit/>
          </a:bodyPr>
          <a:lstStyle/>
          <a:p>
            <a:r>
              <a:rPr lang="en-US" sz="2000" dirty="0">
                <a:solidFill>
                  <a:schemeClr val="bg1"/>
                </a:solidFill>
                <a:latin typeface="Poppins" panose="00000500000000000000" pitchFamily="2" charset="0"/>
                <a:cs typeface="Poppins" panose="00000500000000000000" pitchFamily="2" charset="0"/>
              </a:rPr>
              <a:t>Flash loans are a relatively new form of uncollateralized loans </a:t>
            </a:r>
            <a:br>
              <a:rPr lang="en-US" sz="2000" dirty="0">
                <a:solidFill>
                  <a:schemeClr val="bg1"/>
                </a:solidFill>
                <a:latin typeface="Poppins" panose="00000500000000000000" pitchFamily="2" charset="0"/>
                <a:cs typeface="Poppins" panose="00000500000000000000" pitchFamily="2" charset="0"/>
              </a:rPr>
            </a:br>
            <a:br>
              <a:rPr lang="en-US" sz="2000" dirty="0">
                <a:solidFill>
                  <a:schemeClr val="bg1"/>
                </a:solidFill>
                <a:latin typeface="Poppins" panose="00000500000000000000" pitchFamily="2" charset="0"/>
                <a:cs typeface="Poppins" panose="00000500000000000000" pitchFamily="2" charset="0"/>
              </a:rPr>
            </a:br>
            <a:r>
              <a:rPr lang="en-US" sz="2000" dirty="0">
                <a:solidFill>
                  <a:schemeClr val="bg1"/>
                </a:solidFill>
                <a:latin typeface="Poppins" panose="00000500000000000000" pitchFamily="2" charset="0"/>
                <a:cs typeface="Poppins" panose="00000500000000000000" pitchFamily="2" charset="0"/>
              </a:rPr>
              <a:t>They are available to traders on some decentralized finance protocols based blockchain networks(DeFi).</a:t>
            </a:r>
          </a:p>
          <a:p>
            <a:pPr>
              <a:lnSpc>
                <a:spcPct val="150000"/>
              </a:lnSpc>
            </a:pPr>
            <a:endParaRPr lang="en-US" sz="2000" dirty="0">
              <a:solidFill>
                <a:schemeClr val="bg1"/>
              </a:solidFill>
              <a:latin typeface="Poppins" panose="00000500000000000000" pitchFamily="2" charset="0"/>
              <a:cs typeface="Poppins" panose="00000500000000000000" pitchFamily="2" charset="0"/>
            </a:endParaRPr>
          </a:p>
          <a:p>
            <a:r>
              <a:rPr lang="en-US" sz="2000" dirty="0">
                <a:solidFill>
                  <a:schemeClr val="bg1"/>
                </a:solidFill>
                <a:latin typeface="Poppins" panose="00000500000000000000" pitchFamily="2" charset="0"/>
                <a:cs typeface="Poppins" panose="00000500000000000000" pitchFamily="2" charset="0"/>
              </a:rPr>
              <a:t>This type of loan allows traders to borrow unsecured loans from lenders without middleman.</a:t>
            </a:r>
            <a:endParaRPr lang="en-IN" sz="20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471713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3"/>
          <p:cNvSpPr txBox="1"/>
          <p:nvPr/>
        </p:nvSpPr>
        <p:spPr>
          <a:xfrm>
            <a:off x="1515839" y="4804226"/>
            <a:ext cx="6721921" cy="371475"/>
          </a:xfrm>
          <a:prstGeom prst="rect">
            <a:avLst/>
          </a:prstGeom>
        </p:spPr>
        <p:txBody>
          <a:bodyPr lIns="0" tIns="0" rIns="0" bIns="0" rtlCol="0" anchor="t">
            <a:spAutoFit/>
          </a:bodyPr>
          <a:lstStyle/>
          <a:p>
            <a:pPr algn="ctr">
              <a:lnSpc>
                <a:spcPts val="3059"/>
              </a:lnSpc>
            </a:pPr>
            <a:r>
              <a:rPr lang="en-US" sz="1799" dirty="0">
                <a:solidFill>
                  <a:srgbClr val="FFFFFF"/>
                </a:solidFill>
                <a:latin typeface="Poppins Light"/>
              </a:rPr>
              <a:t>This guarantees the safety of the funds in the reverse pool.</a:t>
            </a:r>
          </a:p>
        </p:txBody>
      </p:sp>
      <p:sp>
        <p:nvSpPr>
          <p:cNvPr id="4" name="AutoShape 4"/>
          <p:cNvSpPr/>
          <p:nvPr/>
        </p:nvSpPr>
        <p:spPr>
          <a:xfrm>
            <a:off x="721595" y="5023301"/>
            <a:ext cx="635989" cy="0"/>
          </a:xfrm>
          <a:prstGeom prst="line">
            <a:avLst/>
          </a:prstGeom>
          <a:ln w="38100" cap="flat">
            <a:solidFill>
              <a:srgbClr val="FFFFFF"/>
            </a:solidFill>
            <a:prstDash val="solid"/>
            <a:headEnd type="none" w="sm" len="sm"/>
            <a:tailEnd type="none" w="sm" len="sm"/>
          </a:ln>
        </p:spPr>
        <p:txBody>
          <a:bodyPr/>
          <a:lstStyle/>
          <a:p>
            <a:endParaRPr lang="en-AU"/>
          </a:p>
        </p:txBody>
      </p:sp>
      <p:sp>
        <p:nvSpPr>
          <p:cNvPr id="5" name="AutoShape 5"/>
          <p:cNvSpPr/>
          <p:nvPr/>
        </p:nvSpPr>
        <p:spPr>
          <a:xfrm>
            <a:off x="8396016" y="5023301"/>
            <a:ext cx="635989" cy="0"/>
          </a:xfrm>
          <a:prstGeom prst="line">
            <a:avLst/>
          </a:prstGeom>
          <a:ln w="38100" cap="flat">
            <a:solidFill>
              <a:srgbClr val="FFFFFF"/>
            </a:solidFill>
            <a:prstDash val="solid"/>
            <a:headEnd type="none" w="sm" len="sm"/>
            <a:tailEnd type="none" w="sm" len="sm"/>
          </a:ln>
        </p:spPr>
        <p:txBody>
          <a:bodyPr/>
          <a:lstStyle/>
          <a:p>
            <a:endParaRPr lang="en-AU"/>
          </a:p>
        </p:txBody>
      </p:sp>
      <p:sp>
        <p:nvSpPr>
          <p:cNvPr id="6" name="TextBox 6"/>
          <p:cNvSpPr txBox="1"/>
          <p:nvPr/>
        </p:nvSpPr>
        <p:spPr>
          <a:xfrm>
            <a:off x="556259" y="2500358"/>
            <a:ext cx="8641080" cy="1538242"/>
          </a:xfrm>
          <a:prstGeom prst="rect">
            <a:avLst/>
          </a:prstGeom>
        </p:spPr>
        <p:txBody>
          <a:bodyPr wrap="square" lIns="0" tIns="0" rIns="0" bIns="0" rtlCol="0" anchor="t">
            <a:spAutoFit/>
          </a:bodyPr>
          <a:lstStyle/>
          <a:p>
            <a:pPr algn="ctr"/>
            <a:r>
              <a:rPr lang="en-US" sz="1999" dirty="0">
                <a:solidFill>
                  <a:srgbClr val="FFFFFF"/>
                </a:solidFill>
                <a:latin typeface="Poppins Italics"/>
              </a:rPr>
              <a:t>When a flash loan has been issued, the smart contract rules ensure that the borrower pays back the loan before the transaction ends. </a:t>
            </a:r>
            <a:br>
              <a:rPr lang="en-US" sz="1999" dirty="0">
                <a:solidFill>
                  <a:srgbClr val="FFFFFF"/>
                </a:solidFill>
                <a:latin typeface="Poppins Italics"/>
              </a:rPr>
            </a:br>
            <a:br>
              <a:rPr lang="en-US" sz="1999" dirty="0">
                <a:solidFill>
                  <a:srgbClr val="FFFFFF"/>
                </a:solidFill>
                <a:latin typeface="Poppins Italics"/>
              </a:rPr>
            </a:br>
            <a:r>
              <a:rPr lang="en-US" sz="1999" dirty="0">
                <a:solidFill>
                  <a:srgbClr val="FFFFFF"/>
                </a:solidFill>
                <a:latin typeface="Poppins Italics"/>
              </a:rPr>
              <a:t>If this condition isn't met, the smart contract reverses the transaction and it's like the loan never happened in the first place.</a:t>
            </a:r>
          </a:p>
        </p:txBody>
      </p:sp>
      <p:pic>
        <p:nvPicPr>
          <p:cNvPr id="2" name="Picture 1">
            <a:extLst>
              <a:ext uri="{FF2B5EF4-FFF2-40B4-BE49-F238E27FC236}">
                <a16:creationId xmlns:a16="http://schemas.microsoft.com/office/drawing/2014/main" id="{DDB544D7-FD8B-7C6F-28A9-B26EA3C7DE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2300" y="5029200"/>
            <a:ext cx="3429000" cy="3429000"/>
          </a:xfrm>
          <a:prstGeom prst="rect">
            <a:avLst/>
          </a:prstGeom>
        </p:spPr>
      </p:pic>
      <p:sp>
        <p:nvSpPr>
          <p:cNvPr id="7" name="TextBox 6">
            <a:extLst>
              <a:ext uri="{FF2B5EF4-FFF2-40B4-BE49-F238E27FC236}">
                <a16:creationId xmlns:a16="http://schemas.microsoft.com/office/drawing/2014/main" id="{A69F16C1-DC43-17DF-939C-E7DA62CFF2D7}"/>
              </a:ext>
            </a:extLst>
          </p:cNvPr>
          <p:cNvSpPr txBox="1"/>
          <p:nvPr/>
        </p:nvSpPr>
        <p:spPr>
          <a:xfrm>
            <a:off x="499598" y="528159"/>
            <a:ext cx="4583725" cy="465769"/>
          </a:xfrm>
          <a:prstGeom prst="rect">
            <a:avLst/>
          </a:prstGeom>
          <a:noFill/>
        </p:spPr>
        <p:txBody>
          <a:bodyPr wrap="square" rtlCol="0">
            <a:spAutoFit/>
          </a:bodyPr>
          <a:lstStyle/>
          <a:p>
            <a:pPr>
              <a:lnSpc>
                <a:spcPct val="200000"/>
              </a:lnSpc>
            </a:pPr>
            <a:r>
              <a:rPr lang="en-US" sz="1400" dirty="0">
                <a:solidFill>
                  <a:schemeClr val="bg1"/>
                </a:solidFill>
                <a:latin typeface="Poppins" panose="00000500000000000000" pitchFamily="2" charset="0"/>
                <a:cs typeface="Poppins" panose="00000500000000000000" pitchFamily="2" charset="0"/>
              </a:rPr>
              <a:t>What is</a:t>
            </a:r>
            <a:endParaRPr lang="en-IN" sz="1400" dirty="0">
              <a:solidFill>
                <a:schemeClr val="bg1"/>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92B58092-146F-3FB5-8F6B-7873285990D5}"/>
              </a:ext>
            </a:extLst>
          </p:cNvPr>
          <p:cNvSpPr txBox="1"/>
          <p:nvPr/>
        </p:nvSpPr>
        <p:spPr>
          <a:xfrm>
            <a:off x="499598" y="908349"/>
            <a:ext cx="4758202" cy="707886"/>
          </a:xfrm>
          <a:prstGeom prst="rect">
            <a:avLst/>
          </a:prstGeom>
          <a:noFill/>
        </p:spPr>
        <p:txBody>
          <a:bodyPr wrap="square" rtlCol="0">
            <a:spAutoFit/>
          </a:bodyPr>
          <a:lstStyle/>
          <a:p>
            <a:r>
              <a:rPr lang="en-US" sz="4000" b="1" dirty="0">
                <a:solidFill>
                  <a:schemeClr val="bg1"/>
                </a:solidFill>
                <a:latin typeface="Poppins" panose="00000500000000000000" pitchFamily="2" charset="0"/>
                <a:cs typeface="Poppins" panose="00000500000000000000" pitchFamily="2" charset="0"/>
              </a:rPr>
              <a:t>DEFI FLASH LOAN?</a:t>
            </a:r>
            <a:endParaRPr lang="en-IN" sz="4000" b="1" dirty="0">
              <a:solidFill>
                <a:schemeClr val="bg1"/>
              </a:solidFill>
              <a:latin typeface="Poppins" panose="00000500000000000000" pitchFamily="2" charset="0"/>
              <a:cs typeface="Poppins" panose="00000500000000000000" pitchFamily="2" charset="0"/>
            </a:endParaRPr>
          </a:p>
        </p:txBody>
      </p:sp>
      <p:sp>
        <p:nvSpPr>
          <p:cNvPr id="9" name="Freeform 2">
            <a:extLst>
              <a:ext uri="{FF2B5EF4-FFF2-40B4-BE49-F238E27FC236}">
                <a16:creationId xmlns:a16="http://schemas.microsoft.com/office/drawing/2014/main" id="{2496F7D7-DD85-ADD2-5BB6-F2457DCA4FC5}"/>
              </a:ext>
            </a:extLst>
          </p:cNvPr>
          <p:cNvSpPr/>
          <p:nvPr/>
        </p:nvSpPr>
        <p:spPr>
          <a:xfrm>
            <a:off x="1210560" y="817231"/>
            <a:ext cx="11591040" cy="7589371"/>
          </a:xfrm>
          <a:custGeom>
            <a:avLst/>
            <a:gdLst/>
            <a:ahLst/>
            <a:cxnLst/>
            <a:rect l="l" t="t" r="r" b="b"/>
            <a:pathLst>
              <a:path w="11591040" h="7589371">
                <a:moveTo>
                  <a:pt x="0" y="0"/>
                </a:moveTo>
                <a:lnTo>
                  <a:pt x="11591040" y="0"/>
                </a:lnTo>
                <a:lnTo>
                  <a:pt x="11591040" y="7589372"/>
                </a:lnTo>
                <a:lnTo>
                  <a:pt x="0" y="7589372"/>
                </a:lnTo>
                <a:lnTo>
                  <a:pt x="0" y="0"/>
                </a:lnTo>
                <a:close/>
              </a:path>
            </a:pathLst>
          </a:custGeom>
          <a:blipFill>
            <a:blip r:embed="rId4"/>
            <a:stretch>
              <a:fillRect/>
            </a:stretch>
          </a:blipFill>
        </p:spPr>
        <p:txBody>
          <a:bodyPr/>
          <a:lstStyle/>
          <a:p>
            <a:endParaRPr lang="en-AU"/>
          </a:p>
        </p:txBody>
      </p:sp>
      <p:pic>
        <p:nvPicPr>
          <p:cNvPr id="10" name="Picture 9">
            <a:extLst>
              <a:ext uri="{FF2B5EF4-FFF2-40B4-BE49-F238E27FC236}">
                <a16:creationId xmlns:a16="http://schemas.microsoft.com/office/drawing/2014/main" id="{E4B714EC-D9BF-FFFE-9220-E971C1DBA35D}"/>
              </a:ext>
            </a:extLst>
          </p:cNvPr>
          <p:cNvPicPr>
            <a:picLocks noChangeAspect="1"/>
          </p:cNvPicPr>
          <p:nvPr/>
        </p:nvPicPr>
        <p:blipFill>
          <a:blip r:embed="rId5"/>
          <a:stretch>
            <a:fillRect/>
          </a:stretch>
        </p:blipFill>
        <p:spPr>
          <a:xfrm>
            <a:off x="9157547" y="0"/>
            <a:ext cx="596053" cy="4470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000000"/>
          </a:solidFill>
        </p:spPr>
        <p:txBody>
          <a:bodyPr/>
          <a:lstStyle/>
          <a:p>
            <a:endParaRPr lang="en-AU"/>
          </a:p>
        </p:txBody>
      </p:sp>
      <p:sp>
        <p:nvSpPr>
          <p:cNvPr id="3" name="Freeform 3"/>
          <p:cNvSpPr/>
          <p:nvPr/>
        </p:nvSpPr>
        <p:spPr>
          <a:xfrm>
            <a:off x="-510895" y="779488"/>
            <a:ext cx="10035895" cy="6332282"/>
          </a:xfrm>
          <a:custGeom>
            <a:avLst/>
            <a:gdLst/>
            <a:ahLst/>
            <a:cxnLst/>
            <a:rect l="l" t="t" r="r" b="b"/>
            <a:pathLst>
              <a:path w="10775388" h="6739142">
                <a:moveTo>
                  <a:pt x="0" y="0"/>
                </a:moveTo>
                <a:lnTo>
                  <a:pt x="10775388" y="0"/>
                </a:lnTo>
                <a:lnTo>
                  <a:pt x="10775388" y="6739142"/>
                </a:lnTo>
                <a:lnTo>
                  <a:pt x="0" y="6739142"/>
                </a:lnTo>
                <a:lnTo>
                  <a:pt x="0" y="0"/>
                </a:lnTo>
                <a:close/>
              </a:path>
            </a:pathLst>
          </a:custGeom>
          <a:blipFill>
            <a:blip r:embed="rId3"/>
            <a:stretch>
              <a:fillRect l="-2437" t="-9794" r="-2437"/>
            </a:stretch>
          </a:blipFill>
        </p:spPr>
        <p:txBody>
          <a:bodyPr/>
          <a:lstStyle/>
          <a:p>
            <a:endParaRPr lang="en-AU"/>
          </a:p>
        </p:txBody>
      </p:sp>
      <p:sp>
        <p:nvSpPr>
          <p:cNvPr id="6" name="TextBox 6"/>
          <p:cNvSpPr txBox="1"/>
          <p:nvPr/>
        </p:nvSpPr>
        <p:spPr>
          <a:xfrm>
            <a:off x="6779684" y="2669021"/>
            <a:ext cx="442587" cy="187003"/>
          </a:xfrm>
          <a:prstGeom prst="rect">
            <a:avLst/>
          </a:prstGeom>
        </p:spPr>
        <p:txBody>
          <a:bodyPr lIns="0" tIns="0" rIns="0" bIns="0" rtlCol="0" anchor="t">
            <a:spAutoFit/>
          </a:bodyPr>
          <a:lstStyle/>
          <a:p>
            <a:pPr algn="ctr">
              <a:lnSpc>
                <a:spcPts val="1623"/>
              </a:lnSpc>
            </a:pPr>
            <a:r>
              <a:rPr lang="en-US" sz="955" dirty="0">
                <a:solidFill>
                  <a:srgbClr val="FFFFFF"/>
                </a:solidFill>
                <a:latin typeface="Poppins Bold"/>
              </a:rPr>
              <a:t>DEX A</a:t>
            </a:r>
          </a:p>
        </p:txBody>
      </p:sp>
      <p:sp>
        <p:nvSpPr>
          <p:cNvPr id="7" name="TextBox 7"/>
          <p:cNvSpPr txBox="1"/>
          <p:nvPr/>
        </p:nvSpPr>
        <p:spPr>
          <a:xfrm>
            <a:off x="7138737" y="2916806"/>
            <a:ext cx="1667042" cy="495007"/>
          </a:xfrm>
          <a:prstGeom prst="rect">
            <a:avLst/>
          </a:prstGeom>
        </p:spPr>
        <p:txBody>
          <a:bodyPr wrap="square" lIns="0" tIns="0" rIns="0" bIns="0" rtlCol="0" anchor="t">
            <a:spAutoFit/>
          </a:bodyPr>
          <a:lstStyle/>
          <a:p>
            <a:pPr algn="ctr">
              <a:lnSpc>
                <a:spcPts val="2040"/>
              </a:lnSpc>
            </a:pPr>
            <a:r>
              <a:rPr lang="en-US" sz="1200" dirty="0">
                <a:solidFill>
                  <a:srgbClr val="FFFFFF"/>
                </a:solidFill>
                <a:latin typeface="Poppins"/>
              </a:rPr>
              <a:t>Asset is Undervalued</a:t>
            </a:r>
          </a:p>
          <a:p>
            <a:pPr algn="ctr">
              <a:lnSpc>
                <a:spcPts val="2040"/>
              </a:lnSpc>
            </a:pPr>
            <a:endParaRPr lang="en-US" sz="1200" dirty="0">
              <a:solidFill>
                <a:srgbClr val="FFFFFF"/>
              </a:solidFill>
              <a:latin typeface="Poppins"/>
            </a:endParaRPr>
          </a:p>
        </p:txBody>
      </p:sp>
      <p:sp>
        <p:nvSpPr>
          <p:cNvPr id="8" name="TextBox 8"/>
          <p:cNvSpPr txBox="1"/>
          <p:nvPr/>
        </p:nvSpPr>
        <p:spPr>
          <a:xfrm>
            <a:off x="7064522" y="4159271"/>
            <a:ext cx="1667042" cy="238527"/>
          </a:xfrm>
          <a:prstGeom prst="rect">
            <a:avLst/>
          </a:prstGeom>
        </p:spPr>
        <p:txBody>
          <a:bodyPr wrap="square" lIns="0" tIns="0" rIns="0" bIns="0" rtlCol="0" anchor="t">
            <a:spAutoFit/>
          </a:bodyPr>
          <a:lstStyle/>
          <a:p>
            <a:pPr algn="ctr">
              <a:lnSpc>
                <a:spcPts val="2040"/>
              </a:lnSpc>
            </a:pPr>
            <a:r>
              <a:rPr lang="en-US" sz="1200" dirty="0">
                <a:solidFill>
                  <a:srgbClr val="FFFFFF"/>
                </a:solidFill>
                <a:latin typeface="Poppins"/>
              </a:rPr>
              <a:t>Asset is Overvalued</a:t>
            </a:r>
          </a:p>
        </p:txBody>
      </p:sp>
      <p:sp>
        <p:nvSpPr>
          <p:cNvPr id="12" name="TextBox 12"/>
          <p:cNvSpPr txBox="1"/>
          <p:nvPr/>
        </p:nvSpPr>
        <p:spPr>
          <a:xfrm>
            <a:off x="3104039" y="3988589"/>
            <a:ext cx="1875163" cy="225425"/>
          </a:xfrm>
          <a:prstGeom prst="rect">
            <a:avLst/>
          </a:prstGeom>
        </p:spPr>
        <p:txBody>
          <a:bodyPr lIns="0" tIns="0" rIns="0" bIns="0" rtlCol="0" anchor="t">
            <a:spAutoFit/>
          </a:bodyPr>
          <a:lstStyle/>
          <a:p>
            <a:pPr algn="ctr">
              <a:lnSpc>
                <a:spcPts val="1870"/>
              </a:lnSpc>
            </a:pPr>
            <a:r>
              <a:rPr lang="en-US" sz="1100" b="1" dirty="0">
                <a:solidFill>
                  <a:srgbClr val="FFFFFF"/>
                </a:solidFill>
                <a:latin typeface="Poppins"/>
              </a:rPr>
              <a:t>Traded Asset A for 11 ETH </a:t>
            </a:r>
          </a:p>
        </p:txBody>
      </p:sp>
      <p:sp>
        <p:nvSpPr>
          <p:cNvPr id="11" name="TextBox 11"/>
          <p:cNvSpPr txBox="1"/>
          <p:nvPr/>
        </p:nvSpPr>
        <p:spPr>
          <a:xfrm>
            <a:off x="3139626" y="2655151"/>
            <a:ext cx="1706693" cy="225062"/>
          </a:xfrm>
          <a:prstGeom prst="rect">
            <a:avLst/>
          </a:prstGeom>
        </p:spPr>
        <p:txBody>
          <a:bodyPr wrap="square" lIns="0" tIns="0" rIns="0" bIns="0" rtlCol="0" anchor="t">
            <a:spAutoFit/>
          </a:bodyPr>
          <a:lstStyle/>
          <a:p>
            <a:pPr algn="ctr">
              <a:lnSpc>
                <a:spcPts val="1870"/>
              </a:lnSpc>
            </a:pPr>
            <a:r>
              <a:rPr lang="en-US" sz="1100" b="1" dirty="0">
                <a:solidFill>
                  <a:srgbClr val="FFFFFF"/>
                </a:solidFill>
                <a:latin typeface="Poppins"/>
              </a:rPr>
              <a:t>Traded 10 ETH for Asset </a:t>
            </a:r>
          </a:p>
        </p:txBody>
      </p:sp>
      <p:sp>
        <p:nvSpPr>
          <p:cNvPr id="16" name="TextBox 16"/>
          <p:cNvSpPr txBox="1"/>
          <p:nvPr/>
        </p:nvSpPr>
        <p:spPr>
          <a:xfrm>
            <a:off x="2777938" y="1529463"/>
            <a:ext cx="1875163" cy="225425"/>
          </a:xfrm>
          <a:prstGeom prst="rect">
            <a:avLst/>
          </a:prstGeom>
        </p:spPr>
        <p:txBody>
          <a:bodyPr lIns="0" tIns="0" rIns="0" bIns="0" rtlCol="0" anchor="t">
            <a:spAutoFit/>
          </a:bodyPr>
          <a:lstStyle/>
          <a:p>
            <a:pPr algn="ctr">
              <a:lnSpc>
                <a:spcPts val="1869"/>
              </a:lnSpc>
            </a:pPr>
            <a:r>
              <a:rPr lang="en-US" sz="1099" b="1" dirty="0">
                <a:solidFill>
                  <a:srgbClr val="FFFFFF"/>
                </a:solidFill>
                <a:latin typeface="Poppins"/>
              </a:rPr>
              <a:t>Flash Loan</a:t>
            </a:r>
          </a:p>
        </p:txBody>
      </p:sp>
      <p:sp>
        <p:nvSpPr>
          <p:cNvPr id="17" name="Rectangle 16">
            <a:extLst>
              <a:ext uri="{FF2B5EF4-FFF2-40B4-BE49-F238E27FC236}">
                <a16:creationId xmlns:a16="http://schemas.microsoft.com/office/drawing/2014/main" id="{C72C2A22-99E5-19DB-1DD5-5378ED1ECBE0}"/>
              </a:ext>
            </a:extLst>
          </p:cNvPr>
          <p:cNvSpPr/>
          <p:nvPr/>
        </p:nvSpPr>
        <p:spPr>
          <a:xfrm>
            <a:off x="3011440" y="6096000"/>
            <a:ext cx="1408160" cy="7104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ACCBE8A-CC98-8C24-6B3F-7AD9E5DB1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6220" y="5691303"/>
            <a:ext cx="1498600" cy="1092200"/>
          </a:xfrm>
          <a:prstGeom prst="rect">
            <a:avLst/>
          </a:prstGeom>
        </p:spPr>
      </p:pic>
      <p:sp>
        <p:nvSpPr>
          <p:cNvPr id="20" name="TextBox 16">
            <a:extLst>
              <a:ext uri="{FF2B5EF4-FFF2-40B4-BE49-F238E27FC236}">
                <a16:creationId xmlns:a16="http://schemas.microsoft.com/office/drawing/2014/main" id="{C777F62F-F69B-58C5-FB3C-77C70266D3AF}"/>
              </a:ext>
            </a:extLst>
          </p:cNvPr>
          <p:cNvSpPr txBox="1"/>
          <p:nvPr/>
        </p:nvSpPr>
        <p:spPr>
          <a:xfrm>
            <a:off x="2777937" y="1854695"/>
            <a:ext cx="1875163" cy="225425"/>
          </a:xfrm>
          <a:prstGeom prst="rect">
            <a:avLst/>
          </a:prstGeom>
        </p:spPr>
        <p:txBody>
          <a:bodyPr lIns="0" tIns="0" rIns="0" bIns="0" rtlCol="0" anchor="t">
            <a:spAutoFit/>
          </a:bodyPr>
          <a:lstStyle/>
          <a:p>
            <a:pPr algn="ctr">
              <a:lnSpc>
                <a:spcPts val="1869"/>
              </a:lnSpc>
            </a:pPr>
            <a:r>
              <a:rPr lang="en-US" sz="1099" b="1" dirty="0">
                <a:solidFill>
                  <a:srgbClr val="FFFFFF"/>
                </a:solidFill>
                <a:latin typeface="Poppins"/>
              </a:rPr>
              <a:t>10 ETH</a:t>
            </a:r>
          </a:p>
        </p:txBody>
      </p:sp>
      <p:sp>
        <p:nvSpPr>
          <p:cNvPr id="21" name="TextBox 6">
            <a:extLst>
              <a:ext uri="{FF2B5EF4-FFF2-40B4-BE49-F238E27FC236}">
                <a16:creationId xmlns:a16="http://schemas.microsoft.com/office/drawing/2014/main" id="{98498493-F4BA-7CE5-8951-15D192183CDD}"/>
              </a:ext>
            </a:extLst>
          </p:cNvPr>
          <p:cNvSpPr txBox="1"/>
          <p:nvPr/>
        </p:nvSpPr>
        <p:spPr>
          <a:xfrm>
            <a:off x="6779684" y="3903387"/>
            <a:ext cx="442587" cy="190630"/>
          </a:xfrm>
          <a:prstGeom prst="rect">
            <a:avLst/>
          </a:prstGeom>
        </p:spPr>
        <p:txBody>
          <a:bodyPr lIns="0" tIns="0" rIns="0" bIns="0" rtlCol="0" anchor="t">
            <a:spAutoFit/>
          </a:bodyPr>
          <a:lstStyle/>
          <a:p>
            <a:pPr algn="ctr">
              <a:lnSpc>
                <a:spcPts val="1623"/>
              </a:lnSpc>
            </a:pPr>
            <a:r>
              <a:rPr lang="en-US" sz="955" dirty="0">
                <a:solidFill>
                  <a:srgbClr val="FFFFFF"/>
                </a:solidFill>
                <a:latin typeface="Poppins Bold"/>
              </a:rPr>
              <a:t>DEX B</a:t>
            </a:r>
          </a:p>
        </p:txBody>
      </p:sp>
      <p:sp>
        <p:nvSpPr>
          <p:cNvPr id="22" name="TextBox 21">
            <a:extLst>
              <a:ext uri="{FF2B5EF4-FFF2-40B4-BE49-F238E27FC236}">
                <a16:creationId xmlns:a16="http://schemas.microsoft.com/office/drawing/2014/main" id="{015389E2-C4CB-B1F0-40B2-1FCEF0E7595D}"/>
              </a:ext>
            </a:extLst>
          </p:cNvPr>
          <p:cNvSpPr txBox="1"/>
          <p:nvPr/>
        </p:nvSpPr>
        <p:spPr>
          <a:xfrm>
            <a:off x="0" y="408057"/>
            <a:ext cx="9525000" cy="707886"/>
          </a:xfrm>
          <a:prstGeom prst="rect">
            <a:avLst/>
          </a:prstGeom>
          <a:noFill/>
        </p:spPr>
        <p:txBody>
          <a:bodyPr wrap="square" rtlCol="0">
            <a:spAutoFit/>
          </a:bodyPr>
          <a:lstStyle/>
          <a:p>
            <a:pPr algn="ctr"/>
            <a:r>
              <a:rPr lang="en-US" sz="4000" b="1" dirty="0">
                <a:solidFill>
                  <a:srgbClr val="FFFFFF"/>
                </a:solidFill>
                <a:latin typeface="Poppins"/>
              </a:rPr>
              <a:t>FLASH LOAN </a:t>
            </a:r>
            <a:r>
              <a:rPr lang="en-US" sz="4000" b="1" spc="228" dirty="0">
                <a:solidFill>
                  <a:srgbClr val="FFFFFF"/>
                </a:solidFill>
                <a:latin typeface="Poppins Bold"/>
              </a:rPr>
              <a:t>EXAMPLE</a:t>
            </a:r>
            <a:endParaRPr lang="en-IN" sz="4000" b="1" dirty="0">
              <a:solidFill>
                <a:schemeClr val="bg1"/>
              </a:solidFill>
              <a:latin typeface="Poppins" panose="00000500000000000000" pitchFamily="2" charset="0"/>
              <a:cs typeface="Poppins" panose="00000500000000000000" pitchFamily="2" charset="0"/>
            </a:endParaRPr>
          </a:p>
        </p:txBody>
      </p:sp>
      <p:sp>
        <p:nvSpPr>
          <p:cNvPr id="25" name="Freeform 2">
            <a:extLst>
              <a:ext uri="{FF2B5EF4-FFF2-40B4-BE49-F238E27FC236}">
                <a16:creationId xmlns:a16="http://schemas.microsoft.com/office/drawing/2014/main" id="{462D2C91-A60B-CC06-26B6-E1F96F3BDD69}"/>
              </a:ext>
            </a:extLst>
          </p:cNvPr>
          <p:cNvSpPr/>
          <p:nvPr/>
        </p:nvSpPr>
        <p:spPr>
          <a:xfrm>
            <a:off x="1210560" y="817231"/>
            <a:ext cx="11591040" cy="7589371"/>
          </a:xfrm>
          <a:custGeom>
            <a:avLst/>
            <a:gdLst/>
            <a:ahLst/>
            <a:cxnLst/>
            <a:rect l="l" t="t" r="r" b="b"/>
            <a:pathLst>
              <a:path w="11591040" h="7589371">
                <a:moveTo>
                  <a:pt x="0" y="0"/>
                </a:moveTo>
                <a:lnTo>
                  <a:pt x="11591040" y="0"/>
                </a:lnTo>
                <a:lnTo>
                  <a:pt x="11591040" y="7589372"/>
                </a:lnTo>
                <a:lnTo>
                  <a:pt x="0" y="7589372"/>
                </a:lnTo>
                <a:lnTo>
                  <a:pt x="0" y="0"/>
                </a:lnTo>
                <a:close/>
              </a:path>
            </a:pathLst>
          </a:custGeom>
          <a:blipFill>
            <a:blip r:embed="rId5"/>
            <a:stretch>
              <a:fillRect/>
            </a:stretch>
          </a:blipFill>
        </p:spPr>
        <p:txBody>
          <a:bodyPr/>
          <a:lstStyle/>
          <a:p>
            <a:endParaRPr lang="en-AU" dirty="0"/>
          </a:p>
        </p:txBody>
      </p:sp>
      <p:sp>
        <p:nvSpPr>
          <p:cNvPr id="15" name="TextBox 15"/>
          <p:cNvSpPr txBox="1"/>
          <p:nvPr/>
        </p:nvSpPr>
        <p:spPr>
          <a:xfrm>
            <a:off x="2872550" y="4368355"/>
            <a:ext cx="2106652" cy="532133"/>
          </a:xfrm>
          <a:prstGeom prst="rect">
            <a:avLst/>
          </a:prstGeom>
        </p:spPr>
        <p:txBody>
          <a:bodyPr wrap="square" lIns="0" tIns="0" rIns="0" bIns="0" rtlCol="0" anchor="t">
            <a:spAutoFit/>
          </a:bodyPr>
          <a:lstStyle/>
          <a:p>
            <a:pPr>
              <a:lnSpc>
                <a:spcPts val="1399"/>
              </a:lnSpc>
            </a:pPr>
            <a:r>
              <a:rPr lang="en-US" sz="999" b="1" dirty="0">
                <a:solidFill>
                  <a:srgbClr val="FFFFFF"/>
                </a:solidFill>
                <a:latin typeface="Poppins Extra-Light"/>
              </a:rPr>
              <a:t>Traders immediately sell the cryptocurrency on exchange B, where it is overvalued, for 11 ETH</a:t>
            </a:r>
          </a:p>
        </p:txBody>
      </p:sp>
      <p:sp>
        <p:nvSpPr>
          <p:cNvPr id="14" name="TextBox 14"/>
          <p:cNvSpPr txBox="1"/>
          <p:nvPr/>
        </p:nvSpPr>
        <p:spPr>
          <a:xfrm>
            <a:off x="2872550" y="3144087"/>
            <a:ext cx="2309280" cy="711733"/>
          </a:xfrm>
          <a:prstGeom prst="rect">
            <a:avLst/>
          </a:prstGeom>
        </p:spPr>
        <p:txBody>
          <a:bodyPr wrap="square" lIns="0" tIns="0" rIns="0" bIns="0" rtlCol="0" anchor="t">
            <a:spAutoFit/>
          </a:bodyPr>
          <a:lstStyle/>
          <a:p>
            <a:pPr>
              <a:lnSpc>
                <a:spcPts val="1400"/>
              </a:lnSpc>
            </a:pPr>
            <a:r>
              <a:rPr lang="en-US" sz="1000" b="1" dirty="0">
                <a:solidFill>
                  <a:srgbClr val="FFFFFF"/>
                </a:solidFill>
                <a:latin typeface="Poppins Extra-Light"/>
              </a:rPr>
              <a:t>Traders use 10 ETH to buy an undervalued cryptocurrency on exchange A</a:t>
            </a:r>
          </a:p>
          <a:p>
            <a:pPr>
              <a:lnSpc>
                <a:spcPts val="1400"/>
              </a:lnSpc>
            </a:pPr>
            <a:endParaRPr lang="en-US" sz="1000" dirty="0">
              <a:solidFill>
                <a:srgbClr val="FFFFFF"/>
              </a:solidFill>
              <a:latin typeface="Poppins Extra-Light"/>
            </a:endParaRPr>
          </a:p>
        </p:txBody>
      </p:sp>
      <p:pic>
        <p:nvPicPr>
          <p:cNvPr id="4" name="Picture 3">
            <a:extLst>
              <a:ext uri="{FF2B5EF4-FFF2-40B4-BE49-F238E27FC236}">
                <a16:creationId xmlns:a16="http://schemas.microsoft.com/office/drawing/2014/main" id="{D95E468E-A008-4421-7104-C7E5E493C002}"/>
              </a:ext>
            </a:extLst>
          </p:cNvPr>
          <p:cNvPicPr>
            <a:picLocks noChangeAspect="1"/>
          </p:cNvPicPr>
          <p:nvPr/>
        </p:nvPicPr>
        <p:blipFill>
          <a:blip r:embed="rId6"/>
          <a:stretch>
            <a:fillRect/>
          </a:stretch>
        </p:blipFill>
        <p:spPr>
          <a:xfrm>
            <a:off x="9157547" y="0"/>
            <a:ext cx="596053" cy="447040"/>
          </a:xfrm>
          <a:prstGeom prst="rect">
            <a:avLst/>
          </a:prstGeom>
        </p:spPr>
      </p:pic>
      <p:sp>
        <p:nvSpPr>
          <p:cNvPr id="5" name="AutoShape 2" descr="Logo">
            <a:extLst>
              <a:ext uri="{FF2B5EF4-FFF2-40B4-BE49-F238E27FC236}">
                <a16:creationId xmlns:a16="http://schemas.microsoft.com/office/drawing/2014/main" id="{0B23E69C-4365-D9D2-8D95-27A397D21D62}"/>
              </a:ext>
            </a:extLst>
          </p:cNvPr>
          <p:cNvSpPr>
            <a:spLocks noChangeAspect="1" noChangeArrowheads="1"/>
          </p:cNvSpPr>
          <p:nvPr/>
        </p:nvSpPr>
        <p:spPr bwMode="auto">
          <a:xfrm>
            <a:off x="4724400" y="3505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10"/>
          <p:cNvSpPr txBox="1"/>
          <p:nvPr/>
        </p:nvSpPr>
        <p:spPr>
          <a:xfrm>
            <a:off x="3082712" y="5258682"/>
            <a:ext cx="1545488" cy="689291"/>
          </a:xfrm>
          <a:prstGeom prst="rect">
            <a:avLst/>
          </a:prstGeom>
        </p:spPr>
        <p:txBody>
          <a:bodyPr wrap="square" lIns="0" tIns="0" rIns="0" bIns="0" rtlCol="0" anchor="t">
            <a:spAutoFit/>
          </a:bodyPr>
          <a:lstStyle/>
          <a:p>
            <a:pPr algn="ctr">
              <a:lnSpc>
                <a:spcPts val="1870"/>
              </a:lnSpc>
            </a:pPr>
            <a:r>
              <a:rPr lang="en-US" sz="1100" b="1" dirty="0">
                <a:solidFill>
                  <a:srgbClr val="FFFFFF"/>
                </a:solidFill>
                <a:latin typeface="Poppins"/>
              </a:rPr>
              <a:t>Payback Flash Loan</a:t>
            </a:r>
          </a:p>
          <a:p>
            <a:pPr algn="ctr">
              <a:lnSpc>
                <a:spcPts val="1870"/>
              </a:lnSpc>
            </a:pPr>
            <a:r>
              <a:rPr lang="en-US" sz="1100" b="1" dirty="0">
                <a:solidFill>
                  <a:srgbClr val="FFFFFF"/>
                </a:solidFill>
                <a:latin typeface="Poppins"/>
              </a:rPr>
              <a:t>10 ETH</a:t>
            </a:r>
          </a:p>
          <a:p>
            <a:pPr algn="ctr">
              <a:lnSpc>
                <a:spcPts val="1700"/>
              </a:lnSpc>
            </a:pPr>
            <a:endParaRPr lang="en-US" sz="1000" dirty="0">
              <a:solidFill>
                <a:srgbClr val="FFFFFF"/>
              </a:solidFill>
              <a:latin typeface="Poppins Extra-Light"/>
            </a:endParaRPr>
          </a:p>
        </p:txBody>
      </p:sp>
      <p:sp>
        <p:nvSpPr>
          <p:cNvPr id="9" name="TextBox 9"/>
          <p:cNvSpPr txBox="1"/>
          <p:nvPr/>
        </p:nvSpPr>
        <p:spPr>
          <a:xfrm>
            <a:off x="4846319" y="5953653"/>
            <a:ext cx="1667042" cy="284693"/>
          </a:xfrm>
          <a:prstGeom prst="rect">
            <a:avLst/>
          </a:prstGeom>
        </p:spPr>
        <p:txBody>
          <a:bodyPr wrap="square" lIns="0" tIns="0" rIns="0" bIns="0" rtlCol="0" anchor="t">
            <a:spAutoFit/>
          </a:bodyPr>
          <a:lstStyle/>
          <a:p>
            <a:pPr algn="ctr">
              <a:lnSpc>
                <a:spcPts val="2380"/>
              </a:lnSpc>
            </a:pPr>
            <a:r>
              <a:rPr lang="en-US" sz="1400" dirty="0">
                <a:solidFill>
                  <a:srgbClr val="FFFFFF"/>
                </a:solidFill>
                <a:latin typeface="Poppins Bold"/>
              </a:rPr>
              <a:t>1 ETH PROFIT</a:t>
            </a:r>
          </a:p>
        </p:txBody>
      </p:sp>
      <p:cxnSp>
        <p:nvCxnSpPr>
          <p:cNvPr id="24" name="Straight Arrow Connector 23">
            <a:extLst>
              <a:ext uri="{FF2B5EF4-FFF2-40B4-BE49-F238E27FC236}">
                <a16:creationId xmlns:a16="http://schemas.microsoft.com/office/drawing/2014/main" id="{86BC0368-70A8-CC46-D522-4C89D11CE4AF}"/>
              </a:ext>
            </a:extLst>
          </p:cNvPr>
          <p:cNvCxnSpPr>
            <a:cxnSpLocks/>
          </p:cNvCxnSpPr>
          <p:nvPr/>
        </p:nvCxnSpPr>
        <p:spPr>
          <a:xfrm>
            <a:off x="5120136" y="6325723"/>
            <a:ext cx="1173481" cy="0"/>
          </a:xfrm>
          <a:prstGeom prst="straightConnector1">
            <a:avLst/>
          </a:prstGeom>
          <a:ln>
            <a:solidFill>
              <a:srgbClr val="F6BE05"/>
            </a:solidFill>
            <a:tailEnd type="triangle"/>
          </a:ln>
        </p:spPr>
        <p:style>
          <a:lnRef idx="2">
            <a:schemeClr val="accent1"/>
          </a:lnRef>
          <a:fillRef idx="0">
            <a:schemeClr val="accent1"/>
          </a:fillRef>
          <a:effectRef idx="1">
            <a:schemeClr val="accent1"/>
          </a:effectRef>
          <a:fontRef idx="minor">
            <a:schemeClr val="tx1"/>
          </a:fontRef>
        </p:style>
      </p:cxnSp>
      <p:pic>
        <p:nvPicPr>
          <p:cNvPr id="29" name="Picture 28">
            <a:extLst>
              <a:ext uri="{FF2B5EF4-FFF2-40B4-BE49-F238E27FC236}">
                <a16:creationId xmlns:a16="http://schemas.microsoft.com/office/drawing/2014/main" id="{ED57F293-1A83-C109-AFE3-43309CE81D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9684" y="5947973"/>
            <a:ext cx="1667042" cy="5023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DD7937-44E2-06BB-A0C8-3EE22E8E8B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2733675"/>
            <a:ext cx="6858000" cy="6858000"/>
          </a:xfrm>
          <a:prstGeom prst="rect">
            <a:avLst/>
          </a:prstGeom>
        </p:spPr>
      </p:pic>
      <p:sp>
        <p:nvSpPr>
          <p:cNvPr id="10" name="TextBox 9">
            <a:extLst>
              <a:ext uri="{FF2B5EF4-FFF2-40B4-BE49-F238E27FC236}">
                <a16:creationId xmlns:a16="http://schemas.microsoft.com/office/drawing/2014/main" id="{F2213440-7FDE-B4E0-FA4F-3176F159EE19}"/>
              </a:ext>
            </a:extLst>
          </p:cNvPr>
          <p:cNvSpPr txBox="1"/>
          <p:nvPr/>
        </p:nvSpPr>
        <p:spPr>
          <a:xfrm>
            <a:off x="2045519" y="910423"/>
            <a:ext cx="5357762" cy="384977"/>
          </a:xfrm>
          <a:prstGeom prst="rect">
            <a:avLst/>
          </a:prstGeom>
          <a:noFill/>
        </p:spPr>
        <p:txBody>
          <a:bodyPr wrap="square" rtlCol="0">
            <a:spAutoFit/>
          </a:bodyPr>
          <a:lstStyle/>
          <a:p>
            <a:pPr algn="ctr">
              <a:lnSpc>
                <a:spcPct val="150000"/>
              </a:lnSpc>
            </a:pPr>
            <a:r>
              <a:rPr lang="en-US" sz="1400" b="1" dirty="0">
                <a:solidFill>
                  <a:schemeClr val="bg1"/>
                </a:solidFill>
                <a:latin typeface="Poppins" panose="00000500000000000000" pitchFamily="2" charset="0"/>
                <a:cs typeface="Poppins" panose="00000500000000000000" pitchFamily="2" charset="0"/>
              </a:rPr>
              <a:t>HIGHLIGHTING PROFITABLE ARBITRAGE POSSIBILITIES</a:t>
            </a:r>
            <a:endParaRPr lang="en-IN" sz="1400" b="1" dirty="0">
              <a:solidFill>
                <a:schemeClr val="bg1"/>
              </a:solidFill>
              <a:latin typeface="Poppins" panose="00000500000000000000" pitchFamily="2" charset="0"/>
              <a:cs typeface="Poppins" panose="00000500000000000000" pitchFamily="2" charset="0"/>
            </a:endParaRPr>
          </a:p>
        </p:txBody>
      </p:sp>
      <p:sp>
        <p:nvSpPr>
          <p:cNvPr id="11" name="Minus 10">
            <a:extLst>
              <a:ext uri="{FF2B5EF4-FFF2-40B4-BE49-F238E27FC236}">
                <a16:creationId xmlns:a16="http://schemas.microsoft.com/office/drawing/2014/main" id="{FF5BAFA0-C367-E04A-CC78-20FB70D0CC0A}"/>
              </a:ext>
            </a:extLst>
          </p:cNvPr>
          <p:cNvSpPr/>
          <p:nvPr/>
        </p:nvSpPr>
        <p:spPr>
          <a:xfrm>
            <a:off x="-1447800" y="6250388"/>
            <a:ext cx="12725400" cy="1062823"/>
          </a:xfrm>
          <a:prstGeom prst="mathMinus">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1FDA810-854B-6779-436C-3BAFEB35A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09700"/>
            <a:ext cx="9448800" cy="5448300"/>
          </a:xfrm>
          <a:prstGeom prst="rect">
            <a:avLst/>
          </a:prstGeom>
        </p:spPr>
      </p:pic>
      <p:pic>
        <p:nvPicPr>
          <p:cNvPr id="16" name="Picture 15">
            <a:extLst>
              <a:ext uri="{FF2B5EF4-FFF2-40B4-BE49-F238E27FC236}">
                <a16:creationId xmlns:a16="http://schemas.microsoft.com/office/drawing/2014/main" id="{57F6BC33-ED21-E3C9-4E65-9EBCDD40C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99" y="1295400"/>
            <a:ext cx="9144001" cy="5051609"/>
          </a:xfrm>
          <a:prstGeom prst="rect">
            <a:avLst/>
          </a:prstGeom>
        </p:spPr>
      </p:pic>
      <p:pic>
        <p:nvPicPr>
          <p:cNvPr id="19" name="Picture 18">
            <a:extLst>
              <a:ext uri="{FF2B5EF4-FFF2-40B4-BE49-F238E27FC236}">
                <a16:creationId xmlns:a16="http://schemas.microsoft.com/office/drawing/2014/main" id="{ACBE7309-2734-396D-5369-F373AEA6F2D5}"/>
              </a:ext>
            </a:extLst>
          </p:cNvPr>
          <p:cNvPicPr>
            <a:picLocks noChangeAspect="1"/>
          </p:cNvPicPr>
          <p:nvPr/>
        </p:nvPicPr>
        <p:blipFill>
          <a:blip r:embed="rId6"/>
          <a:stretch>
            <a:fillRect/>
          </a:stretch>
        </p:blipFill>
        <p:spPr>
          <a:xfrm>
            <a:off x="9157547" y="0"/>
            <a:ext cx="596053" cy="447040"/>
          </a:xfrm>
          <a:prstGeom prst="rect">
            <a:avLst/>
          </a:prstGeom>
        </p:spPr>
      </p:pic>
      <p:pic>
        <p:nvPicPr>
          <p:cNvPr id="4" name="Picture 3">
            <a:extLst>
              <a:ext uri="{FF2B5EF4-FFF2-40B4-BE49-F238E27FC236}">
                <a16:creationId xmlns:a16="http://schemas.microsoft.com/office/drawing/2014/main" id="{5EB7E578-0DF0-C71A-873C-CB219CDE08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708" y="1484435"/>
            <a:ext cx="8963891" cy="4765953"/>
          </a:xfrm>
          <a:prstGeom prst="rect">
            <a:avLst/>
          </a:prstGeom>
          <a:solidFill>
            <a:srgbClr val="FF0000"/>
          </a:solidFill>
          <a:ln>
            <a:noFill/>
          </a:ln>
        </p:spPr>
      </p:pic>
      <p:pic>
        <p:nvPicPr>
          <p:cNvPr id="6" name="Picture 5">
            <a:extLst>
              <a:ext uri="{FF2B5EF4-FFF2-40B4-BE49-F238E27FC236}">
                <a16:creationId xmlns:a16="http://schemas.microsoft.com/office/drawing/2014/main" id="{2647146A-324D-3155-E318-699AFCB08F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1406247"/>
            <a:ext cx="3886200" cy="343819"/>
          </a:xfrm>
          <a:prstGeom prst="rect">
            <a:avLst/>
          </a:prstGeom>
        </p:spPr>
      </p:pic>
      <p:sp>
        <p:nvSpPr>
          <p:cNvPr id="20" name="Rectangle 19">
            <a:extLst>
              <a:ext uri="{FF2B5EF4-FFF2-40B4-BE49-F238E27FC236}">
                <a16:creationId xmlns:a16="http://schemas.microsoft.com/office/drawing/2014/main" id="{F548CD29-2A80-3E46-6A11-66E7BB0B4C25}"/>
              </a:ext>
            </a:extLst>
          </p:cNvPr>
          <p:cNvSpPr/>
          <p:nvPr/>
        </p:nvSpPr>
        <p:spPr>
          <a:xfrm>
            <a:off x="8915400" y="1600200"/>
            <a:ext cx="280248" cy="76200"/>
          </a:xfrm>
          <a:prstGeom prst="rect">
            <a:avLst/>
          </a:prstGeom>
          <a:solidFill>
            <a:srgbClr val="ECECEC"/>
          </a:solidFill>
          <a:ln>
            <a:solidFill>
              <a:srgbClr val="F5F5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785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6194</TotalTime>
  <Words>1566</Words>
  <Application>Microsoft Macintosh PowerPoint</Application>
  <PresentationFormat>Custom</PresentationFormat>
  <Paragraphs>275</Paragraphs>
  <Slides>27</Slides>
  <Notes>24</Notes>
  <HiddenSlides>1</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Algerian</vt:lpstr>
      <vt:lpstr>Poppins Extra-Light</vt:lpstr>
      <vt:lpstr>Poppins Medium</vt:lpstr>
      <vt:lpstr>Copperplate Gothic 32 AB</vt:lpstr>
      <vt:lpstr>Poppins</vt:lpstr>
      <vt:lpstr>Arial</vt:lpstr>
      <vt:lpstr>Montserrat</vt:lpstr>
      <vt:lpstr>Poppins Bold</vt:lpstr>
      <vt:lpstr>Poppins Light</vt:lpstr>
      <vt:lpstr>Helvetica</vt:lpstr>
      <vt:lpstr>Poppins Italics</vt:lpstr>
      <vt:lpstr>Cooper Hewitt Heavy Italics</vt:lpstr>
      <vt:lpstr>Calibri</vt:lpstr>
      <vt:lpstr>Office Theme</vt:lpstr>
      <vt:lpstr>PowerPoint Presentation</vt:lpstr>
      <vt:lpstr>PowerPoint Presentation</vt:lpstr>
      <vt:lpstr>WE ARE ALL SATOSHI PRODUCTS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ARE ALL SATOSHI PRODUCTS </vt:lpstr>
      <vt:lpstr>WE ARE ALL SATOSHI PRODUCTS </vt:lpstr>
      <vt:lpstr>PowerPoint Presentation</vt:lpstr>
      <vt:lpstr>PowerPoint Presentation</vt:lpstr>
      <vt:lpstr>PowerPoint Presentation</vt:lpstr>
      <vt:lpstr>PowerPoint Presentation</vt:lpstr>
      <vt:lpstr>PowerPoint Presentation</vt:lpstr>
      <vt:lpstr>AFFILIATE POTENTIAL EARNINGS</vt:lpstr>
      <vt:lpstr>WE ARE ALL SATOSHI PRODUCTS </vt:lpstr>
      <vt:lpstr>WE ARE ALL SATOSHI PRODUCTS </vt:lpstr>
      <vt:lpstr>PowerPoint Presentation</vt:lpstr>
      <vt:lpstr>PowerPoint Presentation</vt:lpstr>
      <vt:lpstr>WE ARE ALL SATOSHI PRODUCTS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Boomerang x WAAS Deck</dc:title>
  <dc:creator>Kate Longley</dc:creator>
  <cp:lastModifiedBy>Microsoft Office User</cp:lastModifiedBy>
  <cp:revision>110</cp:revision>
  <dcterms:created xsi:type="dcterms:W3CDTF">2006-08-16T00:00:00Z</dcterms:created>
  <dcterms:modified xsi:type="dcterms:W3CDTF">2024-04-10T16:29:14Z</dcterms:modified>
  <dc:identifier>DAF4Q7Ot2MI</dc:identifier>
</cp:coreProperties>
</file>