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3002768" cy="9756648"/>
  <p:notesSz cx="9756648" cy="1300276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svg"/><Relationship Id="rId5" Type="http://schemas.openxmlformats.org/officeDocument/2006/relationships/image" Target="../media/image-1-5.png"/><Relationship Id="rId6" Type="http://schemas.openxmlformats.org/officeDocument/2006/relationships/image" Target="../media/image-1-6.svg"/><Relationship Id="rId7" Type="http://schemas.openxmlformats.org/officeDocument/2006/relationships/image" Target="../media/image-1-7.png"/><Relationship Id="rId8" Type="http://schemas.openxmlformats.org/officeDocument/2006/relationships/image" Target="../media/image-1-8.sv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svg"/><Relationship Id="rId12" Type="http://schemas.openxmlformats.org/officeDocument/2006/relationships/image" Target="../media/image-1-12.png"/><Relationship Id="rId13" Type="http://schemas.openxmlformats.org/officeDocument/2006/relationships/image" Target="../media/image-1-13.svg"/><Relationship Id="rId14" Type="http://schemas.openxmlformats.org/officeDocument/2006/relationships/image" Target="../media/image-1-14.png"/><Relationship Id="rId15" Type="http://schemas.openxmlformats.org/officeDocument/2006/relationships/image" Target="../media/image-1-15.svg"/><Relationship Id="rId16" Type="http://schemas.openxmlformats.org/officeDocument/2006/relationships/image" Target="../media/image-1-16.png"/><Relationship Id="rId17" Type="http://schemas.openxmlformats.org/officeDocument/2006/relationships/image" Target="../media/image-1-17.svg"/><Relationship Id="rId18" Type="http://schemas.openxmlformats.org/officeDocument/2006/relationships/image" Target="../media/image-1-18.png"/><Relationship Id="rId19" Type="http://schemas.openxmlformats.org/officeDocument/2006/relationships/image" Target="../media/image-1-19.svg"/><Relationship Id="rId20" Type="http://schemas.openxmlformats.org/officeDocument/2006/relationships/image" Target="../media/image-1-20.png"/><Relationship Id="rId21" Type="http://schemas.openxmlformats.org/officeDocument/2006/relationships/image" Target="../media/image-1-21.svg"/><Relationship Id="rId22" Type="http://schemas.openxmlformats.org/officeDocument/2006/relationships/image" Target="../media/image-1-22.png"/><Relationship Id="rId23" Type="http://schemas.openxmlformats.org/officeDocument/2006/relationships/image" Target="../media/image-1-23.svg"/><Relationship Id="rId24" Type="http://schemas.openxmlformats.org/officeDocument/2006/relationships/image" Target="../media/image-1-24.png"/><Relationship Id="rId25" Type="http://schemas.openxmlformats.org/officeDocument/2006/relationships/image" Target="../media/image-1-25.svg"/><Relationship Id="rId26" Type="http://schemas.openxmlformats.org/officeDocument/2006/relationships/image" Target="../media/image-1-26.png"/><Relationship Id="rId27" Type="http://schemas.openxmlformats.org/officeDocument/2006/relationships/image" Target="../media/image-1-27.svg"/><Relationship Id="rId28" Type="http://schemas.openxmlformats.org/officeDocument/2006/relationships/image" Target="../media/image-1-28.png"/><Relationship Id="rId29" Type="http://schemas.openxmlformats.org/officeDocument/2006/relationships/slideLayout" Target="../slideLayouts/slideLayout1.xml"/><Relationship Id="rId30"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image" Target="../media/image-10-9.png"/><Relationship Id="rId10" Type="http://schemas.openxmlformats.org/officeDocument/2006/relationships/image" Target="../media/image-10-10.png"/><Relationship Id="rId11" Type="http://schemas.openxmlformats.org/officeDocument/2006/relationships/image" Target="../media/image-10-11.png"/><Relationship Id="rId12" Type="http://schemas.openxmlformats.org/officeDocument/2006/relationships/image" Target="../media/image-10-12.png"/><Relationship Id="rId13" Type="http://schemas.openxmlformats.org/officeDocument/2006/relationships/image" Target="../media/image-10-13.png"/><Relationship Id="rId14" Type="http://schemas.openxmlformats.org/officeDocument/2006/relationships/image" Target="../media/image-10-14.png"/><Relationship Id="rId15" Type="http://schemas.openxmlformats.org/officeDocument/2006/relationships/image" Target="../media/image-10-15.png"/><Relationship Id="rId16" Type="http://schemas.openxmlformats.org/officeDocument/2006/relationships/image" Target="../media/image-10-16.svg"/><Relationship Id="rId17" Type="http://schemas.openxmlformats.org/officeDocument/2006/relationships/image" Target="../media/image-10-17.png"/><Relationship Id="rId18" Type="http://schemas.openxmlformats.org/officeDocument/2006/relationships/image" Target="../media/image-10-18.svg"/><Relationship Id="rId19" Type="http://schemas.openxmlformats.org/officeDocument/2006/relationships/image" Target="../media/image-10-19.png"/><Relationship Id="rId20" Type="http://schemas.openxmlformats.org/officeDocument/2006/relationships/image" Target="../media/image-10-20.png"/><Relationship Id="rId21" Type="http://schemas.openxmlformats.org/officeDocument/2006/relationships/image" Target="../media/image-10-21.svg"/><Relationship Id="rId22" Type="http://schemas.openxmlformats.org/officeDocument/2006/relationships/image" Target="../media/image-10-22.png"/><Relationship Id="rId23" Type="http://schemas.openxmlformats.org/officeDocument/2006/relationships/image" Target="../media/image-10-23.svg"/><Relationship Id="rId24" Type="http://schemas.openxmlformats.org/officeDocument/2006/relationships/image" Target="../media/image-10-24.png"/><Relationship Id="rId25" Type="http://schemas.openxmlformats.org/officeDocument/2006/relationships/image" Target="../media/image-10-25.png"/><Relationship Id="rId26" Type="http://schemas.openxmlformats.org/officeDocument/2006/relationships/slideLayout" Target="../slideLayouts/slideLayout1.xml"/><Relationship Id="rId2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svg"/><Relationship Id="rId5" Type="http://schemas.openxmlformats.org/officeDocument/2006/relationships/image" Target="../media/image-11-5.png"/><Relationship Id="rId6" Type="http://schemas.openxmlformats.org/officeDocument/2006/relationships/image" Target="../media/image-11-6.svg"/><Relationship Id="rId7" Type="http://schemas.openxmlformats.org/officeDocument/2006/relationships/image" Target="../media/image-11-7.png"/><Relationship Id="rId8" Type="http://schemas.openxmlformats.org/officeDocument/2006/relationships/image" Target="../media/image-11-8.sv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svg"/><Relationship Id="rId5" Type="http://schemas.openxmlformats.org/officeDocument/2006/relationships/image" Target="../media/image-12-5.png"/><Relationship Id="rId6" Type="http://schemas.openxmlformats.org/officeDocument/2006/relationships/image" Target="../media/image-12-6.svg"/><Relationship Id="rId7" Type="http://schemas.openxmlformats.org/officeDocument/2006/relationships/image" Target="../media/image-12-7.png"/><Relationship Id="rId8" Type="http://schemas.openxmlformats.org/officeDocument/2006/relationships/image" Target="../media/image-12-8.sv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image" Target="../media/image-12-14.png"/><Relationship Id="rId15" Type="http://schemas.openxmlformats.org/officeDocument/2006/relationships/image" Target="../media/image-12-15.png"/><Relationship Id="rId16" Type="http://schemas.openxmlformats.org/officeDocument/2006/relationships/image" Target="../media/image-12-16.svg"/><Relationship Id="rId17" Type="http://schemas.openxmlformats.org/officeDocument/2006/relationships/image" Target="../media/image-12-17.png"/><Relationship Id="rId18" Type="http://schemas.openxmlformats.org/officeDocument/2006/relationships/image" Target="../media/image-12-18.png"/><Relationship Id="rId19" Type="http://schemas.openxmlformats.org/officeDocument/2006/relationships/image" Target="../media/image-12-19.png"/><Relationship Id="rId20" Type="http://schemas.openxmlformats.org/officeDocument/2006/relationships/image" Target="../media/image-12-20.png"/><Relationship Id="rId21" Type="http://schemas.openxmlformats.org/officeDocument/2006/relationships/image" Target="../media/image-12-21.png"/><Relationship Id="rId22" Type="http://schemas.openxmlformats.org/officeDocument/2006/relationships/image" Target="../media/image-12-22.png"/><Relationship Id="rId23" Type="http://schemas.openxmlformats.org/officeDocument/2006/relationships/image" Target="../media/image-12-23.png"/><Relationship Id="rId24" Type="http://schemas.openxmlformats.org/officeDocument/2006/relationships/image" Target="../media/image-12-24.png"/><Relationship Id="rId25" Type="http://schemas.openxmlformats.org/officeDocument/2006/relationships/image" Target="../media/image-12-25.png"/><Relationship Id="rId26" Type="http://schemas.openxmlformats.org/officeDocument/2006/relationships/image" Target="../media/image-12-26.png"/><Relationship Id="rId27" Type="http://schemas.openxmlformats.org/officeDocument/2006/relationships/image" Target="../media/image-12-27.png"/><Relationship Id="rId28" Type="http://schemas.openxmlformats.org/officeDocument/2006/relationships/image" Target="../media/image-12-28.png"/><Relationship Id="rId29" Type="http://schemas.openxmlformats.org/officeDocument/2006/relationships/image" Target="../media/image-12-29.png"/><Relationship Id="rId30" Type="http://schemas.openxmlformats.org/officeDocument/2006/relationships/slideLayout" Target="../slideLayouts/slideLayout1.xml"/><Relationship Id="rId3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svg"/><Relationship Id="rId7" Type="http://schemas.openxmlformats.org/officeDocument/2006/relationships/image" Target="../media/image-13-7.png"/><Relationship Id="rId8" Type="http://schemas.openxmlformats.org/officeDocument/2006/relationships/image" Target="../media/image-13-8.svg"/><Relationship Id="rId9" Type="http://schemas.openxmlformats.org/officeDocument/2006/relationships/image" Target="../media/image-13-9.png"/><Relationship Id="rId10" Type="http://schemas.openxmlformats.org/officeDocument/2006/relationships/image" Target="../media/image-13-10.svg"/><Relationship Id="rId11" Type="http://schemas.openxmlformats.org/officeDocument/2006/relationships/image" Target="../media/image-13-11.png"/><Relationship Id="rId12" Type="http://schemas.openxmlformats.org/officeDocument/2006/relationships/image" Target="../media/image-13-12.svg"/><Relationship Id="rId13" Type="http://schemas.openxmlformats.org/officeDocument/2006/relationships/image" Target="../media/image-13-13.png"/><Relationship Id="rId14" Type="http://schemas.openxmlformats.org/officeDocument/2006/relationships/image" Target="../media/image-13-14.svg"/><Relationship Id="rId15" Type="http://schemas.openxmlformats.org/officeDocument/2006/relationships/image" Target="../media/image-13-15.png"/><Relationship Id="rId16" Type="http://schemas.openxmlformats.org/officeDocument/2006/relationships/image" Target="../media/image-13-16.svg"/><Relationship Id="rId17" Type="http://schemas.openxmlformats.org/officeDocument/2006/relationships/image" Target="../media/image-13-17.png"/><Relationship Id="rId18" Type="http://schemas.openxmlformats.org/officeDocument/2006/relationships/image" Target="../media/image-13-18.svg"/><Relationship Id="rId19" Type="http://schemas.openxmlformats.org/officeDocument/2006/relationships/image" Target="../media/image-13-19.png"/><Relationship Id="rId20" Type="http://schemas.openxmlformats.org/officeDocument/2006/relationships/image" Target="../media/image-13-20.svg"/><Relationship Id="rId21" Type="http://schemas.openxmlformats.org/officeDocument/2006/relationships/image" Target="../media/image-13-21.png"/><Relationship Id="rId22" Type="http://schemas.openxmlformats.org/officeDocument/2006/relationships/image" Target="../media/image-13-22.svg"/><Relationship Id="rId23" Type="http://schemas.openxmlformats.org/officeDocument/2006/relationships/image" Target="../media/image-13-23.png"/><Relationship Id="rId24" Type="http://schemas.openxmlformats.org/officeDocument/2006/relationships/slideLayout" Target="../slideLayouts/slideLayout1.xml"/><Relationship Id="rId25"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svg"/><Relationship Id="rId5" Type="http://schemas.openxmlformats.org/officeDocument/2006/relationships/image" Target="../media/image-2-5.png"/><Relationship Id="rId6" Type="http://schemas.openxmlformats.org/officeDocument/2006/relationships/image" Target="../media/image-2-6.svg"/><Relationship Id="rId7" Type="http://schemas.openxmlformats.org/officeDocument/2006/relationships/image" Target="../media/image-2-7.png"/><Relationship Id="rId8" Type="http://schemas.openxmlformats.org/officeDocument/2006/relationships/image" Target="../media/image-2-8.sv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slideLayout" Target="../slideLayouts/slideLayout1.xml"/><Relationship Id="rId2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svg"/><Relationship Id="rId5" Type="http://schemas.openxmlformats.org/officeDocument/2006/relationships/image" Target="../media/image-3-5.png"/><Relationship Id="rId6" Type="http://schemas.openxmlformats.org/officeDocument/2006/relationships/image" Target="../media/image-3-6.svg"/><Relationship Id="rId7" Type="http://schemas.openxmlformats.org/officeDocument/2006/relationships/image" Target="../media/image-3-7.png"/><Relationship Id="rId8" Type="http://schemas.openxmlformats.org/officeDocument/2006/relationships/image" Target="../media/image-3-8.svg"/><Relationship Id="rId9" Type="http://schemas.openxmlformats.org/officeDocument/2006/relationships/image" Target="../media/image-3-9.png"/><Relationship Id="rId10" Type="http://schemas.openxmlformats.org/officeDocument/2006/relationships/image" Target="../media/image-3-10.svg"/><Relationship Id="rId11" Type="http://schemas.openxmlformats.org/officeDocument/2006/relationships/image" Target="../media/image-3-11.png"/><Relationship Id="rId12" Type="http://schemas.openxmlformats.org/officeDocument/2006/relationships/image" Target="../media/image-3-12.svg"/><Relationship Id="rId13" Type="http://schemas.openxmlformats.org/officeDocument/2006/relationships/image" Target="../media/image-3-13.png"/><Relationship Id="rId14" Type="http://schemas.openxmlformats.org/officeDocument/2006/relationships/image" Target="../media/image-3-14.svg"/><Relationship Id="rId15" Type="http://schemas.openxmlformats.org/officeDocument/2006/relationships/image" Target="../media/image-3-15.png"/><Relationship Id="rId16" Type="http://schemas.openxmlformats.org/officeDocument/2006/relationships/image" Target="../media/image-3-16.svg"/><Relationship Id="rId17" Type="http://schemas.openxmlformats.org/officeDocument/2006/relationships/image" Target="../media/image-3-17.png"/><Relationship Id="rId18" Type="http://schemas.openxmlformats.org/officeDocument/2006/relationships/image" Target="../media/image-3-18.svg"/><Relationship Id="rId19" Type="http://schemas.openxmlformats.org/officeDocument/2006/relationships/image" Target="../media/image-3-19.png"/><Relationship Id="rId20" Type="http://schemas.openxmlformats.org/officeDocument/2006/relationships/image" Target="../media/image-3-20.svg"/><Relationship Id="rId21" Type="http://schemas.openxmlformats.org/officeDocument/2006/relationships/image" Target="../media/image-3-21.png"/><Relationship Id="rId22" Type="http://schemas.openxmlformats.org/officeDocument/2006/relationships/image" Target="../media/image-3-22.svg"/><Relationship Id="rId23" Type="http://schemas.openxmlformats.org/officeDocument/2006/relationships/image" Target="../media/image-3-23.png"/><Relationship Id="rId24" Type="http://schemas.openxmlformats.org/officeDocument/2006/relationships/image" Target="../media/image-3-24.svg"/><Relationship Id="rId25" Type="http://schemas.openxmlformats.org/officeDocument/2006/relationships/image" Target="../media/image-3-25.png"/><Relationship Id="rId26" Type="http://schemas.openxmlformats.org/officeDocument/2006/relationships/image" Target="../media/image-3-26.svg"/><Relationship Id="rId27" Type="http://schemas.openxmlformats.org/officeDocument/2006/relationships/slideLayout" Target="../slideLayouts/slideLayout1.xml"/><Relationship Id="rId2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image" Target="../media/image-4-9.png"/><Relationship Id="rId10" Type="http://schemas.openxmlformats.org/officeDocument/2006/relationships/image" Target="../media/image-4-10.svg"/><Relationship Id="rId11" Type="http://schemas.openxmlformats.org/officeDocument/2006/relationships/image" Target="../media/image-4-11.png"/><Relationship Id="rId12" Type="http://schemas.openxmlformats.org/officeDocument/2006/relationships/image" Target="../media/image-4-12.svg"/><Relationship Id="rId13" Type="http://schemas.openxmlformats.org/officeDocument/2006/relationships/image" Target="../media/image-4-13.png"/><Relationship Id="rId14" Type="http://schemas.openxmlformats.org/officeDocument/2006/relationships/image" Target="../media/image-4-14.svg"/><Relationship Id="rId15" Type="http://schemas.openxmlformats.org/officeDocument/2006/relationships/image" Target="../media/image-4-15.png"/><Relationship Id="rId16" Type="http://schemas.openxmlformats.org/officeDocument/2006/relationships/image" Target="../media/image-4-16.svg"/><Relationship Id="rId17" Type="http://schemas.openxmlformats.org/officeDocument/2006/relationships/image" Target="../media/image-4-17.png"/><Relationship Id="rId18" Type="http://schemas.openxmlformats.org/officeDocument/2006/relationships/image" Target="../media/image-4-18.svg"/><Relationship Id="rId19" Type="http://schemas.openxmlformats.org/officeDocument/2006/relationships/image" Target="../media/image-4-19.png"/><Relationship Id="rId20" Type="http://schemas.openxmlformats.org/officeDocument/2006/relationships/image" Target="../media/image-4-20.svg"/><Relationship Id="rId21" Type="http://schemas.openxmlformats.org/officeDocument/2006/relationships/image" Target="../media/image-4-21.png"/><Relationship Id="rId22" Type="http://schemas.openxmlformats.org/officeDocument/2006/relationships/image" Target="../media/image-4-22.svg"/><Relationship Id="rId23" Type="http://schemas.openxmlformats.org/officeDocument/2006/relationships/image" Target="../media/image-4-23.png"/><Relationship Id="rId24" Type="http://schemas.openxmlformats.org/officeDocument/2006/relationships/image" Target="../media/image-4-24.png"/><Relationship Id="rId25" Type="http://schemas.openxmlformats.org/officeDocument/2006/relationships/image" Target="../media/image-4-25.png"/><Relationship Id="rId26" Type="http://schemas.openxmlformats.org/officeDocument/2006/relationships/image" Target="../media/image-4-26.png"/><Relationship Id="rId27" Type="http://schemas.openxmlformats.org/officeDocument/2006/relationships/slideLayout" Target="../slideLayouts/slideLayout1.xml"/><Relationship Id="rId2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svg"/><Relationship Id="rId5" Type="http://schemas.openxmlformats.org/officeDocument/2006/relationships/image" Target="../media/image-5-5.png"/><Relationship Id="rId6" Type="http://schemas.openxmlformats.org/officeDocument/2006/relationships/image" Target="../media/image-5-6.svg"/><Relationship Id="rId7" Type="http://schemas.openxmlformats.org/officeDocument/2006/relationships/image" Target="../media/image-5-7.png"/><Relationship Id="rId8" Type="http://schemas.openxmlformats.org/officeDocument/2006/relationships/image" Target="../media/image-5-8.svg"/><Relationship Id="rId9" Type="http://schemas.openxmlformats.org/officeDocument/2006/relationships/image" Target="../media/image-5-9.png"/><Relationship Id="rId10" Type="http://schemas.openxmlformats.org/officeDocument/2006/relationships/image" Target="../media/image-5-10.svg"/><Relationship Id="rId11" Type="http://schemas.openxmlformats.org/officeDocument/2006/relationships/image" Target="../media/image-5-11.png"/><Relationship Id="rId12" Type="http://schemas.openxmlformats.org/officeDocument/2006/relationships/image" Target="../media/image-5-12.svg"/><Relationship Id="rId13" Type="http://schemas.openxmlformats.org/officeDocument/2006/relationships/image" Target="../media/image-5-13.png"/><Relationship Id="rId14" Type="http://schemas.openxmlformats.org/officeDocument/2006/relationships/image" Target="../media/image-5-14.svg"/><Relationship Id="rId15" Type="http://schemas.openxmlformats.org/officeDocument/2006/relationships/image" Target="../media/image-5-15.png"/><Relationship Id="rId16" Type="http://schemas.openxmlformats.org/officeDocument/2006/relationships/image" Target="../media/image-5-16.svg"/><Relationship Id="rId17" Type="http://schemas.openxmlformats.org/officeDocument/2006/relationships/image" Target="../media/image-5-17.png"/><Relationship Id="rId18" Type="http://schemas.openxmlformats.org/officeDocument/2006/relationships/image" Target="../media/image-5-18.svg"/><Relationship Id="rId19" Type="http://schemas.openxmlformats.org/officeDocument/2006/relationships/image" Target="../media/image-5-19.png"/><Relationship Id="rId20" Type="http://schemas.openxmlformats.org/officeDocument/2006/relationships/image" Target="../media/image-5-20.svg"/><Relationship Id="rId21" Type="http://schemas.openxmlformats.org/officeDocument/2006/relationships/image" Target="../media/image-5-21.png"/><Relationship Id="rId22" Type="http://schemas.openxmlformats.org/officeDocument/2006/relationships/image" Target="../media/image-5-22.png"/><Relationship Id="rId23" Type="http://schemas.openxmlformats.org/officeDocument/2006/relationships/image" Target="../media/image-5-23.png"/><Relationship Id="rId24" Type="http://schemas.openxmlformats.org/officeDocument/2006/relationships/image" Target="../media/image-5-24.png"/><Relationship Id="rId25" Type="http://schemas.openxmlformats.org/officeDocument/2006/relationships/image" Target="../media/image-5-25.png"/><Relationship Id="rId26" Type="http://schemas.openxmlformats.org/officeDocument/2006/relationships/image" Target="../media/image-5-26.png"/><Relationship Id="rId27" Type="http://schemas.openxmlformats.org/officeDocument/2006/relationships/image" Target="../media/image-5-27.png"/><Relationship Id="rId28" Type="http://schemas.openxmlformats.org/officeDocument/2006/relationships/image" Target="../media/image-5-28.png"/><Relationship Id="rId29" Type="http://schemas.openxmlformats.org/officeDocument/2006/relationships/image" Target="../media/image-5-29.png"/><Relationship Id="rId30" Type="http://schemas.openxmlformats.org/officeDocument/2006/relationships/image" Target="../media/image-5-30.png"/><Relationship Id="rId31" Type="http://schemas.openxmlformats.org/officeDocument/2006/relationships/image" Target="../media/image-5-31.png"/><Relationship Id="rId32" Type="http://schemas.openxmlformats.org/officeDocument/2006/relationships/image" Target="../media/image-5-32.png"/><Relationship Id="rId33" Type="http://schemas.openxmlformats.org/officeDocument/2006/relationships/image" Target="../media/image-5-33.png"/><Relationship Id="rId34" Type="http://schemas.openxmlformats.org/officeDocument/2006/relationships/image" Target="../media/image-5-34.png"/><Relationship Id="rId35" Type="http://schemas.openxmlformats.org/officeDocument/2006/relationships/slideLayout" Target="../slideLayouts/slideLayout1.xml"/><Relationship Id="rId3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svg"/><Relationship Id="rId5" Type="http://schemas.openxmlformats.org/officeDocument/2006/relationships/image" Target="../media/image-6-5.png"/><Relationship Id="rId6" Type="http://schemas.openxmlformats.org/officeDocument/2006/relationships/image" Target="../media/image-6-6.svg"/><Relationship Id="rId7" Type="http://schemas.openxmlformats.org/officeDocument/2006/relationships/image" Target="../media/image-6-7.png"/><Relationship Id="rId8" Type="http://schemas.openxmlformats.org/officeDocument/2006/relationships/image" Target="../media/image-6-8.sv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image" Target="../media/image-7-7.png"/><Relationship Id="rId8" Type="http://schemas.openxmlformats.org/officeDocument/2006/relationships/image" Target="../media/image-7-8.svg"/><Relationship Id="rId9" Type="http://schemas.openxmlformats.org/officeDocument/2006/relationships/image" Target="../media/image-7-9.png"/><Relationship Id="rId10" Type="http://schemas.openxmlformats.org/officeDocument/2006/relationships/slideLayout" Target="../slideLayouts/slideLayout1.xml"/><Relationship Id="rId11"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sv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svg"/><Relationship Id="rId9" Type="http://schemas.openxmlformats.org/officeDocument/2006/relationships/image" Target="../media/image-8-9.pn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png"/><Relationship Id="rId13" Type="http://schemas.openxmlformats.org/officeDocument/2006/relationships/image" Target="../media/image-8-13.png"/><Relationship Id="rId14" Type="http://schemas.openxmlformats.org/officeDocument/2006/relationships/image" Target="../media/image-8-14.png"/><Relationship Id="rId15" Type="http://schemas.openxmlformats.org/officeDocument/2006/relationships/image" Target="../media/image-8-15.png"/><Relationship Id="rId16" Type="http://schemas.openxmlformats.org/officeDocument/2006/relationships/image" Target="../media/image-8-16.png"/><Relationship Id="rId17" Type="http://schemas.openxmlformats.org/officeDocument/2006/relationships/image" Target="../media/image-8-17.png"/><Relationship Id="rId18" Type="http://schemas.openxmlformats.org/officeDocument/2006/relationships/image" Target="../media/image-8-18.png"/><Relationship Id="rId19" Type="http://schemas.openxmlformats.org/officeDocument/2006/relationships/image" Target="../media/image-8-19.png"/><Relationship Id="rId20" Type="http://schemas.openxmlformats.org/officeDocument/2006/relationships/image" Target="../media/image-8-20.png"/><Relationship Id="rId21" Type="http://schemas.openxmlformats.org/officeDocument/2006/relationships/slideLayout" Target="../slideLayouts/slideLayout1.xml"/><Relationship Id="rId2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image" Target="../media/image-9-11.png"/><Relationship Id="rId12" Type="http://schemas.openxmlformats.org/officeDocument/2006/relationships/image" Target="../media/image-9-12.png"/><Relationship Id="rId13" Type="http://schemas.openxmlformats.org/officeDocument/2006/relationships/image" Target="../media/image-9-13.png"/><Relationship Id="rId14" Type="http://schemas.openxmlformats.org/officeDocument/2006/relationships/slideLayout" Target="../slideLayouts/slideLayout1.xml"/><Relationship Id="rId1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3657029" y="762238"/>
            <a:ext cx="5574429" cy="1130653"/>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4320" y="1019990"/>
            <a:ext cx="1522522" cy="596987"/>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9591" y="1019990"/>
            <a:ext cx="2361136" cy="596987"/>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6033" y="818810"/>
            <a:ext cx="933800" cy="1017589"/>
          </a:xfrm>
          <a:prstGeom prst="rect">
            <a:avLst/>
          </a:prstGeom>
        </p:spPr>
      </p:pic>
      <p:sp>
        <p:nvSpPr>
          <p:cNvPr id="7" name="Shape 0"/>
          <p:cNvSpPr/>
          <p:nvPr/>
        </p:nvSpPr>
        <p:spPr>
          <a:xfrm>
            <a:off x="571411" y="2274010"/>
            <a:ext cx="11859947" cy="2362938"/>
          </a:xfrm>
          <a:prstGeom prst="rect">
            <a:avLst/>
          </a:prstGeom>
          <a:noFill/>
          <a:ln/>
        </p:spPr>
      </p:sp>
      <p:sp>
        <p:nvSpPr>
          <p:cNvPr id="8" name="Text 1"/>
          <p:cNvSpPr/>
          <p:nvPr/>
        </p:nvSpPr>
        <p:spPr>
          <a:xfrm>
            <a:off x="738601" y="2401050"/>
            <a:ext cx="11525566" cy="1939473"/>
          </a:xfrm>
          <a:prstGeom prst="rect">
            <a:avLst/>
          </a:prstGeom>
          <a:noFill/>
          <a:ln/>
        </p:spPr>
        <p:txBody>
          <a:bodyPr wrap="square" lIns="0" tIns="0" rIns="0" bIns="0" rtlCol="0" anchor="t"/>
          <a:lstStyle/>
          <a:p>
            <a:pPr algn="ctr" indent="0" marL="0">
              <a:buNone/>
            </a:pPr>
            <a:r>
              <a:rPr lang="en-US" sz="4400" dirty="0">
                <a:solidFill>
                  <a:srgbClr val="1F1D1E">
                    <a:alpha val="100000"/>
                  </a:srgbClr>
                </a:solidFill>
                <a:latin typeface="Saira SemiCondensed Bold" pitchFamily="34" charset="0"/>
                <a:ea typeface="Saira SemiCondensed Bold" pitchFamily="34" charset="-122"/>
                <a:cs typeface="Saira SemiCondensed Bold" pitchFamily="34" charset="-120"/>
              </a:rPr>
              <a:t>BIGGEST MEME COIN LAUNCH</a:t>
            </a:r>
            <a:endParaRPr lang="en-US" sz="4400" dirty="0"/>
          </a:p>
          <a:p>
            <a:pPr algn="ctr" indent="0" marL="0">
              <a:buNone/>
            </a:pPr>
            <a:r>
              <a:rPr lang="en-US" sz="4400" dirty="0">
                <a:solidFill>
                  <a:srgbClr val="1F1D1E">
                    <a:alpha val="100000"/>
                  </a:srgbClr>
                </a:solidFill>
                <a:latin typeface="Saira SemiCondensed Bold" pitchFamily="34" charset="0"/>
                <a:ea typeface="Saira SemiCondensed Bold" pitchFamily="34" charset="-122"/>
                <a:cs typeface="Saira SemiCondensed Bold" pitchFamily="34" charset="-120"/>
              </a:rPr>
              <a:t>ON SOLANA BLOCKCHAIN </a:t>
            </a:r>
            <a:endParaRPr lang="en-US" sz="4400" dirty="0"/>
          </a:p>
        </p:txBody>
      </p:sp>
      <p:sp>
        <p:nvSpPr>
          <p:cNvPr id="9" name="Shape 2"/>
          <p:cNvSpPr/>
          <p:nvPr/>
        </p:nvSpPr>
        <p:spPr>
          <a:xfrm>
            <a:off x="4977622" y="5322963"/>
            <a:ext cx="3047524" cy="1219581"/>
          </a:xfrm>
          <a:prstGeom prst="rect">
            <a:avLst/>
          </a:prstGeom>
          <a:noFill/>
          <a:ln/>
        </p:spPr>
      </p:sp>
      <p:sp>
        <p:nvSpPr>
          <p:cNvPr id="10" name="Text 3"/>
          <p:cNvSpPr/>
          <p:nvPr/>
        </p:nvSpPr>
        <p:spPr>
          <a:xfrm>
            <a:off x="5898228" y="5322963"/>
            <a:ext cx="1206311" cy="330303"/>
          </a:xfrm>
          <a:prstGeom prst="rect">
            <a:avLst/>
          </a:prstGeom>
          <a:noFill/>
          <a:ln/>
        </p:spPr>
        <p:txBody>
          <a:bodyPr wrap="square" lIns="0" tIns="0" rIns="0" bIns="0" rtlCol="0" anchor="t"/>
          <a:lstStyle/>
          <a:p>
            <a:pPr algn="ctr" indent="0" marL="0">
              <a:lnSpc>
                <a:spcPts val="1980"/>
              </a:lnSpc>
              <a:spcAft>
                <a:spcPts val="500"/>
              </a:spcAft>
              <a:buNone/>
            </a:pPr>
            <a:r>
              <a:rPr lang="en-US" sz="1800" dirty="0">
                <a:solidFill>
                  <a:srgbClr val="2F2D2E">
                    <a:alpha val="100000"/>
                  </a:srgbClr>
                </a:solidFill>
                <a:latin typeface="Saira SemiCondensed Bold" pitchFamily="34" charset="0"/>
                <a:ea typeface="Saira SemiCondensed Bold" pitchFamily="34" charset="-122"/>
                <a:cs typeface="Saira SemiCondensed Bold" pitchFamily="34" charset="-120"/>
              </a:rPr>
              <a:t>Powered by</a:t>
            </a:r>
            <a:endParaRPr lang="en-US" sz="1800" dirty="0"/>
          </a:p>
        </p:txBody>
      </p:sp>
      <p:pic>
        <p:nvPicPr>
          <p:cNvPr id="11" name="Image 5" descr=" ">    </p:cNvPr>
          <p:cNvPicPr>
            <a:picLocks noChangeAspect="1"/>
          </p:cNvPicPr>
          <p:nvPr/>
        </p:nvPicPr>
        <p:blipFill>
          <a:blip r:embed="rId9"/>
          <a:stretch>
            <a:fillRect/>
          </a:stretch>
        </p:blipFill>
        <p:spPr>
          <a:xfrm>
            <a:off x="4977622" y="5729490"/>
            <a:ext cx="3047524" cy="813054"/>
          </a:xfrm>
          <a:prstGeom prst="rect">
            <a:avLst/>
          </a:prstGeom>
        </p:spPr>
      </p:pic>
      <p:pic>
        <p:nvPicPr>
          <p:cNvPr id="12" name="Image 6" descr=" ">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5072" y="6003320"/>
            <a:ext cx="268642" cy="265375"/>
          </a:xfrm>
          <a:prstGeom prst="rect">
            <a:avLst/>
          </a:prstGeom>
        </p:spPr>
      </p:pic>
      <p:pic>
        <p:nvPicPr>
          <p:cNvPr id="13" name="Image 7" descr=" ">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61151" y="6003221"/>
            <a:ext cx="241461" cy="265636"/>
          </a:xfrm>
          <a:prstGeom prst="rect">
            <a:avLst/>
          </a:prstGeom>
        </p:spPr>
      </p:pic>
      <p:pic>
        <p:nvPicPr>
          <p:cNvPr id="14" name="Image 8" descr=" ">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03573" y="6003221"/>
            <a:ext cx="274991" cy="265245"/>
          </a:xfrm>
          <a:prstGeom prst="rect">
            <a:avLst/>
          </a:prstGeom>
        </p:spPr>
      </p:pic>
      <p:pic>
        <p:nvPicPr>
          <p:cNvPr id="15" name="Image 9" descr=" ">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69921" y="6003518"/>
            <a:ext cx="270924" cy="265506"/>
          </a:xfrm>
          <a:prstGeom prst="rect">
            <a:avLst/>
          </a:prstGeom>
        </p:spPr>
      </p:pic>
      <p:pic>
        <p:nvPicPr>
          <p:cNvPr id="16" name="Image 10" descr=" ">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672181" y="6003320"/>
            <a:ext cx="273950" cy="265506"/>
          </a:xfrm>
          <a:prstGeom prst="rect">
            <a:avLst/>
          </a:prstGeom>
        </p:spPr>
      </p:pic>
      <p:pic>
        <p:nvPicPr>
          <p:cNvPr id="17" name="Image 11" descr=" ">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320505" y="6003221"/>
            <a:ext cx="271321" cy="265772"/>
          </a:xfrm>
          <a:prstGeom prst="rect">
            <a:avLst/>
          </a:prstGeom>
        </p:spPr>
      </p:pic>
      <p:pic>
        <p:nvPicPr>
          <p:cNvPr id="18" name="Image 12"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057580" y="6271294"/>
            <a:ext cx="688520" cy="134006"/>
          </a:xfrm>
          <a:prstGeom prst="rect">
            <a:avLst/>
          </a:prstGeom>
        </p:spPr>
      </p:pic>
      <p:pic>
        <p:nvPicPr>
          <p:cNvPr id="19" name="Image 13" descr=" ">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057580" y="5866554"/>
            <a:ext cx="688520" cy="134006"/>
          </a:xfrm>
          <a:prstGeom prst="rect">
            <a:avLst/>
          </a:prstGeom>
        </p:spPr>
      </p:pic>
      <p:pic>
        <p:nvPicPr>
          <p:cNvPr id="20" name="Image 14" descr=" ">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057580" y="6067634"/>
            <a:ext cx="688619" cy="134006"/>
          </a:xfrm>
          <a:prstGeom prst="rect">
            <a:avLst/>
          </a:prstGeom>
        </p:spPr>
      </p:pic>
      <p:pic>
        <p:nvPicPr>
          <p:cNvPr id="21" name="Image 15" descr=" ">    </p:cNvPr>
          <p:cNvPicPr>
            <a:picLocks noChangeAspect="1"/>
          </p:cNvPicPr>
          <p:nvPr/>
        </p:nvPicPr>
        <p:blipFill>
          <a:blip r:embed="rId28"/>
          <a:stretch>
            <a:fillRect/>
          </a:stretch>
        </p:blipFill>
        <p:spPr>
          <a:xfrm>
            <a:off x="571411" y="7050703"/>
            <a:ext cx="11859947" cy="1880187"/>
          </a:xfrm>
          <a:prstGeom prst="rect">
            <a:avLst/>
          </a:prstGeom>
        </p:spPr>
      </p:pic>
      <p:sp>
        <p:nvSpPr>
          <p:cNvPr id="22" name="Text 4"/>
          <p:cNvSpPr/>
          <p:nvPr/>
        </p:nvSpPr>
        <p:spPr>
          <a:xfrm>
            <a:off x="5206186" y="7253966"/>
            <a:ext cx="2658118" cy="296426"/>
          </a:xfrm>
          <a:prstGeom prst="rect">
            <a:avLst/>
          </a:prstGeom>
          <a:noFill/>
          <a:ln/>
        </p:spPr>
        <p:txBody>
          <a:bodyPr wrap="square" lIns="0" tIns="0" rIns="0" bIns="0" rtlCol="0" anchor="t"/>
          <a:lstStyle/>
          <a:p>
            <a:pPr algn="l" indent="0" marL="0">
              <a:lnSpc>
                <a:spcPts val="1760"/>
              </a:lnSpc>
              <a:spcAft>
                <a:spcPts val="500"/>
              </a:spcAft>
              <a:buNone/>
            </a:pPr>
            <a:r>
              <a:rPr lang="en-US" sz="1600" dirty="0">
                <a:solidFill>
                  <a:srgbClr val="FFFFFF">
                    <a:alpha val="100000"/>
                  </a:srgbClr>
                </a:solidFill>
                <a:latin typeface="Saira SemiCondensed Bold" pitchFamily="34" charset="0"/>
                <a:ea typeface="Saira SemiCondensed Bold" pitchFamily="34" charset="-122"/>
                <a:cs typeface="Saira SemiCondensed Bold" pitchFamily="34" charset="-120"/>
              </a:rPr>
              <a:t>RISK DISCLOSURE STATEMENT</a:t>
            </a:r>
            <a:endParaRPr lang="en-US" sz="1600" dirty="0"/>
          </a:p>
        </p:txBody>
      </p:sp>
      <p:sp>
        <p:nvSpPr>
          <p:cNvPr id="23" name="Text 5"/>
          <p:cNvSpPr/>
          <p:nvPr/>
        </p:nvSpPr>
        <p:spPr>
          <a:xfrm>
            <a:off x="774579" y="7580035"/>
            <a:ext cx="11512867" cy="1177234"/>
          </a:xfrm>
          <a:prstGeom prst="rect">
            <a:avLst/>
          </a:prstGeom>
          <a:noFill/>
          <a:ln/>
        </p:spPr>
        <p:txBody>
          <a:bodyPr wrap="square" lIns="0" tIns="0" rIns="0" bIns="0" rtlCol="0" anchor="ctr"/>
          <a:lstStyle/>
          <a:p>
            <a:pPr algn="l" indent="0" marL="0">
              <a:buNone/>
            </a:pPr>
            <a:r>
              <a:rPr lang="en-US" sz="1400" dirty="0">
                <a:solidFill>
                  <a:srgbClr val="FFFFFF">
                    <a:alpha val="100000"/>
                  </a:srgbClr>
                </a:solidFill>
                <a:latin typeface="Saira SemiCondensed Regular" pitchFamily="34" charset="0"/>
                <a:ea typeface="Saira SemiCondensed Regular" pitchFamily="34" charset="-122"/>
                <a:cs typeface="Saira SemiCondensed Regular" pitchFamily="34" charset="-120"/>
              </a:rPr>
              <a:t>SolHeist ecosystem consists of multiple meme coins that have no utility and are simply collectors item which inherently involve risks. These risks include potential loss of funds, volatility in asset prices, smart contract vulnerabilities, impermanent loss, market manipulation, regulatory uncertainty, and lack of insurance or recourse in case of adverse events. SolHeist is not responsible for any losses incurred. This information is provided for educational purposes only. Users are encouraged to conduct their own research and understand the risks before making any investment decisions.</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85"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pic>
        <p:nvPicPr>
          <p:cNvPr id="7" name="Image 5" descr=" ">    </p:cNvPr>
          <p:cNvPicPr>
            <a:picLocks noChangeAspect="1"/>
          </p:cNvPicPr>
          <p:nvPr/>
        </p:nvPicPr>
        <p:blipFill>
          <a:blip r:embed="rId9"/>
          <a:stretch>
            <a:fillRect/>
          </a:stretch>
        </p:blipFill>
        <p:spPr>
          <a:xfrm>
            <a:off x="749183" y="4179606"/>
            <a:ext cx="11504402" cy="254079"/>
          </a:xfrm>
          <a:prstGeom prst="rect">
            <a:avLst/>
          </a:prstGeom>
        </p:spPr>
      </p:pic>
      <p:pic>
        <p:nvPicPr>
          <p:cNvPr id="8" name="Image 6" descr=" ">    </p:cNvPr>
          <p:cNvPicPr>
            <a:picLocks noChangeAspect="1"/>
          </p:cNvPicPr>
          <p:nvPr/>
        </p:nvPicPr>
        <p:blipFill>
          <a:blip r:embed="rId10"/>
          <a:stretch>
            <a:fillRect/>
          </a:stretch>
        </p:blipFill>
        <p:spPr>
          <a:xfrm>
            <a:off x="3644330" y="4179606"/>
            <a:ext cx="2539603" cy="254079"/>
          </a:xfrm>
          <a:prstGeom prst="rect">
            <a:avLst/>
          </a:prstGeom>
        </p:spPr>
      </p:pic>
      <p:pic>
        <p:nvPicPr>
          <p:cNvPr id="9" name="Image 7" descr=" ">    </p:cNvPr>
          <p:cNvPicPr>
            <a:picLocks noChangeAspect="1"/>
          </p:cNvPicPr>
          <p:nvPr/>
        </p:nvPicPr>
        <p:blipFill>
          <a:blip r:embed="rId11"/>
          <a:stretch>
            <a:fillRect/>
          </a:stretch>
        </p:blipFill>
        <p:spPr>
          <a:xfrm>
            <a:off x="6679156" y="4179606"/>
            <a:ext cx="2539603" cy="254079"/>
          </a:xfrm>
          <a:prstGeom prst="rect">
            <a:avLst/>
          </a:prstGeom>
        </p:spPr>
      </p:pic>
      <p:pic>
        <p:nvPicPr>
          <p:cNvPr id="10" name="Image 8" descr=" ">    </p:cNvPr>
          <p:cNvPicPr>
            <a:picLocks noChangeAspect="1"/>
          </p:cNvPicPr>
          <p:nvPr/>
        </p:nvPicPr>
        <p:blipFill>
          <a:blip r:embed="rId12"/>
          <a:stretch>
            <a:fillRect/>
          </a:stretch>
        </p:blipFill>
        <p:spPr>
          <a:xfrm>
            <a:off x="9713982" y="4179606"/>
            <a:ext cx="2539603" cy="254079"/>
          </a:xfrm>
          <a:prstGeom prst="rect">
            <a:avLst/>
          </a:prstGeom>
        </p:spPr>
      </p:pic>
      <p:pic>
        <p:nvPicPr>
          <p:cNvPr id="11" name="Image 9" descr=" ">    </p:cNvPr>
          <p:cNvPicPr>
            <a:picLocks noChangeAspect="1"/>
          </p:cNvPicPr>
          <p:nvPr/>
        </p:nvPicPr>
        <p:blipFill>
          <a:blip r:embed="rId13"/>
          <a:stretch>
            <a:fillRect/>
          </a:stretch>
        </p:blipFill>
        <p:spPr>
          <a:xfrm>
            <a:off x="749183" y="4179606"/>
            <a:ext cx="2539603" cy="254079"/>
          </a:xfrm>
          <a:prstGeom prst="rect">
            <a:avLst/>
          </a:prstGeom>
        </p:spPr>
      </p:pic>
      <p:sp>
        <p:nvSpPr>
          <p:cNvPr id="12" name="Shape 0"/>
          <p:cNvSpPr/>
          <p:nvPr/>
        </p:nvSpPr>
        <p:spPr>
          <a:xfrm>
            <a:off x="4025271" y="2261306"/>
            <a:ext cx="1777722" cy="3493591"/>
          </a:xfrm>
          <a:prstGeom prst="rect">
            <a:avLst/>
          </a:prstGeom>
          <a:noFill/>
          <a:ln/>
        </p:spPr>
      </p:sp>
      <p:sp>
        <p:nvSpPr>
          <p:cNvPr id="13" name="Shape 1"/>
          <p:cNvSpPr/>
          <p:nvPr/>
        </p:nvSpPr>
        <p:spPr>
          <a:xfrm>
            <a:off x="4088761" y="2261306"/>
            <a:ext cx="1650742" cy="2299418"/>
          </a:xfrm>
          <a:prstGeom prst="rect">
            <a:avLst/>
          </a:prstGeom>
          <a:noFill/>
          <a:ln/>
        </p:spPr>
      </p:sp>
      <p:sp>
        <p:nvSpPr>
          <p:cNvPr id="14" name="Shape 2"/>
          <p:cNvSpPr/>
          <p:nvPr/>
        </p:nvSpPr>
        <p:spPr>
          <a:xfrm>
            <a:off x="4088761" y="2261306"/>
            <a:ext cx="1650742" cy="1651516"/>
          </a:xfrm>
          <a:prstGeom prst="rect">
            <a:avLst/>
          </a:prstGeom>
          <a:noFill/>
          <a:ln/>
          <a:effectLst>
            <a:outerShdw sx="100000" sy="100000" kx="0" ky="0" algn="bl" rotWithShape="0" blurRad="50800" dist="50800" dir="5400000">
              <a:srgbClr val="000000">
                <a:alpha val="25000"/>
              </a:srgbClr>
            </a:outerShdw>
          </a:effectLst>
        </p:spPr>
      </p:sp>
      <p:sp>
        <p:nvSpPr>
          <p:cNvPr id="15" name="Shape 3"/>
          <p:cNvSpPr/>
          <p:nvPr/>
        </p:nvSpPr>
        <p:spPr>
          <a:xfrm>
            <a:off x="4088761" y="2261306"/>
            <a:ext cx="1650742" cy="1651516"/>
          </a:xfrm>
          <a:prstGeom prst="ellipse">
            <a:avLst/>
          </a:prstGeom>
          <a:solidFill>
            <a:srgbClr val="FFFFFF">
              <a:alpha val="100000"/>
            </a:srgbClr>
          </a:solidFill>
          <a:ln w="127000">
            <a:solidFill>
              <a:srgbClr val="9848FF"/>
            </a:solidFill>
            <a:prstDash val="solid"/>
          </a:ln>
        </p:spPr>
      </p:sp>
      <p:pic>
        <p:nvPicPr>
          <p:cNvPr id="16" name="Image 10" descr=" ">    </p:cNvPr>
          <p:cNvPicPr>
            <a:picLocks noChangeAspect="1"/>
          </p:cNvPicPr>
          <p:nvPr/>
        </p:nvPicPr>
        <p:blipFill>
          <a:blip r:embed="rId14"/>
          <a:stretch>
            <a:fillRect/>
          </a:stretch>
        </p:blipFill>
        <p:spPr>
          <a:xfrm>
            <a:off x="4609380" y="2782169"/>
            <a:ext cx="609505" cy="609791"/>
          </a:xfrm>
          <a:prstGeom prst="rect">
            <a:avLst/>
          </a:prstGeom>
        </p:spPr>
      </p:pic>
      <p:pic>
        <p:nvPicPr>
          <p:cNvPr id="17" name="Image 11"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634751" y="2807577"/>
            <a:ext cx="558737" cy="558975"/>
          </a:xfrm>
          <a:prstGeom prst="rect">
            <a:avLst/>
          </a:prstGeom>
        </p:spPr>
      </p:pic>
      <p:pic>
        <p:nvPicPr>
          <p:cNvPr id="18" name="Image 12"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4132" y="3912822"/>
            <a:ext cx="12698" cy="152448"/>
          </a:xfrm>
          <a:prstGeom prst="rect">
            <a:avLst/>
          </a:prstGeom>
        </p:spPr>
      </p:pic>
      <p:sp>
        <p:nvSpPr>
          <p:cNvPr id="19" name="Shape 4"/>
          <p:cNvSpPr/>
          <p:nvPr/>
        </p:nvSpPr>
        <p:spPr>
          <a:xfrm>
            <a:off x="4666521" y="4065270"/>
            <a:ext cx="495223" cy="495455"/>
          </a:xfrm>
          <a:prstGeom prst="ellipse">
            <a:avLst/>
          </a:prstGeom>
          <a:solidFill>
            <a:srgbClr val="FFFFFF">
              <a:alpha val="100000"/>
            </a:srgbClr>
          </a:solidFill>
          <a:ln w="63500">
            <a:solidFill>
              <a:srgbClr val="9848FF"/>
            </a:solidFill>
            <a:prstDash val="solid"/>
          </a:ln>
        </p:spPr>
      </p:sp>
      <p:sp>
        <p:nvSpPr>
          <p:cNvPr id="20" name="Shape 5"/>
          <p:cNvSpPr/>
          <p:nvPr/>
        </p:nvSpPr>
        <p:spPr>
          <a:xfrm>
            <a:off x="4025271" y="4713172"/>
            <a:ext cx="1777722" cy="1041725"/>
          </a:xfrm>
          <a:prstGeom prst="rect">
            <a:avLst/>
          </a:prstGeom>
          <a:noFill/>
          <a:ln/>
        </p:spPr>
      </p:sp>
      <p:sp>
        <p:nvSpPr>
          <p:cNvPr id="21" name="Text 6"/>
          <p:cNvSpPr/>
          <p:nvPr/>
        </p:nvSpPr>
        <p:spPr>
          <a:xfrm>
            <a:off x="4715196" y="4713172"/>
            <a:ext cx="397871" cy="385354"/>
          </a:xfrm>
          <a:prstGeom prst="rect">
            <a:avLst/>
          </a:prstGeom>
          <a:noFill/>
          <a:ln/>
        </p:spPr>
        <p:txBody>
          <a:bodyPr wrap="square" lIns="0" tIns="0" rIns="0" bIns="0" rtlCol="0" anchor="t"/>
          <a:lstStyle/>
          <a:p>
            <a:pPr algn="ctr"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July</a:t>
            </a:r>
            <a:endParaRPr lang="en-US" sz="1600" dirty="0"/>
          </a:p>
        </p:txBody>
      </p:sp>
      <p:sp>
        <p:nvSpPr>
          <p:cNvPr id="22" name="Text 7"/>
          <p:cNvSpPr/>
          <p:nvPr/>
        </p:nvSpPr>
        <p:spPr>
          <a:xfrm>
            <a:off x="3999875" y="5030772"/>
            <a:ext cx="1828514" cy="774942"/>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Heist launches on Solana DEXs &amp; Top Tier 1 Exchanges.</a:t>
            </a:r>
            <a:endParaRPr lang="en-US" sz="1200" dirty="0"/>
          </a:p>
        </p:txBody>
      </p:sp>
      <p:sp>
        <p:nvSpPr>
          <p:cNvPr id="23" name="Shape 8"/>
          <p:cNvSpPr/>
          <p:nvPr/>
        </p:nvSpPr>
        <p:spPr>
          <a:xfrm>
            <a:off x="10094922" y="2261306"/>
            <a:ext cx="1777722" cy="3493591"/>
          </a:xfrm>
          <a:prstGeom prst="rect">
            <a:avLst/>
          </a:prstGeom>
          <a:noFill/>
          <a:ln/>
        </p:spPr>
      </p:sp>
      <p:sp>
        <p:nvSpPr>
          <p:cNvPr id="24" name="Shape 9"/>
          <p:cNvSpPr/>
          <p:nvPr/>
        </p:nvSpPr>
        <p:spPr>
          <a:xfrm>
            <a:off x="10158413" y="2261306"/>
            <a:ext cx="1650742" cy="2299418"/>
          </a:xfrm>
          <a:prstGeom prst="rect">
            <a:avLst/>
          </a:prstGeom>
          <a:noFill/>
          <a:ln/>
        </p:spPr>
      </p:sp>
      <p:sp>
        <p:nvSpPr>
          <p:cNvPr id="25" name="Shape 10"/>
          <p:cNvSpPr/>
          <p:nvPr/>
        </p:nvSpPr>
        <p:spPr>
          <a:xfrm>
            <a:off x="10158413" y="2261306"/>
            <a:ext cx="1650742" cy="1651516"/>
          </a:xfrm>
          <a:prstGeom prst="rect">
            <a:avLst/>
          </a:prstGeom>
          <a:noFill/>
          <a:ln/>
          <a:effectLst>
            <a:outerShdw sx="100000" sy="100000" kx="0" ky="0" algn="bl" rotWithShape="0" blurRad="50800" dist="50800" dir="5400000">
              <a:srgbClr val="000000">
                <a:alpha val="25000"/>
              </a:srgbClr>
            </a:outerShdw>
          </a:effectLst>
        </p:spPr>
      </p:sp>
      <p:sp>
        <p:nvSpPr>
          <p:cNvPr id="26" name="Shape 11"/>
          <p:cNvSpPr/>
          <p:nvPr/>
        </p:nvSpPr>
        <p:spPr>
          <a:xfrm>
            <a:off x="10158413" y="2261306"/>
            <a:ext cx="1650742" cy="1651516"/>
          </a:xfrm>
          <a:prstGeom prst="ellipse">
            <a:avLst/>
          </a:prstGeom>
          <a:solidFill>
            <a:srgbClr val="FFFFFF">
              <a:alpha val="100000"/>
            </a:srgbClr>
          </a:solidFill>
          <a:ln w="127000">
            <a:solidFill>
              <a:srgbClr val="651FD9"/>
            </a:solidFill>
            <a:prstDash val="solid"/>
          </a:ln>
        </p:spPr>
      </p:sp>
      <p:pic>
        <p:nvPicPr>
          <p:cNvPr id="27" name="Image 13" descr=" ">    </p:cNvPr>
          <p:cNvPicPr>
            <a:picLocks noChangeAspect="1"/>
          </p:cNvPicPr>
          <p:nvPr/>
        </p:nvPicPr>
        <p:blipFill>
          <a:blip r:embed="rId19"/>
          <a:stretch>
            <a:fillRect/>
          </a:stretch>
        </p:blipFill>
        <p:spPr>
          <a:xfrm>
            <a:off x="10679031" y="2782169"/>
            <a:ext cx="609505" cy="609791"/>
          </a:xfrm>
          <a:prstGeom prst="rect">
            <a:avLst/>
          </a:prstGeom>
        </p:spPr>
      </p:pic>
      <p:pic>
        <p:nvPicPr>
          <p:cNvPr id="28" name="Image 14" descr=" ">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704402" y="2807577"/>
            <a:ext cx="558737" cy="558975"/>
          </a:xfrm>
          <a:prstGeom prst="rect">
            <a:avLst/>
          </a:prstGeom>
        </p:spPr>
      </p:pic>
      <p:pic>
        <p:nvPicPr>
          <p:cNvPr id="29" name="Image 15" descr=" ">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983784" y="3912822"/>
            <a:ext cx="12698" cy="152448"/>
          </a:xfrm>
          <a:prstGeom prst="rect">
            <a:avLst/>
          </a:prstGeom>
        </p:spPr>
      </p:pic>
      <p:sp>
        <p:nvSpPr>
          <p:cNvPr id="30" name="Shape 12"/>
          <p:cNvSpPr/>
          <p:nvPr/>
        </p:nvSpPr>
        <p:spPr>
          <a:xfrm>
            <a:off x="10736172" y="4065270"/>
            <a:ext cx="495223" cy="495455"/>
          </a:xfrm>
          <a:prstGeom prst="ellipse">
            <a:avLst/>
          </a:prstGeom>
          <a:solidFill>
            <a:srgbClr val="FFFFFF">
              <a:alpha val="100000"/>
            </a:srgbClr>
          </a:solidFill>
          <a:ln w="63500">
            <a:solidFill>
              <a:srgbClr val="651FD9"/>
            </a:solidFill>
            <a:prstDash val="solid"/>
          </a:ln>
        </p:spPr>
      </p:sp>
      <p:sp>
        <p:nvSpPr>
          <p:cNvPr id="31" name="Shape 13"/>
          <p:cNvSpPr/>
          <p:nvPr/>
        </p:nvSpPr>
        <p:spPr>
          <a:xfrm>
            <a:off x="10094922" y="4713172"/>
            <a:ext cx="1777722" cy="1041725"/>
          </a:xfrm>
          <a:prstGeom prst="rect">
            <a:avLst/>
          </a:prstGeom>
          <a:noFill/>
          <a:ln/>
        </p:spPr>
      </p:sp>
      <p:sp>
        <p:nvSpPr>
          <p:cNvPr id="32" name="Text 14"/>
          <p:cNvSpPr/>
          <p:nvPr/>
        </p:nvSpPr>
        <p:spPr>
          <a:xfrm>
            <a:off x="10812360" y="4713172"/>
            <a:ext cx="410569" cy="385354"/>
          </a:xfrm>
          <a:prstGeom prst="rect">
            <a:avLst/>
          </a:prstGeom>
          <a:noFill/>
          <a:ln/>
        </p:spPr>
        <p:txBody>
          <a:bodyPr wrap="square" lIns="0" tIns="0" rIns="0" bIns="0" rtlCol="0" anchor="t"/>
          <a:lstStyle/>
          <a:p>
            <a:pPr algn="l"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Aug</a:t>
            </a:r>
            <a:endParaRPr lang="en-US" sz="1600" dirty="0"/>
          </a:p>
        </p:txBody>
      </p:sp>
      <p:sp>
        <p:nvSpPr>
          <p:cNvPr id="33" name="Text 15"/>
          <p:cNvSpPr/>
          <p:nvPr/>
        </p:nvSpPr>
        <p:spPr>
          <a:xfrm>
            <a:off x="10069526" y="5030772"/>
            <a:ext cx="1828514" cy="774942"/>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Professor Coin launches on all Solana DEXs &amp; Top Tier 1 Exchanges.</a:t>
            </a:r>
            <a:endParaRPr lang="en-US" sz="1200" dirty="0"/>
          </a:p>
        </p:txBody>
      </p:sp>
      <p:sp>
        <p:nvSpPr>
          <p:cNvPr id="34" name="Shape 16"/>
          <p:cNvSpPr/>
          <p:nvPr/>
        </p:nvSpPr>
        <p:spPr>
          <a:xfrm>
            <a:off x="1130123" y="3099768"/>
            <a:ext cx="1777722" cy="3252216"/>
          </a:xfrm>
          <a:prstGeom prst="rect">
            <a:avLst/>
          </a:prstGeom>
          <a:noFill/>
          <a:ln/>
        </p:spPr>
      </p:sp>
      <p:sp>
        <p:nvSpPr>
          <p:cNvPr id="35" name="Shape 17"/>
          <p:cNvSpPr/>
          <p:nvPr/>
        </p:nvSpPr>
        <p:spPr>
          <a:xfrm>
            <a:off x="1130123" y="3099768"/>
            <a:ext cx="1777722" cy="800350"/>
          </a:xfrm>
          <a:prstGeom prst="rect">
            <a:avLst/>
          </a:prstGeom>
          <a:noFill/>
          <a:ln/>
        </p:spPr>
      </p:sp>
      <p:sp>
        <p:nvSpPr>
          <p:cNvPr id="36" name="Text 18"/>
          <p:cNvSpPr/>
          <p:nvPr/>
        </p:nvSpPr>
        <p:spPr>
          <a:xfrm>
            <a:off x="1743861" y="3099768"/>
            <a:ext cx="550247" cy="385354"/>
          </a:xfrm>
          <a:prstGeom prst="rect">
            <a:avLst/>
          </a:prstGeom>
          <a:noFill/>
          <a:ln/>
        </p:spPr>
        <p:txBody>
          <a:bodyPr wrap="square" lIns="0" tIns="0" rIns="0" bIns="0" rtlCol="0" anchor="t"/>
          <a:lstStyle/>
          <a:p>
            <a:pPr algn="ctr"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May 1</a:t>
            </a:r>
            <a:endParaRPr lang="en-US" sz="1600" dirty="0"/>
          </a:p>
        </p:txBody>
      </p:sp>
      <p:sp>
        <p:nvSpPr>
          <p:cNvPr id="37" name="Text 19"/>
          <p:cNvSpPr/>
          <p:nvPr/>
        </p:nvSpPr>
        <p:spPr>
          <a:xfrm>
            <a:off x="1104727" y="3417368"/>
            <a:ext cx="1828514"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Heist pledge campaign begins </a:t>
            </a:r>
            <a:endParaRPr lang="en-US" sz="1200" dirty="0"/>
          </a:p>
        </p:txBody>
      </p:sp>
      <p:pic>
        <p:nvPicPr>
          <p:cNvPr id="38" name="Image 16" descr=" ">    </p:cNvPr>
          <p:cNvPicPr>
            <a:picLocks noChangeAspect="1"/>
          </p:cNvPicPr>
          <p:nvPr/>
        </p:nvPicPr>
        <p:blipFill>
          <a:blip r:embed="rId24"/>
          <a:stretch>
            <a:fillRect/>
          </a:stretch>
        </p:blipFill>
        <p:spPr>
          <a:xfrm>
            <a:off x="1142821" y="4052566"/>
            <a:ext cx="1752326" cy="2401050"/>
          </a:xfrm>
          <a:prstGeom prst="rect">
            <a:avLst/>
          </a:prstGeom>
        </p:spPr>
      </p:pic>
      <p:sp>
        <p:nvSpPr>
          <p:cNvPr id="39" name="Shape 20"/>
          <p:cNvSpPr/>
          <p:nvPr/>
        </p:nvSpPr>
        <p:spPr>
          <a:xfrm>
            <a:off x="7060097" y="3099768"/>
            <a:ext cx="1777722" cy="3252216"/>
          </a:xfrm>
          <a:prstGeom prst="rect">
            <a:avLst/>
          </a:prstGeom>
          <a:noFill/>
          <a:ln/>
        </p:spPr>
      </p:sp>
      <p:sp>
        <p:nvSpPr>
          <p:cNvPr id="40" name="Shape 21"/>
          <p:cNvSpPr/>
          <p:nvPr/>
        </p:nvSpPr>
        <p:spPr>
          <a:xfrm>
            <a:off x="7060097" y="3099768"/>
            <a:ext cx="1777722" cy="800350"/>
          </a:xfrm>
          <a:prstGeom prst="rect">
            <a:avLst/>
          </a:prstGeom>
          <a:noFill/>
          <a:ln/>
        </p:spPr>
      </p:sp>
      <p:sp>
        <p:nvSpPr>
          <p:cNvPr id="41" name="Text 22"/>
          <p:cNvSpPr/>
          <p:nvPr/>
        </p:nvSpPr>
        <p:spPr>
          <a:xfrm>
            <a:off x="7783884" y="3099768"/>
            <a:ext cx="397871" cy="385354"/>
          </a:xfrm>
          <a:prstGeom prst="rect">
            <a:avLst/>
          </a:prstGeom>
          <a:noFill/>
          <a:ln/>
        </p:spPr>
        <p:txBody>
          <a:bodyPr wrap="square" lIns="0" tIns="0" rIns="0" bIns="0" rtlCol="0" anchor="t"/>
          <a:lstStyle/>
          <a:p>
            <a:pPr algn="l" indent="0" marL="0">
              <a:spcAft>
                <a:spcPts val="500"/>
              </a:spcAft>
              <a:buNone/>
            </a:pPr>
            <a:r>
              <a:rPr lang="en-US" sz="1600" dirty="0">
                <a:solidFill>
                  <a:srgbClr val="2F2D2E">
                    <a:alpha val="100000"/>
                  </a:srgbClr>
                </a:solidFill>
                <a:latin typeface="Saira SemiCondensed Medium" pitchFamily="34" charset="0"/>
                <a:ea typeface="Saira SemiCondensed Medium" pitchFamily="34" charset="-122"/>
                <a:cs typeface="Saira SemiCondensed Medium" pitchFamily="34" charset="-120"/>
              </a:rPr>
              <a:t>July</a:t>
            </a:r>
            <a:endParaRPr lang="en-US" sz="1600" dirty="0"/>
          </a:p>
        </p:txBody>
      </p:sp>
      <p:sp>
        <p:nvSpPr>
          <p:cNvPr id="42" name="Text 23"/>
          <p:cNvSpPr/>
          <p:nvPr/>
        </p:nvSpPr>
        <p:spPr>
          <a:xfrm>
            <a:off x="7034701" y="3417368"/>
            <a:ext cx="1828514" cy="533567"/>
          </a:xfrm>
          <a:prstGeom prst="rect">
            <a:avLst/>
          </a:prstGeom>
          <a:noFill/>
          <a:ln/>
        </p:spPr>
        <p:txBody>
          <a:bodyPr wrap="square" lIns="0" tIns="0" rIns="0" bIns="0" rtlCol="0" anchor="t"/>
          <a:lstStyle/>
          <a:p>
            <a:pPr algn="ctr" indent="0" marL="0">
              <a:spcAft>
                <a:spcPts val="500"/>
              </a:spcAft>
              <a:buNone/>
            </a:pPr>
            <a:r>
              <a:rPr lang="en-US" sz="1200" dirty="0">
                <a:solidFill>
                  <a:srgbClr val="2F2D2E">
                    <a:alpha val="100000"/>
                  </a:srgbClr>
                </a:solidFill>
                <a:latin typeface="Saira SemiCondensed Medium" pitchFamily="34" charset="0"/>
                <a:ea typeface="Saira SemiCondensed Medium" pitchFamily="34" charset="-122"/>
                <a:cs typeface="Saira SemiCondensed Medium" pitchFamily="34" charset="-120"/>
              </a:rPr>
              <a:t>SOL Professor pledge campaign commences.</a:t>
            </a:r>
            <a:endParaRPr lang="en-US" sz="1200" dirty="0"/>
          </a:p>
        </p:txBody>
      </p:sp>
      <p:pic>
        <p:nvPicPr>
          <p:cNvPr id="43" name="Image 17" descr=" ">    </p:cNvPr>
          <p:cNvPicPr>
            <a:picLocks noChangeAspect="1"/>
          </p:cNvPicPr>
          <p:nvPr/>
        </p:nvPicPr>
        <p:blipFill>
          <a:blip r:embed="rId25"/>
          <a:stretch>
            <a:fillRect/>
          </a:stretch>
        </p:blipFill>
        <p:spPr>
          <a:xfrm>
            <a:off x="7072795" y="4052566"/>
            <a:ext cx="1752326" cy="2401050"/>
          </a:xfrm>
          <a:prstGeom prst="rect">
            <a:avLst/>
          </a:prstGeom>
        </p:spPr>
      </p:pic>
      <p:sp>
        <p:nvSpPr>
          <p:cNvPr id="44" name="Text 24"/>
          <p:cNvSpPr/>
          <p:nvPr/>
        </p:nvSpPr>
        <p:spPr>
          <a:xfrm>
            <a:off x="3866546" y="686014"/>
            <a:ext cx="5282375"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SOL PROFESSOR'S ROADMAP</a:t>
            </a:r>
            <a:endParaRPr lang="en-US" sz="3300" dirty="0"/>
          </a:p>
        </p:txBody>
      </p:sp>
      <p:sp>
        <p:nvSpPr>
          <p:cNvPr id="45" name="Text 25"/>
          <p:cNvSpPr/>
          <p:nvPr/>
        </p:nvSpPr>
        <p:spPr>
          <a:xfrm>
            <a:off x="3445395" y="6758511"/>
            <a:ext cx="6124676" cy="702953"/>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Launching 10 unique characters</a:t>
            </a:r>
            <a:endParaRPr lang="en-US" sz="1600" dirty="0"/>
          </a:p>
          <a:p>
            <a:pPr algn="ctr" indent="0" marL="0">
              <a:buNone/>
            </a:pPr>
            <a:r>
              <a:rPr lang="en-US" sz="16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tied to the SOL Heist story, each with a total supply of only 140,000,000</a:t>
            </a:r>
            <a:endParaRPr lang="en-US" sz="1600" dirty="0"/>
          </a:p>
        </p:txBody>
      </p:sp>
      <p:sp>
        <p:nvSpPr>
          <p:cNvPr id="46" name="Text 26"/>
          <p:cNvSpPr/>
          <p:nvPr/>
        </p:nvSpPr>
        <p:spPr>
          <a:xfrm>
            <a:off x="3767078" y="7647789"/>
            <a:ext cx="5481310"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Goal: become the largest MEME Coin by market cap!</a:t>
            </a:r>
            <a:endParaRPr lang="en-US" sz="2000" dirty="0"/>
          </a:p>
        </p:txBody>
      </p:sp>
      <p:sp>
        <p:nvSpPr>
          <p:cNvPr id="47" name="Text 27"/>
          <p:cNvSpPr/>
          <p:nvPr/>
        </p:nvSpPr>
        <p:spPr>
          <a:xfrm>
            <a:off x="3487722" y="8143244"/>
            <a:ext cx="6040023"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You earn bonuses when pledges are made on all 10 coins!</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85"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3599887" y="686014"/>
            <a:ext cx="5802993"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SOL PROFESSOR'S ACTION PLAN</a:t>
            </a:r>
            <a:endParaRPr lang="en-US" sz="3300" dirty="0"/>
          </a:p>
        </p:txBody>
      </p:sp>
      <p:sp>
        <p:nvSpPr>
          <p:cNvPr id="8" name="Shape 1"/>
          <p:cNvSpPr/>
          <p:nvPr/>
        </p:nvSpPr>
        <p:spPr>
          <a:xfrm>
            <a:off x="1866608" y="1715036"/>
            <a:ext cx="9269551" cy="6186833"/>
          </a:xfrm>
          <a:prstGeom prst="rect">
            <a:avLst/>
          </a:prstGeom>
          <a:noFill/>
          <a:ln/>
        </p:spPr>
      </p:sp>
      <p:sp>
        <p:nvSpPr>
          <p:cNvPr id="9" name="Shape 2"/>
          <p:cNvSpPr/>
          <p:nvPr/>
        </p:nvSpPr>
        <p:spPr>
          <a:xfrm>
            <a:off x="1866608" y="1715036"/>
            <a:ext cx="9269551" cy="597087"/>
          </a:xfrm>
          <a:prstGeom prst="roundRect">
            <a:avLst>
              <a:gd name="adj" fmla="val 16846"/>
            </a:avLst>
          </a:prstGeom>
          <a:solidFill>
            <a:srgbClr val="FFFFFF">
              <a:alpha val="100000"/>
            </a:srgbClr>
          </a:solidFill>
          <a:ln w="12700">
            <a:solidFill>
              <a:srgbClr val="E295FD"/>
            </a:solidFill>
            <a:prstDash val="solid"/>
          </a:ln>
        </p:spPr>
      </p:sp>
      <p:sp>
        <p:nvSpPr>
          <p:cNvPr id="10" name="Text 3"/>
          <p:cNvSpPr/>
          <p:nvPr/>
        </p:nvSpPr>
        <p:spPr>
          <a:xfrm>
            <a:off x="1951262" y="1816668"/>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 Push for Listing on tier 1 Exchanges</a:t>
            </a:r>
            <a:endParaRPr lang="en-US" sz="2000" dirty="0"/>
          </a:p>
        </p:txBody>
      </p:sp>
      <p:sp>
        <p:nvSpPr>
          <p:cNvPr id="11" name="Shape 4"/>
          <p:cNvSpPr/>
          <p:nvPr/>
        </p:nvSpPr>
        <p:spPr>
          <a:xfrm>
            <a:off x="1866608" y="2413754"/>
            <a:ext cx="9269551" cy="597087"/>
          </a:xfrm>
          <a:prstGeom prst="roundRect">
            <a:avLst>
              <a:gd name="adj" fmla="val 16846"/>
            </a:avLst>
          </a:prstGeom>
          <a:solidFill>
            <a:srgbClr val="FFFFFF">
              <a:alpha val="100000"/>
            </a:srgbClr>
          </a:solidFill>
          <a:ln w="12700">
            <a:solidFill>
              <a:srgbClr val="E295FD"/>
            </a:solidFill>
            <a:prstDash val="solid"/>
          </a:ln>
        </p:spPr>
      </p:sp>
      <p:sp>
        <p:nvSpPr>
          <p:cNvPr id="12" name="Text 5"/>
          <p:cNvSpPr/>
          <p:nvPr/>
        </p:nvSpPr>
        <p:spPr>
          <a:xfrm>
            <a:off x="1951262" y="2515386"/>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Start with 8 million in opening liquidity on solana Dex's</a:t>
            </a:r>
            <a:endParaRPr lang="en-US" sz="2000" dirty="0"/>
          </a:p>
        </p:txBody>
      </p:sp>
      <p:sp>
        <p:nvSpPr>
          <p:cNvPr id="13" name="Shape 6"/>
          <p:cNvSpPr/>
          <p:nvPr/>
        </p:nvSpPr>
        <p:spPr>
          <a:xfrm>
            <a:off x="1866608" y="3112472"/>
            <a:ext cx="9269551" cy="597087"/>
          </a:xfrm>
          <a:prstGeom prst="roundRect">
            <a:avLst>
              <a:gd name="adj" fmla="val 16846"/>
            </a:avLst>
          </a:prstGeom>
          <a:solidFill>
            <a:srgbClr val="FFFFFF">
              <a:alpha val="100000"/>
            </a:srgbClr>
          </a:solidFill>
          <a:ln w="12700">
            <a:solidFill>
              <a:srgbClr val="E295FD"/>
            </a:solidFill>
            <a:prstDash val="solid"/>
          </a:ln>
        </p:spPr>
      </p:sp>
      <p:sp>
        <p:nvSpPr>
          <p:cNvPr id="14" name="Text 7"/>
          <p:cNvSpPr/>
          <p:nvPr/>
        </p:nvSpPr>
        <p:spPr>
          <a:xfrm>
            <a:off x="1951262" y="3214104"/>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Canvas with Tier 1 Market makers to run Solheist market</a:t>
            </a:r>
            <a:endParaRPr lang="en-US" sz="2000" dirty="0"/>
          </a:p>
        </p:txBody>
      </p:sp>
      <p:sp>
        <p:nvSpPr>
          <p:cNvPr id="15" name="Shape 8"/>
          <p:cNvSpPr/>
          <p:nvPr/>
        </p:nvSpPr>
        <p:spPr>
          <a:xfrm>
            <a:off x="1866608" y="3811191"/>
            <a:ext cx="9269551" cy="597087"/>
          </a:xfrm>
          <a:prstGeom prst="roundRect">
            <a:avLst>
              <a:gd name="adj" fmla="val 16846"/>
            </a:avLst>
          </a:prstGeom>
          <a:solidFill>
            <a:srgbClr val="FFFFFF">
              <a:alpha val="100000"/>
            </a:srgbClr>
          </a:solidFill>
          <a:ln w="12700">
            <a:solidFill>
              <a:srgbClr val="E295FD"/>
            </a:solidFill>
            <a:prstDash val="solid"/>
          </a:ln>
        </p:spPr>
      </p:sp>
      <p:sp>
        <p:nvSpPr>
          <p:cNvPr id="16" name="Text 9"/>
          <p:cNvSpPr/>
          <p:nvPr/>
        </p:nvSpPr>
        <p:spPr>
          <a:xfrm>
            <a:off x="1951262" y="3912822"/>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Engage Top KOL's (Key opinion Leaders) via community</a:t>
            </a:r>
            <a:endParaRPr lang="en-US" sz="2000" dirty="0"/>
          </a:p>
        </p:txBody>
      </p:sp>
      <p:sp>
        <p:nvSpPr>
          <p:cNvPr id="17" name="Shape 10"/>
          <p:cNvSpPr/>
          <p:nvPr/>
        </p:nvSpPr>
        <p:spPr>
          <a:xfrm>
            <a:off x="1866608" y="4509909"/>
            <a:ext cx="9269551" cy="597087"/>
          </a:xfrm>
          <a:prstGeom prst="roundRect">
            <a:avLst>
              <a:gd name="adj" fmla="val 16846"/>
            </a:avLst>
          </a:prstGeom>
          <a:solidFill>
            <a:srgbClr val="FFFFFF">
              <a:alpha val="100000"/>
            </a:srgbClr>
          </a:solidFill>
          <a:ln w="12700">
            <a:solidFill>
              <a:srgbClr val="E295FD"/>
            </a:solidFill>
            <a:prstDash val="solid"/>
          </a:ln>
        </p:spPr>
      </p:sp>
      <p:sp>
        <p:nvSpPr>
          <p:cNvPr id="18" name="Text 11"/>
          <p:cNvSpPr/>
          <p:nvPr/>
        </p:nvSpPr>
        <p:spPr>
          <a:xfrm>
            <a:off x="1951262" y="4611541"/>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Engage top Influencers via community</a:t>
            </a:r>
            <a:endParaRPr lang="en-US" sz="2000" dirty="0"/>
          </a:p>
        </p:txBody>
      </p:sp>
      <p:sp>
        <p:nvSpPr>
          <p:cNvPr id="19" name="Shape 12"/>
          <p:cNvSpPr/>
          <p:nvPr/>
        </p:nvSpPr>
        <p:spPr>
          <a:xfrm>
            <a:off x="1866608" y="5208627"/>
            <a:ext cx="9269551" cy="597087"/>
          </a:xfrm>
          <a:prstGeom prst="roundRect">
            <a:avLst>
              <a:gd name="adj" fmla="val 16846"/>
            </a:avLst>
          </a:prstGeom>
          <a:solidFill>
            <a:srgbClr val="FFFFFF">
              <a:alpha val="100000"/>
            </a:srgbClr>
          </a:solidFill>
          <a:ln w="12700">
            <a:solidFill>
              <a:srgbClr val="E295FD"/>
            </a:solidFill>
            <a:prstDash val="solid"/>
          </a:ln>
        </p:spPr>
      </p:sp>
      <p:sp>
        <p:nvSpPr>
          <p:cNvPr id="20" name="Text 13"/>
          <p:cNvSpPr/>
          <p:nvPr/>
        </p:nvSpPr>
        <p:spPr>
          <a:xfrm>
            <a:off x="1951262" y="5310259"/>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Engage with best journalist's and crypto media houses to publish articles</a:t>
            </a:r>
            <a:endParaRPr lang="en-US" sz="2000" dirty="0"/>
          </a:p>
        </p:txBody>
      </p:sp>
      <p:sp>
        <p:nvSpPr>
          <p:cNvPr id="21" name="Shape 14"/>
          <p:cNvSpPr/>
          <p:nvPr/>
        </p:nvSpPr>
        <p:spPr>
          <a:xfrm>
            <a:off x="1866608" y="5907345"/>
            <a:ext cx="9269551" cy="597087"/>
          </a:xfrm>
          <a:prstGeom prst="roundRect">
            <a:avLst>
              <a:gd name="adj" fmla="val 16846"/>
            </a:avLst>
          </a:prstGeom>
          <a:solidFill>
            <a:srgbClr val="FFFFFF">
              <a:alpha val="100000"/>
            </a:srgbClr>
          </a:solidFill>
          <a:ln w="12700">
            <a:solidFill>
              <a:srgbClr val="E295FD"/>
            </a:solidFill>
            <a:prstDash val="solid"/>
          </a:ln>
        </p:spPr>
      </p:sp>
      <p:sp>
        <p:nvSpPr>
          <p:cNvPr id="22" name="Text 15"/>
          <p:cNvSpPr/>
          <p:nvPr/>
        </p:nvSpPr>
        <p:spPr>
          <a:xfrm>
            <a:off x="1951262" y="6008977"/>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Encourage community to run ads on Instagram, Facebook, Tiktok ads &amp; reels</a:t>
            </a:r>
            <a:endParaRPr lang="en-US" sz="2000" dirty="0"/>
          </a:p>
        </p:txBody>
      </p:sp>
      <p:sp>
        <p:nvSpPr>
          <p:cNvPr id="23" name="Shape 16"/>
          <p:cNvSpPr/>
          <p:nvPr/>
        </p:nvSpPr>
        <p:spPr>
          <a:xfrm>
            <a:off x="1866608" y="6606064"/>
            <a:ext cx="9269551" cy="597087"/>
          </a:xfrm>
          <a:prstGeom prst="roundRect">
            <a:avLst>
              <a:gd name="adj" fmla="val 16846"/>
            </a:avLst>
          </a:prstGeom>
          <a:solidFill>
            <a:srgbClr val="FFFFFF">
              <a:alpha val="100000"/>
            </a:srgbClr>
          </a:solidFill>
          <a:ln w="12700">
            <a:solidFill>
              <a:srgbClr val="E295FD"/>
            </a:solidFill>
            <a:prstDash val="solid"/>
          </a:ln>
        </p:spPr>
      </p:sp>
      <p:sp>
        <p:nvSpPr>
          <p:cNvPr id="24" name="Text 17"/>
          <p:cNvSpPr/>
          <p:nvPr/>
        </p:nvSpPr>
        <p:spPr>
          <a:xfrm>
            <a:off x="1951262" y="6707696"/>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List on CMC, CG, Dextools, Dexscreener before launch</a:t>
            </a:r>
            <a:endParaRPr lang="en-US" sz="2000" dirty="0"/>
          </a:p>
        </p:txBody>
      </p:sp>
      <p:sp>
        <p:nvSpPr>
          <p:cNvPr id="25" name="Shape 18"/>
          <p:cNvSpPr/>
          <p:nvPr/>
        </p:nvSpPr>
        <p:spPr>
          <a:xfrm>
            <a:off x="1866608" y="7304782"/>
            <a:ext cx="9269551" cy="597087"/>
          </a:xfrm>
          <a:prstGeom prst="roundRect">
            <a:avLst>
              <a:gd name="adj" fmla="val 16846"/>
            </a:avLst>
          </a:prstGeom>
          <a:solidFill>
            <a:srgbClr val="FFFFFF">
              <a:alpha val="100000"/>
            </a:srgbClr>
          </a:solidFill>
          <a:ln w="12700">
            <a:solidFill>
              <a:srgbClr val="E295FD"/>
            </a:solidFill>
            <a:prstDash val="solid"/>
          </a:ln>
        </p:spPr>
      </p:sp>
      <p:sp>
        <p:nvSpPr>
          <p:cNvPr id="26" name="Text 19"/>
          <p:cNvSpPr/>
          <p:nvPr/>
        </p:nvSpPr>
        <p:spPr>
          <a:xfrm>
            <a:off x="1951262" y="7406414"/>
            <a:ext cx="9100245" cy="478516"/>
          </a:xfrm>
          <a:prstGeom prst="rect">
            <a:avLst/>
          </a:prstGeom>
          <a:noFill/>
          <a:ln/>
        </p:spPr>
        <p:txBody>
          <a:bodyPr wrap="square" lIns="0" tIns="0" rIns="0" bIns="0" rtlCol="0" anchor="t"/>
          <a:lstStyle/>
          <a:p>
            <a:pPr algn="ctr" indent="0" marL="0">
              <a:buNone/>
            </a:pPr>
            <a:r>
              <a:rPr lang="en-US" sz="2000" dirty="0">
                <a:solidFill>
                  <a:srgbClr val="1F1D1E">
                    <a:alpha val="100000"/>
                  </a:srgbClr>
                </a:solidFill>
                <a:latin typeface="Saira SemiCondensed Medium" pitchFamily="34" charset="0"/>
                <a:ea typeface="Saira SemiCondensed Medium" pitchFamily="34" charset="-122"/>
                <a:cs typeface="Saira SemiCondensed Medium" pitchFamily="34" charset="-120"/>
              </a:rPr>
              <a:t>Run trader pre-registration campaigns on third party platforms</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85"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3523699" y="6847439"/>
            <a:ext cx="5968067"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LET'S MAKE HISTORY TOGETHER!</a:t>
            </a:r>
            <a:endParaRPr lang="en-US" sz="3300" dirty="0"/>
          </a:p>
        </p:txBody>
      </p:sp>
      <p:sp>
        <p:nvSpPr>
          <p:cNvPr id="8" name="Shape 1"/>
          <p:cNvSpPr/>
          <p:nvPr/>
        </p:nvSpPr>
        <p:spPr>
          <a:xfrm>
            <a:off x="1396782" y="2680537"/>
            <a:ext cx="1904702" cy="3582519"/>
          </a:xfrm>
          <a:prstGeom prst="roundRect">
            <a:avLst>
              <a:gd name="adj" fmla="val 5281"/>
            </a:avLst>
          </a:prstGeom>
          <a:solidFill>
            <a:srgbClr val="E295FD">
              <a:alpha val="100000"/>
            </a:srgbClr>
          </a:solidFill>
          <a:ln/>
        </p:spPr>
      </p:sp>
      <p:pic>
        <p:nvPicPr>
          <p:cNvPr id="9" name="Image 5" descr=" ">    </p:cNvPr>
          <p:cNvPicPr>
            <a:picLocks noChangeAspect="1"/>
          </p:cNvPicPr>
          <p:nvPr/>
        </p:nvPicPr>
        <p:blipFill>
          <a:blip r:embed="rId9"/>
          <a:stretch>
            <a:fillRect/>
          </a:stretch>
        </p:blipFill>
        <p:spPr>
          <a:xfrm>
            <a:off x="1765024" y="3379256"/>
            <a:ext cx="1171913" cy="1270397"/>
          </a:xfrm>
          <a:prstGeom prst="rect">
            <a:avLst/>
          </a:prstGeom>
        </p:spPr>
      </p:pic>
      <p:pic>
        <p:nvPicPr>
          <p:cNvPr id="10" name="Image 6" descr=" ">    </p:cNvPr>
          <p:cNvPicPr>
            <a:picLocks noChangeAspect="1"/>
          </p:cNvPicPr>
          <p:nvPr/>
        </p:nvPicPr>
        <p:blipFill>
          <a:blip r:embed="rId10"/>
          <a:stretch>
            <a:fillRect/>
          </a:stretch>
        </p:blipFill>
        <p:spPr>
          <a:xfrm>
            <a:off x="1766388" y="3380943"/>
            <a:ext cx="1170545" cy="1268691"/>
          </a:xfrm>
          <a:prstGeom prst="rect">
            <a:avLst/>
          </a:prstGeom>
        </p:spPr>
      </p:pic>
      <p:pic>
        <p:nvPicPr>
          <p:cNvPr id="11" name="Image 7" descr=" ">    </p:cNvPr>
          <p:cNvPicPr>
            <a:picLocks noChangeAspect="1"/>
          </p:cNvPicPr>
          <p:nvPr/>
        </p:nvPicPr>
        <p:blipFill>
          <a:blip r:embed="rId11"/>
          <a:stretch>
            <a:fillRect/>
          </a:stretch>
        </p:blipFill>
        <p:spPr>
          <a:xfrm>
            <a:off x="1766388" y="3380943"/>
            <a:ext cx="1169048" cy="1267910"/>
          </a:xfrm>
          <a:prstGeom prst="rect">
            <a:avLst/>
          </a:prstGeom>
        </p:spPr>
      </p:pic>
      <p:pic>
        <p:nvPicPr>
          <p:cNvPr id="12" name="Image 8" descr=" ">    </p:cNvPr>
          <p:cNvPicPr>
            <a:picLocks noChangeAspect="1"/>
          </p:cNvPicPr>
          <p:nvPr/>
        </p:nvPicPr>
        <p:blipFill>
          <a:blip r:embed="rId12"/>
          <a:stretch>
            <a:fillRect/>
          </a:stretch>
        </p:blipFill>
        <p:spPr>
          <a:xfrm>
            <a:off x="1766388" y="3380943"/>
            <a:ext cx="1168391" cy="1267909"/>
          </a:xfrm>
          <a:prstGeom prst="rect">
            <a:avLst/>
          </a:prstGeom>
        </p:spPr>
      </p:pic>
      <p:pic>
        <p:nvPicPr>
          <p:cNvPr id="13" name="Image 9" descr=" ">    </p:cNvPr>
          <p:cNvPicPr>
            <a:picLocks noChangeAspect="1"/>
          </p:cNvPicPr>
          <p:nvPr/>
        </p:nvPicPr>
        <p:blipFill>
          <a:blip r:embed="rId13"/>
          <a:stretch>
            <a:fillRect/>
          </a:stretch>
        </p:blipFill>
        <p:spPr>
          <a:xfrm>
            <a:off x="1766388" y="3380943"/>
            <a:ext cx="1168391" cy="1267909"/>
          </a:xfrm>
          <a:prstGeom prst="rect">
            <a:avLst/>
          </a:prstGeom>
        </p:spPr>
      </p:pic>
      <p:sp>
        <p:nvSpPr>
          <p:cNvPr id="14" name="Text 2"/>
          <p:cNvSpPr/>
          <p:nvPr/>
        </p:nvSpPr>
        <p:spPr>
          <a:xfrm>
            <a:off x="1504715" y="4878324"/>
            <a:ext cx="1688836" cy="965502"/>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Download phantom wallet</a:t>
            </a:r>
            <a:endParaRPr lang="en-US" sz="2100" dirty="0"/>
          </a:p>
        </p:txBody>
      </p:sp>
      <p:pic>
        <p:nvPicPr>
          <p:cNvPr id="15" name="Image 10" descr=" ">    </p:cNvPr>
          <p:cNvPicPr>
            <a:picLocks noChangeAspect="1"/>
          </p:cNvPicPr>
          <p:nvPr/>
        </p:nvPicPr>
        <p:blipFill>
          <a:blip r:embed="rId14"/>
          <a:stretch>
            <a:fillRect/>
          </a:stretch>
        </p:blipFill>
        <p:spPr>
          <a:xfrm>
            <a:off x="1853910" y="2223195"/>
            <a:ext cx="1003143" cy="1003614"/>
          </a:xfrm>
          <a:prstGeom prst="rect">
            <a:avLst/>
          </a:prstGeom>
        </p:spPr>
      </p:pic>
      <p:sp>
        <p:nvSpPr>
          <p:cNvPr id="16" name="Text 3"/>
          <p:cNvSpPr/>
          <p:nvPr/>
        </p:nvSpPr>
        <p:spPr>
          <a:xfrm>
            <a:off x="2188291" y="2274010"/>
            <a:ext cx="347079"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1</a:t>
            </a:r>
            <a:endParaRPr lang="en-US" sz="4000" dirty="0"/>
          </a:p>
        </p:txBody>
      </p:sp>
      <p:sp>
        <p:nvSpPr>
          <p:cNvPr id="17" name="Shape 4"/>
          <p:cNvSpPr/>
          <p:nvPr/>
        </p:nvSpPr>
        <p:spPr>
          <a:xfrm>
            <a:off x="3555444" y="2680537"/>
            <a:ext cx="1904702" cy="3582519"/>
          </a:xfrm>
          <a:prstGeom prst="roundRect">
            <a:avLst>
              <a:gd name="adj" fmla="val 5281"/>
            </a:avLst>
          </a:prstGeom>
          <a:solidFill>
            <a:srgbClr val="E295FD">
              <a:alpha val="100000"/>
            </a:srgbClr>
          </a:solidFill>
          <a:ln/>
        </p:spPr>
      </p:sp>
      <p:pic>
        <p:nvPicPr>
          <p:cNvPr id="18" name="Image 11"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09405" y="3379256"/>
            <a:ext cx="1404247" cy="1270397"/>
          </a:xfrm>
          <a:prstGeom prst="rect">
            <a:avLst/>
          </a:prstGeom>
        </p:spPr>
      </p:pic>
      <p:sp>
        <p:nvSpPr>
          <p:cNvPr id="19" name="Text 5"/>
          <p:cNvSpPr/>
          <p:nvPr/>
        </p:nvSpPr>
        <p:spPr>
          <a:xfrm>
            <a:off x="3663378" y="4878324"/>
            <a:ext cx="1688836" cy="736830"/>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Purchase</a:t>
            </a:r>
            <a:endParaRPr lang="en-US" sz="2100" dirty="0"/>
          </a:p>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SOL</a:t>
            </a:r>
            <a:endParaRPr lang="en-US" sz="2100" dirty="0"/>
          </a:p>
        </p:txBody>
      </p:sp>
      <p:pic>
        <p:nvPicPr>
          <p:cNvPr id="20" name="Image 12" descr=" ">    </p:cNvPr>
          <p:cNvPicPr>
            <a:picLocks noChangeAspect="1"/>
          </p:cNvPicPr>
          <p:nvPr/>
        </p:nvPicPr>
        <p:blipFill>
          <a:blip r:embed="rId17"/>
          <a:stretch>
            <a:fillRect/>
          </a:stretch>
        </p:blipFill>
        <p:spPr>
          <a:xfrm>
            <a:off x="4012573" y="2223195"/>
            <a:ext cx="1003143" cy="1003614"/>
          </a:xfrm>
          <a:prstGeom prst="rect">
            <a:avLst/>
          </a:prstGeom>
        </p:spPr>
      </p:pic>
      <p:sp>
        <p:nvSpPr>
          <p:cNvPr id="21" name="Text 6"/>
          <p:cNvSpPr/>
          <p:nvPr/>
        </p:nvSpPr>
        <p:spPr>
          <a:xfrm>
            <a:off x="4296162" y="2274010"/>
            <a:ext cx="448663"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2</a:t>
            </a:r>
            <a:endParaRPr lang="en-US" sz="4000" dirty="0"/>
          </a:p>
        </p:txBody>
      </p:sp>
      <p:sp>
        <p:nvSpPr>
          <p:cNvPr id="22" name="Shape 7"/>
          <p:cNvSpPr/>
          <p:nvPr/>
        </p:nvSpPr>
        <p:spPr>
          <a:xfrm>
            <a:off x="5714107" y="2680537"/>
            <a:ext cx="1904702" cy="3582519"/>
          </a:xfrm>
          <a:prstGeom prst="roundRect">
            <a:avLst>
              <a:gd name="adj" fmla="val 5281"/>
            </a:avLst>
          </a:prstGeom>
          <a:solidFill>
            <a:srgbClr val="E295FD">
              <a:alpha val="100000"/>
            </a:srgbClr>
          </a:solidFill>
          <a:ln/>
        </p:spPr>
      </p:sp>
      <p:pic>
        <p:nvPicPr>
          <p:cNvPr id="23" name="Image 13" descr=" ">    </p:cNvPr>
          <p:cNvPicPr>
            <a:picLocks noChangeAspect="1"/>
          </p:cNvPicPr>
          <p:nvPr/>
        </p:nvPicPr>
        <p:blipFill>
          <a:blip r:embed="rId18"/>
          <a:stretch>
            <a:fillRect/>
          </a:stretch>
        </p:blipFill>
        <p:spPr>
          <a:xfrm>
            <a:off x="5879181" y="3379256"/>
            <a:ext cx="1574382" cy="1270397"/>
          </a:xfrm>
          <a:prstGeom prst="rect">
            <a:avLst/>
          </a:prstGeom>
        </p:spPr>
      </p:pic>
      <p:pic>
        <p:nvPicPr>
          <p:cNvPr id="24" name="Image 14" descr=" ">    </p:cNvPr>
          <p:cNvPicPr>
            <a:picLocks noChangeAspect="1"/>
          </p:cNvPicPr>
          <p:nvPr/>
        </p:nvPicPr>
        <p:blipFill>
          <a:blip r:embed="rId19"/>
          <a:stretch>
            <a:fillRect/>
          </a:stretch>
        </p:blipFill>
        <p:spPr>
          <a:xfrm>
            <a:off x="5879181" y="3379256"/>
            <a:ext cx="1574382" cy="1270397"/>
          </a:xfrm>
          <a:prstGeom prst="rect">
            <a:avLst/>
          </a:prstGeom>
        </p:spPr>
      </p:pic>
      <p:pic>
        <p:nvPicPr>
          <p:cNvPr id="25" name="Image 15" descr=" ">    </p:cNvPr>
          <p:cNvPicPr>
            <a:picLocks noChangeAspect="1"/>
          </p:cNvPicPr>
          <p:nvPr/>
        </p:nvPicPr>
        <p:blipFill>
          <a:blip r:embed="rId20"/>
          <a:stretch>
            <a:fillRect/>
          </a:stretch>
        </p:blipFill>
        <p:spPr>
          <a:xfrm>
            <a:off x="5879181" y="3379256"/>
            <a:ext cx="1574380" cy="1270397"/>
          </a:xfrm>
          <a:prstGeom prst="rect">
            <a:avLst/>
          </a:prstGeom>
        </p:spPr>
      </p:pic>
      <p:sp>
        <p:nvSpPr>
          <p:cNvPr id="26" name="Text 8"/>
          <p:cNvSpPr/>
          <p:nvPr/>
        </p:nvSpPr>
        <p:spPr>
          <a:xfrm>
            <a:off x="5822040" y="4878324"/>
            <a:ext cx="1688836" cy="736830"/>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Grab your</a:t>
            </a:r>
            <a:endParaRPr lang="en-US" sz="2100" dirty="0"/>
          </a:p>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invitation link</a:t>
            </a:r>
            <a:endParaRPr lang="en-US" sz="2100" dirty="0"/>
          </a:p>
        </p:txBody>
      </p:sp>
      <p:pic>
        <p:nvPicPr>
          <p:cNvPr id="27" name="Image 16" descr=" ">    </p:cNvPr>
          <p:cNvPicPr>
            <a:picLocks noChangeAspect="1"/>
          </p:cNvPicPr>
          <p:nvPr/>
        </p:nvPicPr>
        <p:blipFill>
          <a:blip r:embed="rId21"/>
          <a:stretch>
            <a:fillRect/>
          </a:stretch>
        </p:blipFill>
        <p:spPr>
          <a:xfrm>
            <a:off x="6171236" y="2223195"/>
            <a:ext cx="1003143" cy="1003614"/>
          </a:xfrm>
          <a:prstGeom prst="rect">
            <a:avLst/>
          </a:prstGeom>
        </p:spPr>
      </p:pic>
      <p:sp>
        <p:nvSpPr>
          <p:cNvPr id="28" name="Text 9"/>
          <p:cNvSpPr/>
          <p:nvPr/>
        </p:nvSpPr>
        <p:spPr>
          <a:xfrm>
            <a:off x="6467523" y="2274010"/>
            <a:ext cx="435965"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3</a:t>
            </a:r>
            <a:endParaRPr lang="en-US" sz="4000" dirty="0"/>
          </a:p>
        </p:txBody>
      </p:sp>
      <p:sp>
        <p:nvSpPr>
          <p:cNvPr id="29" name="Shape 10"/>
          <p:cNvSpPr/>
          <p:nvPr/>
        </p:nvSpPr>
        <p:spPr>
          <a:xfrm>
            <a:off x="7872770" y="2680537"/>
            <a:ext cx="1904702" cy="3582519"/>
          </a:xfrm>
          <a:prstGeom prst="roundRect">
            <a:avLst>
              <a:gd name="adj" fmla="val 5281"/>
            </a:avLst>
          </a:prstGeom>
          <a:solidFill>
            <a:srgbClr val="E295FD">
              <a:alpha val="100000"/>
            </a:srgbClr>
          </a:solidFill>
          <a:ln/>
        </p:spPr>
      </p:sp>
      <p:pic>
        <p:nvPicPr>
          <p:cNvPr id="30" name="Image 17" descr=" ">    </p:cNvPr>
          <p:cNvPicPr>
            <a:picLocks noChangeAspect="1"/>
          </p:cNvPicPr>
          <p:nvPr/>
        </p:nvPicPr>
        <p:blipFill>
          <a:blip r:embed="rId22"/>
          <a:stretch>
            <a:fillRect/>
          </a:stretch>
        </p:blipFill>
        <p:spPr>
          <a:xfrm>
            <a:off x="7961656" y="3379256"/>
            <a:ext cx="1730633" cy="1270397"/>
          </a:xfrm>
          <a:prstGeom prst="rect">
            <a:avLst/>
          </a:prstGeom>
        </p:spPr>
      </p:pic>
      <p:pic>
        <p:nvPicPr>
          <p:cNvPr id="31" name="Image 18" descr=" ">    </p:cNvPr>
          <p:cNvPicPr>
            <a:picLocks noChangeAspect="1"/>
          </p:cNvPicPr>
          <p:nvPr/>
        </p:nvPicPr>
        <p:blipFill>
          <a:blip r:embed="rId23"/>
          <a:stretch>
            <a:fillRect/>
          </a:stretch>
        </p:blipFill>
        <p:spPr>
          <a:xfrm>
            <a:off x="7961656" y="3379256"/>
            <a:ext cx="1730633" cy="1270397"/>
          </a:xfrm>
          <a:prstGeom prst="rect">
            <a:avLst/>
          </a:prstGeom>
        </p:spPr>
      </p:pic>
      <p:pic>
        <p:nvPicPr>
          <p:cNvPr id="32" name="Image 19" descr=" ">    </p:cNvPr>
          <p:cNvPicPr>
            <a:picLocks noChangeAspect="1"/>
          </p:cNvPicPr>
          <p:nvPr/>
        </p:nvPicPr>
        <p:blipFill>
          <a:blip r:embed="rId24"/>
          <a:stretch>
            <a:fillRect/>
          </a:stretch>
        </p:blipFill>
        <p:spPr>
          <a:xfrm>
            <a:off x="7961656" y="3379256"/>
            <a:ext cx="1730625" cy="1270397"/>
          </a:xfrm>
          <a:prstGeom prst="rect">
            <a:avLst/>
          </a:prstGeom>
        </p:spPr>
      </p:pic>
      <p:sp>
        <p:nvSpPr>
          <p:cNvPr id="33" name="Text 11"/>
          <p:cNvSpPr/>
          <p:nvPr/>
        </p:nvSpPr>
        <p:spPr>
          <a:xfrm>
            <a:off x="7980703" y="4878324"/>
            <a:ext cx="1688836" cy="673310"/>
          </a:xfrm>
          <a:prstGeom prst="rect">
            <a:avLst/>
          </a:prstGeom>
          <a:noFill/>
          <a:ln/>
        </p:spPr>
        <p:txBody>
          <a:bodyPr wrap="square" lIns="0" tIns="0" rIns="0" bIns="0" rtlCol="0" anchor="t"/>
          <a:lstStyle/>
          <a:p>
            <a:pPr algn="ctr" indent="0" marL="0">
              <a:lnSpc>
                <a:spcPts val="2310"/>
              </a:lnSpc>
              <a:spcAft>
                <a:spcPts val="500"/>
              </a:spcAft>
              <a:buNone/>
            </a:pPr>
            <a:r>
              <a:rPr lang="en-US" sz="21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Make your pledge</a:t>
            </a:r>
            <a:endParaRPr lang="en-US" sz="2100" dirty="0"/>
          </a:p>
        </p:txBody>
      </p:sp>
      <p:pic>
        <p:nvPicPr>
          <p:cNvPr id="34" name="Image 20" descr=" ">    </p:cNvPr>
          <p:cNvPicPr>
            <a:picLocks noChangeAspect="1"/>
          </p:cNvPicPr>
          <p:nvPr/>
        </p:nvPicPr>
        <p:blipFill>
          <a:blip r:embed="rId25"/>
          <a:stretch>
            <a:fillRect/>
          </a:stretch>
        </p:blipFill>
        <p:spPr>
          <a:xfrm>
            <a:off x="8329898" y="2223195"/>
            <a:ext cx="1003143" cy="1003614"/>
          </a:xfrm>
          <a:prstGeom prst="rect">
            <a:avLst/>
          </a:prstGeom>
        </p:spPr>
      </p:pic>
      <p:sp>
        <p:nvSpPr>
          <p:cNvPr id="35" name="Text 12"/>
          <p:cNvSpPr/>
          <p:nvPr/>
        </p:nvSpPr>
        <p:spPr>
          <a:xfrm>
            <a:off x="8613487" y="2274010"/>
            <a:ext cx="461361"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4</a:t>
            </a:r>
            <a:endParaRPr lang="en-US" sz="4000" dirty="0"/>
          </a:p>
        </p:txBody>
      </p:sp>
      <p:sp>
        <p:nvSpPr>
          <p:cNvPr id="36" name="Shape 13"/>
          <p:cNvSpPr/>
          <p:nvPr/>
        </p:nvSpPr>
        <p:spPr>
          <a:xfrm>
            <a:off x="10031432" y="2680537"/>
            <a:ext cx="1904702" cy="3582519"/>
          </a:xfrm>
          <a:prstGeom prst="roundRect">
            <a:avLst>
              <a:gd name="adj" fmla="val 5281"/>
            </a:avLst>
          </a:prstGeom>
          <a:solidFill>
            <a:srgbClr val="E295FD">
              <a:alpha val="100000"/>
            </a:srgbClr>
          </a:solidFill>
          <a:ln/>
        </p:spPr>
      </p:sp>
      <p:pic>
        <p:nvPicPr>
          <p:cNvPr id="37" name="Image 21" descr=" ">    </p:cNvPr>
          <p:cNvPicPr>
            <a:picLocks noChangeAspect="1"/>
          </p:cNvPicPr>
          <p:nvPr/>
        </p:nvPicPr>
        <p:blipFill>
          <a:blip r:embed="rId26"/>
          <a:stretch>
            <a:fillRect/>
          </a:stretch>
        </p:blipFill>
        <p:spPr>
          <a:xfrm>
            <a:off x="10323487" y="3379256"/>
            <a:ext cx="1311839" cy="1270397"/>
          </a:xfrm>
          <a:prstGeom prst="rect">
            <a:avLst/>
          </a:prstGeom>
        </p:spPr>
      </p:pic>
      <p:pic>
        <p:nvPicPr>
          <p:cNvPr id="38" name="Image 22" descr=" ">    </p:cNvPr>
          <p:cNvPicPr>
            <a:picLocks noChangeAspect="1"/>
          </p:cNvPicPr>
          <p:nvPr/>
        </p:nvPicPr>
        <p:blipFill>
          <a:blip r:embed="rId27"/>
          <a:stretch>
            <a:fillRect/>
          </a:stretch>
        </p:blipFill>
        <p:spPr>
          <a:xfrm>
            <a:off x="10323487" y="3379256"/>
            <a:ext cx="1311833" cy="1270397"/>
          </a:xfrm>
          <a:prstGeom prst="rect">
            <a:avLst/>
          </a:prstGeom>
        </p:spPr>
      </p:pic>
      <p:pic>
        <p:nvPicPr>
          <p:cNvPr id="39" name="Image 23" descr=" ">    </p:cNvPr>
          <p:cNvPicPr>
            <a:picLocks noChangeAspect="1"/>
          </p:cNvPicPr>
          <p:nvPr/>
        </p:nvPicPr>
        <p:blipFill>
          <a:blip r:embed="rId28"/>
          <a:stretch>
            <a:fillRect/>
          </a:stretch>
        </p:blipFill>
        <p:spPr>
          <a:xfrm>
            <a:off x="10323487" y="3379256"/>
            <a:ext cx="1311833" cy="1270397"/>
          </a:xfrm>
          <a:prstGeom prst="rect">
            <a:avLst/>
          </a:prstGeom>
        </p:spPr>
      </p:pic>
      <p:sp>
        <p:nvSpPr>
          <p:cNvPr id="40" name="Text 14"/>
          <p:cNvSpPr/>
          <p:nvPr/>
        </p:nvSpPr>
        <p:spPr>
          <a:xfrm>
            <a:off x="10086457" y="4878324"/>
            <a:ext cx="1807351" cy="753769"/>
          </a:xfrm>
          <a:prstGeom prst="rect">
            <a:avLst/>
          </a:prstGeom>
          <a:noFill/>
          <a:ln/>
        </p:spPr>
        <p:txBody>
          <a:bodyPr wrap="square" lIns="0" tIns="0" rIns="0" bIns="0" rtlCol="0" anchor="t"/>
          <a:lstStyle/>
          <a:p>
            <a:pPr algn="ctr" indent="0" marL="0">
              <a:lnSpc>
                <a:spcPts val="1760"/>
              </a:lnSpc>
              <a:spcAft>
                <a:spcPts val="500"/>
              </a:spcAft>
              <a:buNone/>
            </a:pPr>
            <a:r>
              <a:rPr lang="en-US" sz="16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Share your link and invite others to join the SOL community</a:t>
            </a:r>
            <a:endParaRPr lang="en-US" sz="1600" dirty="0"/>
          </a:p>
        </p:txBody>
      </p:sp>
      <p:pic>
        <p:nvPicPr>
          <p:cNvPr id="41" name="Image 24" descr=" ">    </p:cNvPr>
          <p:cNvPicPr>
            <a:picLocks noChangeAspect="1"/>
          </p:cNvPicPr>
          <p:nvPr/>
        </p:nvPicPr>
        <p:blipFill>
          <a:blip r:embed="rId29"/>
          <a:stretch>
            <a:fillRect/>
          </a:stretch>
        </p:blipFill>
        <p:spPr>
          <a:xfrm>
            <a:off x="10488561" y="2223195"/>
            <a:ext cx="1003143" cy="1003614"/>
          </a:xfrm>
          <a:prstGeom prst="rect">
            <a:avLst/>
          </a:prstGeom>
        </p:spPr>
      </p:pic>
      <p:sp>
        <p:nvSpPr>
          <p:cNvPr id="42" name="Text 15"/>
          <p:cNvSpPr/>
          <p:nvPr/>
        </p:nvSpPr>
        <p:spPr>
          <a:xfrm>
            <a:off x="10772150" y="2274010"/>
            <a:ext cx="448663" cy="969736"/>
          </a:xfrm>
          <a:prstGeom prst="rect">
            <a:avLst/>
          </a:prstGeom>
          <a:noFill/>
          <a:ln/>
        </p:spPr>
        <p:txBody>
          <a:bodyPr wrap="square" lIns="0" tIns="0" rIns="0" bIns="0" rtlCol="0" anchor="t"/>
          <a:lstStyle/>
          <a:p>
            <a:pPr algn="ctr" indent="0" marL="0">
              <a:spcAft>
                <a:spcPts val="500"/>
              </a:spcAft>
              <a:buNone/>
            </a:pPr>
            <a:r>
              <a:rPr lang="en-US" sz="4000" dirty="0">
                <a:solidFill>
                  <a:srgbClr val="E295FD">
                    <a:alpha val="100000"/>
                  </a:srgbClr>
                </a:solidFill>
                <a:latin typeface="Saira SemiCondensed SemiBold" pitchFamily="34" charset="0"/>
                <a:ea typeface="Saira SemiCondensed SemiBold" pitchFamily="34" charset="-122"/>
                <a:cs typeface="Saira SemiCondensed SemiBold" pitchFamily="34" charset="-120"/>
              </a:rPr>
              <a:t>5</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5231582" y="1041725"/>
            <a:ext cx="2539603" cy="2540794"/>
          </a:xfrm>
          <a:prstGeom prst="rect">
            <a:avLst/>
          </a:prstGeom>
        </p:spPr>
      </p:pic>
      <p:pic>
        <p:nvPicPr>
          <p:cNvPr id="4" name="Image 2" descr=" ">    </p:cNvPr>
          <p:cNvPicPr>
            <a:picLocks noChangeAspect="1"/>
          </p:cNvPicPr>
          <p:nvPr/>
        </p:nvPicPr>
        <p:blipFill>
          <a:blip r:embed="rId3"/>
          <a:stretch>
            <a:fillRect/>
          </a:stretch>
        </p:blipFill>
        <p:spPr>
          <a:xfrm>
            <a:off x="5231582" y="1041725"/>
            <a:ext cx="2539603" cy="2540794"/>
          </a:xfrm>
          <a:prstGeom prst="rect">
            <a:avLst/>
          </a:prstGeom>
        </p:spPr>
      </p:pic>
      <p:sp>
        <p:nvSpPr>
          <p:cNvPr id="5" name="Text 0"/>
          <p:cNvSpPr/>
          <p:nvPr/>
        </p:nvSpPr>
        <p:spPr>
          <a:xfrm>
            <a:off x="3309949" y="3696855"/>
            <a:ext cx="6395567" cy="1215346"/>
          </a:xfrm>
          <a:prstGeom prst="rect">
            <a:avLst/>
          </a:prstGeom>
          <a:noFill/>
          <a:ln/>
        </p:spPr>
        <p:txBody>
          <a:bodyPr wrap="square" lIns="0" tIns="0" rIns="0" bIns="0" rtlCol="0" anchor="t"/>
          <a:lstStyle/>
          <a:p>
            <a:pPr algn="ctr" indent="0" marL="0">
              <a:buNone/>
            </a:pPr>
            <a:r>
              <a:rPr lang="en-US" sz="5000" dirty="0">
                <a:solidFill>
                  <a:srgbClr val="1F1D1E">
                    <a:alpha val="100000"/>
                  </a:srgbClr>
                </a:solidFill>
                <a:latin typeface="Saira SemiCondensed Bold" pitchFamily="34" charset="0"/>
                <a:ea typeface="Saira SemiCondensed Bold" pitchFamily="34" charset="-122"/>
                <a:cs typeface="Saira SemiCondensed Bold" pitchFamily="34" charset="-120"/>
              </a:rPr>
              <a:t>JOIN THE HEIST TODAY!</a:t>
            </a:r>
            <a:endParaRPr lang="en-US" sz="5000" dirty="0"/>
          </a:p>
        </p:txBody>
      </p:sp>
      <p:sp>
        <p:nvSpPr>
          <p:cNvPr id="6" name="Shape 1"/>
          <p:cNvSpPr/>
          <p:nvPr/>
        </p:nvSpPr>
        <p:spPr>
          <a:xfrm>
            <a:off x="4977622" y="5322963"/>
            <a:ext cx="3047524" cy="1219581"/>
          </a:xfrm>
          <a:prstGeom prst="rect">
            <a:avLst/>
          </a:prstGeom>
          <a:noFill/>
          <a:ln/>
        </p:spPr>
      </p:sp>
      <p:sp>
        <p:nvSpPr>
          <p:cNvPr id="7" name="Text 2"/>
          <p:cNvSpPr/>
          <p:nvPr/>
        </p:nvSpPr>
        <p:spPr>
          <a:xfrm>
            <a:off x="5936322" y="5322963"/>
            <a:ext cx="1206311" cy="330303"/>
          </a:xfrm>
          <a:prstGeom prst="rect">
            <a:avLst/>
          </a:prstGeom>
          <a:noFill/>
          <a:ln/>
        </p:spPr>
        <p:txBody>
          <a:bodyPr wrap="square" lIns="0" tIns="0" rIns="0" bIns="0" rtlCol="0" anchor="t"/>
          <a:lstStyle/>
          <a:p>
            <a:pPr algn="l" indent="0" marL="0">
              <a:lnSpc>
                <a:spcPts val="1980"/>
              </a:lnSpc>
              <a:spcAft>
                <a:spcPts val="500"/>
              </a:spcAft>
              <a:buNone/>
            </a:pPr>
            <a:r>
              <a:rPr lang="en-US" sz="1800" dirty="0">
                <a:solidFill>
                  <a:srgbClr val="2F2D2E">
                    <a:alpha val="100000"/>
                  </a:srgbClr>
                </a:solidFill>
                <a:latin typeface="Saira SemiCondensed Bold" pitchFamily="34" charset="0"/>
                <a:ea typeface="Saira SemiCondensed Bold" pitchFamily="34" charset="-122"/>
                <a:cs typeface="Saira SemiCondensed Bold" pitchFamily="34" charset="-120"/>
              </a:rPr>
              <a:t>Powered by</a:t>
            </a:r>
            <a:endParaRPr lang="en-US" sz="1800" dirty="0"/>
          </a:p>
        </p:txBody>
      </p:sp>
      <p:pic>
        <p:nvPicPr>
          <p:cNvPr id="8" name="Image 3" descr=" ">    </p:cNvPr>
          <p:cNvPicPr>
            <a:picLocks noChangeAspect="1"/>
          </p:cNvPicPr>
          <p:nvPr/>
        </p:nvPicPr>
        <p:blipFill>
          <a:blip r:embed="rId4"/>
          <a:stretch>
            <a:fillRect/>
          </a:stretch>
        </p:blipFill>
        <p:spPr>
          <a:xfrm>
            <a:off x="4977622" y="5729490"/>
            <a:ext cx="3047524" cy="813054"/>
          </a:xfrm>
          <a:prstGeom prst="rect">
            <a:avLst/>
          </a:prstGeom>
        </p:spPr>
      </p:pic>
      <p:pic>
        <p:nvPicPr>
          <p:cNvPr id="9" name="Image 4"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5072" y="6003320"/>
            <a:ext cx="268667" cy="265375"/>
          </a:xfrm>
          <a:prstGeom prst="rect">
            <a:avLst/>
          </a:prstGeom>
        </p:spPr>
      </p:pic>
      <p:pic>
        <p:nvPicPr>
          <p:cNvPr id="10" name="Image 5"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1151" y="6003221"/>
            <a:ext cx="241461" cy="265636"/>
          </a:xfrm>
          <a:prstGeom prst="rect">
            <a:avLst/>
          </a:prstGeom>
        </p:spPr>
      </p:pic>
      <p:pic>
        <p:nvPicPr>
          <p:cNvPr id="11" name="Image 6"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3573" y="6003221"/>
            <a:ext cx="274991" cy="265245"/>
          </a:xfrm>
          <a:prstGeom prst="rect">
            <a:avLst/>
          </a:prstGeom>
        </p:spPr>
      </p:pic>
      <p:pic>
        <p:nvPicPr>
          <p:cNvPr id="12" name="Image 7"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69921" y="6003518"/>
            <a:ext cx="270899" cy="265506"/>
          </a:xfrm>
          <a:prstGeom prst="rect">
            <a:avLst/>
          </a:prstGeom>
        </p:spPr>
      </p:pic>
      <p:pic>
        <p:nvPicPr>
          <p:cNvPr id="13" name="Image 8"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2181" y="6003320"/>
            <a:ext cx="273925" cy="265506"/>
          </a:xfrm>
          <a:prstGeom prst="rect">
            <a:avLst/>
          </a:prstGeom>
        </p:spPr>
      </p:pic>
      <p:pic>
        <p:nvPicPr>
          <p:cNvPr id="14" name="Image 9"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20505" y="6003221"/>
            <a:ext cx="271296" cy="265772"/>
          </a:xfrm>
          <a:prstGeom prst="rect">
            <a:avLst/>
          </a:prstGeom>
        </p:spPr>
      </p:pic>
      <p:pic>
        <p:nvPicPr>
          <p:cNvPr id="15" name="Image 10"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57580" y="6271294"/>
            <a:ext cx="688495" cy="134006"/>
          </a:xfrm>
          <a:prstGeom prst="rect">
            <a:avLst/>
          </a:prstGeom>
        </p:spPr>
      </p:pic>
      <p:pic>
        <p:nvPicPr>
          <p:cNvPr id="16" name="Image 11"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57580" y="5866554"/>
            <a:ext cx="688495" cy="134006"/>
          </a:xfrm>
          <a:prstGeom prst="rect">
            <a:avLst/>
          </a:prstGeom>
        </p:spPr>
      </p:pic>
      <p:pic>
        <p:nvPicPr>
          <p:cNvPr id="17" name="Image 12"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057580" y="6067634"/>
            <a:ext cx="688619" cy="134006"/>
          </a:xfrm>
          <a:prstGeom prst="rect">
            <a:avLst/>
          </a:prstGeom>
        </p:spPr>
      </p:pic>
      <p:pic>
        <p:nvPicPr>
          <p:cNvPr id="18" name="Image 13" descr=" ">    </p:cNvPr>
          <p:cNvPicPr>
            <a:picLocks noChangeAspect="1"/>
          </p:cNvPicPr>
          <p:nvPr/>
        </p:nvPicPr>
        <p:blipFill>
          <a:blip r:embed="rId23"/>
          <a:stretch>
            <a:fillRect/>
          </a:stretch>
        </p:blipFill>
        <p:spPr>
          <a:xfrm>
            <a:off x="571411" y="7050703"/>
            <a:ext cx="11859947" cy="1880187"/>
          </a:xfrm>
          <a:prstGeom prst="rect">
            <a:avLst/>
          </a:prstGeom>
        </p:spPr>
      </p:pic>
      <p:sp>
        <p:nvSpPr>
          <p:cNvPr id="19" name="Text 3"/>
          <p:cNvSpPr/>
          <p:nvPr/>
        </p:nvSpPr>
        <p:spPr>
          <a:xfrm>
            <a:off x="5206186" y="7253966"/>
            <a:ext cx="2658118" cy="296426"/>
          </a:xfrm>
          <a:prstGeom prst="rect">
            <a:avLst/>
          </a:prstGeom>
          <a:noFill/>
          <a:ln/>
        </p:spPr>
        <p:txBody>
          <a:bodyPr wrap="square" lIns="0" tIns="0" rIns="0" bIns="0" rtlCol="0" anchor="t"/>
          <a:lstStyle/>
          <a:p>
            <a:pPr algn="l" indent="0" marL="0">
              <a:lnSpc>
                <a:spcPts val="1760"/>
              </a:lnSpc>
              <a:spcAft>
                <a:spcPts val="500"/>
              </a:spcAft>
              <a:buNone/>
            </a:pPr>
            <a:r>
              <a:rPr lang="en-US" sz="1600" dirty="0">
                <a:solidFill>
                  <a:srgbClr val="FFFFFF">
                    <a:alpha val="100000"/>
                  </a:srgbClr>
                </a:solidFill>
                <a:latin typeface="Saira SemiCondensed Bold" pitchFamily="34" charset="0"/>
                <a:ea typeface="Saira SemiCondensed Bold" pitchFamily="34" charset="-122"/>
                <a:cs typeface="Saira SemiCondensed Bold" pitchFamily="34" charset="-120"/>
              </a:rPr>
              <a:t>RISK DISCLOSURE STATEMENT</a:t>
            </a:r>
            <a:endParaRPr lang="en-US" sz="1600" dirty="0"/>
          </a:p>
        </p:txBody>
      </p:sp>
      <p:sp>
        <p:nvSpPr>
          <p:cNvPr id="20" name="Text 4"/>
          <p:cNvSpPr/>
          <p:nvPr/>
        </p:nvSpPr>
        <p:spPr>
          <a:xfrm>
            <a:off x="774579" y="7580035"/>
            <a:ext cx="11512867" cy="1177234"/>
          </a:xfrm>
          <a:prstGeom prst="rect">
            <a:avLst/>
          </a:prstGeom>
          <a:noFill/>
          <a:ln/>
        </p:spPr>
        <p:txBody>
          <a:bodyPr wrap="square" lIns="0" tIns="0" rIns="0" bIns="0" rtlCol="0" anchor="ctr"/>
          <a:lstStyle/>
          <a:p>
            <a:pPr algn="l" indent="0" marL="0">
              <a:buNone/>
            </a:pPr>
            <a:r>
              <a:rPr lang="en-US" sz="1400" dirty="0">
                <a:solidFill>
                  <a:srgbClr val="FFFFFF">
                    <a:alpha val="100000"/>
                  </a:srgbClr>
                </a:solidFill>
                <a:latin typeface="Saira SemiCondensed Regular" pitchFamily="34" charset="0"/>
                <a:ea typeface="Saira SemiCondensed Regular" pitchFamily="34" charset="-122"/>
                <a:cs typeface="Saira SemiCondensed Regular" pitchFamily="34" charset="-120"/>
              </a:rPr>
              <a:t>SolHeist ecosystem consists of multiple meme coins that have no utility and are simply collectors item which inherently involve risks. These risks include potential loss of funds, volatility in asset prices, smart contract vulnerabilities, impermanent loss, market manipulation, regulatory uncertainty, and lack of insurance or recourse in case of adverse events. SolHeist is not responsible for any losses incurred. This information is provided for educational purposes only. Users are encouraged to conduct their own research and understand the risks before making any investment decisions.</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61"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Shape 0"/>
          <p:cNvSpPr/>
          <p:nvPr/>
        </p:nvSpPr>
        <p:spPr>
          <a:xfrm>
            <a:off x="558713" y="558975"/>
            <a:ext cx="12101209" cy="1448252"/>
          </a:xfrm>
          <a:prstGeom prst="rect">
            <a:avLst/>
          </a:prstGeom>
          <a:noFill/>
          <a:ln/>
        </p:spPr>
      </p:sp>
      <p:sp>
        <p:nvSpPr>
          <p:cNvPr id="8" name="Text 1"/>
          <p:cNvSpPr/>
          <p:nvPr/>
        </p:nvSpPr>
        <p:spPr>
          <a:xfrm>
            <a:off x="495223" y="686014"/>
            <a:ext cx="12228189" cy="1321213"/>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SemiBold" pitchFamily="34" charset="0"/>
                <a:ea typeface="Saira SemiCondensed SemiBold" pitchFamily="34" charset="-122"/>
                <a:cs typeface="Saira SemiCondensed SemiBold" pitchFamily="34" charset="-120"/>
              </a:rPr>
              <a:t>Introducing world’s first meme verse which includes Solhiest the main token and 10 Associated crew tokens. </a:t>
            </a:r>
            <a:endParaRPr lang="en-US" sz="3000" dirty="0"/>
          </a:p>
        </p:txBody>
      </p:sp>
      <p:pic>
        <p:nvPicPr>
          <p:cNvPr id="9" name="Image 5" descr=" ">    </p:cNvPr>
          <p:cNvPicPr>
            <a:picLocks noChangeAspect="1"/>
          </p:cNvPicPr>
          <p:nvPr/>
        </p:nvPicPr>
        <p:blipFill>
          <a:blip r:embed="rId9"/>
          <a:stretch>
            <a:fillRect/>
          </a:stretch>
        </p:blipFill>
        <p:spPr>
          <a:xfrm>
            <a:off x="5371261" y="2274010"/>
            <a:ext cx="2260247" cy="2261306"/>
          </a:xfrm>
          <a:prstGeom prst="rect">
            <a:avLst/>
          </a:prstGeom>
        </p:spPr>
      </p:pic>
      <p:pic>
        <p:nvPicPr>
          <p:cNvPr id="10" name="Image 6" descr=" ">    </p:cNvPr>
          <p:cNvPicPr>
            <a:picLocks noChangeAspect="1"/>
          </p:cNvPicPr>
          <p:nvPr/>
        </p:nvPicPr>
        <p:blipFill>
          <a:blip r:embed="rId10"/>
          <a:stretch>
            <a:fillRect/>
          </a:stretch>
        </p:blipFill>
        <p:spPr>
          <a:xfrm>
            <a:off x="5371261" y="2274010"/>
            <a:ext cx="2260247" cy="2261306"/>
          </a:xfrm>
          <a:prstGeom prst="rect">
            <a:avLst/>
          </a:prstGeom>
        </p:spPr>
      </p:pic>
      <p:sp>
        <p:nvSpPr>
          <p:cNvPr id="11" name="Shape 2"/>
          <p:cNvSpPr/>
          <p:nvPr/>
        </p:nvSpPr>
        <p:spPr>
          <a:xfrm>
            <a:off x="1752326" y="5399187"/>
            <a:ext cx="9498116" cy="2947321"/>
          </a:xfrm>
          <a:prstGeom prst="rect">
            <a:avLst/>
          </a:prstGeom>
          <a:noFill/>
          <a:ln/>
        </p:spPr>
      </p:sp>
      <p:pic>
        <p:nvPicPr>
          <p:cNvPr id="12" name="Image 7" descr=" ">    </p:cNvPr>
          <p:cNvPicPr>
            <a:picLocks noChangeAspect="1"/>
          </p:cNvPicPr>
          <p:nvPr/>
        </p:nvPicPr>
        <p:blipFill>
          <a:blip r:embed="rId11"/>
          <a:stretch>
            <a:fillRect/>
          </a:stretch>
        </p:blipFill>
        <p:spPr>
          <a:xfrm>
            <a:off x="1701534" y="5399187"/>
            <a:ext cx="1879306" cy="1499068"/>
          </a:xfrm>
          <a:prstGeom prst="rect">
            <a:avLst/>
          </a:prstGeom>
        </p:spPr>
      </p:pic>
      <p:pic>
        <p:nvPicPr>
          <p:cNvPr id="13" name="Image 8" descr=" ">    </p:cNvPr>
          <p:cNvPicPr>
            <a:picLocks noChangeAspect="1"/>
          </p:cNvPicPr>
          <p:nvPr/>
        </p:nvPicPr>
        <p:blipFill>
          <a:blip r:embed="rId12"/>
          <a:stretch>
            <a:fillRect/>
          </a:stretch>
        </p:blipFill>
        <p:spPr>
          <a:xfrm>
            <a:off x="3631632" y="5399187"/>
            <a:ext cx="1879306" cy="1499068"/>
          </a:xfrm>
          <a:prstGeom prst="rect">
            <a:avLst/>
          </a:prstGeom>
        </p:spPr>
      </p:pic>
      <p:pic>
        <p:nvPicPr>
          <p:cNvPr id="14" name="Image 9" descr=" ">    </p:cNvPr>
          <p:cNvPicPr>
            <a:picLocks noChangeAspect="1"/>
          </p:cNvPicPr>
          <p:nvPr/>
        </p:nvPicPr>
        <p:blipFill>
          <a:blip r:embed="rId13"/>
          <a:stretch>
            <a:fillRect/>
          </a:stretch>
        </p:blipFill>
        <p:spPr>
          <a:xfrm>
            <a:off x="5561731" y="5399187"/>
            <a:ext cx="1879306" cy="1499068"/>
          </a:xfrm>
          <a:prstGeom prst="rect">
            <a:avLst/>
          </a:prstGeom>
        </p:spPr>
      </p:pic>
      <p:pic>
        <p:nvPicPr>
          <p:cNvPr id="15" name="Image 10" descr=" ">    </p:cNvPr>
          <p:cNvPicPr>
            <a:picLocks noChangeAspect="1"/>
          </p:cNvPicPr>
          <p:nvPr/>
        </p:nvPicPr>
        <p:blipFill>
          <a:blip r:embed="rId14"/>
          <a:stretch>
            <a:fillRect/>
          </a:stretch>
        </p:blipFill>
        <p:spPr>
          <a:xfrm>
            <a:off x="7491829" y="5399187"/>
            <a:ext cx="1879306" cy="1499068"/>
          </a:xfrm>
          <a:prstGeom prst="rect">
            <a:avLst/>
          </a:prstGeom>
        </p:spPr>
      </p:pic>
      <p:pic>
        <p:nvPicPr>
          <p:cNvPr id="16" name="Image 11" descr=" ">    </p:cNvPr>
          <p:cNvPicPr>
            <a:picLocks noChangeAspect="1"/>
          </p:cNvPicPr>
          <p:nvPr/>
        </p:nvPicPr>
        <p:blipFill>
          <a:blip r:embed="rId15"/>
          <a:stretch>
            <a:fillRect/>
          </a:stretch>
        </p:blipFill>
        <p:spPr>
          <a:xfrm>
            <a:off x="9421928" y="5399187"/>
            <a:ext cx="1879306" cy="1499068"/>
          </a:xfrm>
          <a:prstGeom prst="rect">
            <a:avLst/>
          </a:prstGeom>
        </p:spPr>
      </p:pic>
      <p:pic>
        <p:nvPicPr>
          <p:cNvPr id="17" name="Image 12" descr=" ">    </p:cNvPr>
          <p:cNvPicPr>
            <a:picLocks noChangeAspect="1"/>
          </p:cNvPicPr>
          <p:nvPr/>
        </p:nvPicPr>
        <p:blipFill>
          <a:blip r:embed="rId16"/>
          <a:stretch>
            <a:fillRect/>
          </a:stretch>
        </p:blipFill>
        <p:spPr>
          <a:xfrm>
            <a:off x="1701534" y="6949071"/>
            <a:ext cx="1879306" cy="1499068"/>
          </a:xfrm>
          <a:prstGeom prst="rect">
            <a:avLst/>
          </a:prstGeom>
        </p:spPr>
      </p:pic>
      <p:pic>
        <p:nvPicPr>
          <p:cNvPr id="18" name="Image 13" descr=" ">    </p:cNvPr>
          <p:cNvPicPr>
            <a:picLocks noChangeAspect="1"/>
          </p:cNvPicPr>
          <p:nvPr/>
        </p:nvPicPr>
        <p:blipFill>
          <a:blip r:embed="rId17"/>
          <a:stretch>
            <a:fillRect/>
          </a:stretch>
        </p:blipFill>
        <p:spPr>
          <a:xfrm>
            <a:off x="3631632" y="6949071"/>
            <a:ext cx="1879306" cy="1499068"/>
          </a:xfrm>
          <a:prstGeom prst="rect">
            <a:avLst/>
          </a:prstGeom>
        </p:spPr>
      </p:pic>
      <p:pic>
        <p:nvPicPr>
          <p:cNvPr id="19" name="Image 14" descr=" ">    </p:cNvPr>
          <p:cNvPicPr>
            <a:picLocks noChangeAspect="1"/>
          </p:cNvPicPr>
          <p:nvPr/>
        </p:nvPicPr>
        <p:blipFill>
          <a:blip r:embed="rId18"/>
          <a:stretch>
            <a:fillRect/>
          </a:stretch>
        </p:blipFill>
        <p:spPr>
          <a:xfrm>
            <a:off x="5561731" y="6949071"/>
            <a:ext cx="1879306" cy="1499068"/>
          </a:xfrm>
          <a:prstGeom prst="rect">
            <a:avLst/>
          </a:prstGeom>
        </p:spPr>
      </p:pic>
      <p:pic>
        <p:nvPicPr>
          <p:cNvPr id="20" name="Image 15" descr=" ">    </p:cNvPr>
          <p:cNvPicPr>
            <a:picLocks noChangeAspect="1"/>
          </p:cNvPicPr>
          <p:nvPr/>
        </p:nvPicPr>
        <p:blipFill>
          <a:blip r:embed="rId19"/>
          <a:stretch>
            <a:fillRect/>
          </a:stretch>
        </p:blipFill>
        <p:spPr>
          <a:xfrm>
            <a:off x="7491829" y="6949071"/>
            <a:ext cx="1879306" cy="1499068"/>
          </a:xfrm>
          <a:prstGeom prst="rect">
            <a:avLst/>
          </a:prstGeom>
        </p:spPr>
      </p:pic>
      <p:pic>
        <p:nvPicPr>
          <p:cNvPr id="21" name="Image 16" descr=" ">    </p:cNvPr>
          <p:cNvPicPr>
            <a:picLocks noChangeAspect="1"/>
          </p:cNvPicPr>
          <p:nvPr/>
        </p:nvPicPr>
        <p:blipFill>
          <a:blip r:embed="rId20"/>
          <a:stretch>
            <a:fillRect/>
          </a:stretch>
        </p:blipFill>
        <p:spPr>
          <a:xfrm>
            <a:off x="9421928" y="6949071"/>
            <a:ext cx="1879306" cy="1499068"/>
          </a:xfrm>
          <a:prstGeom prst="rect">
            <a:avLst/>
          </a:prstGeom>
        </p:spPr>
      </p:pic>
      <p:sp>
        <p:nvSpPr>
          <p:cNvPr id="22" name="Text 3"/>
          <p:cNvSpPr/>
          <p:nvPr/>
        </p:nvSpPr>
        <p:spPr>
          <a:xfrm>
            <a:off x="5879181" y="4535317"/>
            <a:ext cx="1231708"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Bold" pitchFamily="34" charset="0"/>
                <a:ea typeface="Saira SemiCondensed Bold" pitchFamily="34" charset="-122"/>
                <a:cs typeface="Saira SemiCondensed Bold" pitchFamily="34" charset="-120"/>
              </a:rPr>
              <a:t>Sol Heist</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61"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Shape 0"/>
          <p:cNvSpPr/>
          <p:nvPr/>
        </p:nvSpPr>
        <p:spPr>
          <a:xfrm>
            <a:off x="2577697" y="1994523"/>
            <a:ext cx="3809405" cy="3201400"/>
          </a:xfrm>
          <a:prstGeom prst="roundRect">
            <a:avLst>
              <a:gd name="adj" fmla="val 3142"/>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8" name="Text 1"/>
          <p:cNvSpPr/>
          <p:nvPr/>
        </p:nvSpPr>
        <p:spPr>
          <a:xfrm>
            <a:off x="3233761" y="2299418"/>
            <a:ext cx="2509974" cy="478516"/>
          </a:xfrm>
          <a:prstGeom prst="rect">
            <a:avLst/>
          </a:prstGeom>
          <a:noFill/>
          <a:ln/>
        </p:spPr>
        <p:txBody>
          <a:bodyPr wrap="square" lIns="0" tIns="0" rIns="0" bIns="0" rtlCol="0" anchor="t"/>
          <a:lstStyle/>
          <a:p>
            <a:pPr algn="ctr" indent="0" marL="0">
              <a:buNone/>
            </a:pPr>
            <a:r>
              <a:rPr lang="en-US" sz="2000" dirty="0">
                <a:solidFill>
                  <a:srgbClr val="E295FD">
                    <a:alpha val="100000"/>
                  </a:srgbClr>
                </a:solidFill>
                <a:latin typeface="Saira SemiCondensed Bold" pitchFamily="34" charset="0"/>
                <a:ea typeface="Saira SemiCondensed Bold" pitchFamily="34" charset="-122"/>
                <a:cs typeface="Saira SemiCondensed Bold" pitchFamily="34" charset="-120"/>
              </a:rPr>
              <a:t>Meme coin market size</a:t>
            </a:r>
            <a:endParaRPr lang="en-US" sz="2000" dirty="0"/>
          </a:p>
        </p:txBody>
      </p:sp>
      <p:sp>
        <p:nvSpPr>
          <p:cNvPr id="9" name="Shape 2"/>
          <p:cNvSpPr/>
          <p:nvPr/>
        </p:nvSpPr>
        <p:spPr>
          <a:xfrm>
            <a:off x="3364974" y="3036249"/>
            <a:ext cx="2247549" cy="800350"/>
          </a:xfrm>
          <a:prstGeom prst="rect">
            <a:avLst/>
          </a:prstGeom>
          <a:noFill/>
          <a:ln/>
        </p:spPr>
      </p:sp>
      <p:sp>
        <p:nvSpPr>
          <p:cNvPr id="10" name="Text 3"/>
          <p:cNvSpPr/>
          <p:nvPr/>
        </p:nvSpPr>
        <p:spPr>
          <a:xfrm>
            <a:off x="3314182" y="3036249"/>
            <a:ext cx="2349133"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$50,482,978,870</a:t>
            </a:r>
            <a:endParaRPr lang="en-US" sz="2400" dirty="0"/>
          </a:p>
        </p:txBody>
      </p:sp>
      <p:sp>
        <p:nvSpPr>
          <p:cNvPr id="11" name="Text 4"/>
          <p:cNvSpPr/>
          <p:nvPr/>
        </p:nvSpPr>
        <p:spPr>
          <a:xfrm>
            <a:off x="3578724" y="3518999"/>
            <a:ext cx="1820049"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Market capitalisation</a:t>
            </a:r>
            <a:endParaRPr lang="en-US" sz="1600" dirty="0"/>
          </a:p>
        </p:txBody>
      </p:sp>
      <p:sp>
        <p:nvSpPr>
          <p:cNvPr id="12" name="Shape 5"/>
          <p:cNvSpPr/>
          <p:nvPr/>
        </p:nvSpPr>
        <p:spPr>
          <a:xfrm>
            <a:off x="3428464" y="4090678"/>
            <a:ext cx="2120569" cy="800350"/>
          </a:xfrm>
          <a:prstGeom prst="rect">
            <a:avLst/>
          </a:prstGeom>
          <a:noFill/>
          <a:ln/>
        </p:spPr>
      </p:sp>
      <p:sp>
        <p:nvSpPr>
          <p:cNvPr id="13" name="Text 6"/>
          <p:cNvSpPr/>
          <p:nvPr/>
        </p:nvSpPr>
        <p:spPr>
          <a:xfrm>
            <a:off x="3377672" y="4090678"/>
            <a:ext cx="2222153"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$12,728,775,824</a:t>
            </a:r>
            <a:endParaRPr lang="en-US" sz="2400" dirty="0"/>
          </a:p>
        </p:txBody>
      </p:sp>
      <p:sp>
        <p:nvSpPr>
          <p:cNvPr id="14" name="Text 7"/>
          <p:cNvSpPr/>
          <p:nvPr/>
        </p:nvSpPr>
        <p:spPr>
          <a:xfrm>
            <a:off x="3616818" y="4573429"/>
            <a:ext cx="1743861"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24h Trading volume</a:t>
            </a:r>
            <a:endParaRPr lang="en-US" sz="1600" dirty="0"/>
          </a:p>
        </p:txBody>
      </p:sp>
      <p:sp>
        <p:nvSpPr>
          <p:cNvPr id="15" name="Text 8"/>
          <p:cNvSpPr/>
          <p:nvPr/>
        </p:nvSpPr>
        <p:spPr>
          <a:xfrm>
            <a:off x="5174441" y="686014"/>
            <a:ext cx="2666583"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OPPORTUNITY</a:t>
            </a:r>
            <a:endParaRPr lang="en-US" sz="3300" dirty="0"/>
          </a:p>
        </p:txBody>
      </p:sp>
      <p:sp>
        <p:nvSpPr>
          <p:cNvPr id="16" name="Shape 9"/>
          <p:cNvSpPr/>
          <p:nvPr/>
        </p:nvSpPr>
        <p:spPr>
          <a:xfrm>
            <a:off x="6895022" y="1994523"/>
            <a:ext cx="3809405" cy="3201400"/>
          </a:xfrm>
          <a:prstGeom prst="roundRect">
            <a:avLst>
              <a:gd name="adj" fmla="val 3142"/>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17" name="Text 10"/>
          <p:cNvSpPr/>
          <p:nvPr/>
        </p:nvSpPr>
        <p:spPr>
          <a:xfrm>
            <a:off x="7754255" y="2299418"/>
            <a:ext cx="2090940" cy="478516"/>
          </a:xfrm>
          <a:prstGeom prst="rect">
            <a:avLst/>
          </a:prstGeom>
          <a:noFill/>
          <a:ln/>
        </p:spPr>
        <p:txBody>
          <a:bodyPr wrap="square" lIns="0" tIns="0" rIns="0" bIns="0" rtlCol="0" anchor="t"/>
          <a:lstStyle/>
          <a:p>
            <a:pPr algn="ctr" indent="0" marL="0">
              <a:buNone/>
            </a:pPr>
            <a:r>
              <a:rPr lang="en-US" sz="2000" dirty="0">
                <a:solidFill>
                  <a:srgbClr val="E295FD">
                    <a:alpha val="100000"/>
                  </a:srgbClr>
                </a:solidFill>
                <a:latin typeface="Saira SemiCondensed Bold" pitchFamily="34" charset="0"/>
                <a:ea typeface="Saira SemiCondensed Bold" pitchFamily="34" charset="-122"/>
                <a:cs typeface="Saira SemiCondensed Bold" pitchFamily="34" charset="-120"/>
              </a:rPr>
              <a:t>Solana market size</a:t>
            </a:r>
            <a:endParaRPr lang="en-US" sz="2000" dirty="0"/>
          </a:p>
        </p:txBody>
      </p:sp>
      <p:sp>
        <p:nvSpPr>
          <p:cNvPr id="18" name="Shape 11"/>
          <p:cNvSpPr/>
          <p:nvPr/>
        </p:nvSpPr>
        <p:spPr>
          <a:xfrm>
            <a:off x="7669601" y="3036249"/>
            <a:ext cx="2272945" cy="800350"/>
          </a:xfrm>
          <a:prstGeom prst="rect">
            <a:avLst/>
          </a:prstGeom>
          <a:noFill/>
          <a:ln/>
        </p:spPr>
      </p:sp>
      <p:sp>
        <p:nvSpPr>
          <p:cNvPr id="19" name="Text 12"/>
          <p:cNvSpPr/>
          <p:nvPr/>
        </p:nvSpPr>
        <p:spPr>
          <a:xfrm>
            <a:off x="7618809" y="3036249"/>
            <a:ext cx="2374529"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$202,125,567,833</a:t>
            </a:r>
            <a:endParaRPr lang="en-US" sz="2400" dirty="0"/>
          </a:p>
        </p:txBody>
      </p:sp>
      <p:sp>
        <p:nvSpPr>
          <p:cNvPr id="20" name="Text 13"/>
          <p:cNvSpPr/>
          <p:nvPr/>
        </p:nvSpPr>
        <p:spPr>
          <a:xfrm>
            <a:off x="7896049" y="3518999"/>
            <a:ext cx="1820049"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Market capitalisation</a:t>
            </a:r>
            <a:endParaRPr lang="en-US" sz="1600" dirty="0"/>
          </a:p>
        </p:txBody>
      </p:sp>
      <p:sp>
        <p:nvSpPr>
          <p:cNvPr id="21" name="Shape 14"/>
          <p:cNvSpPr/>
          <p:nvPr/>
        </p:nvSpPr>
        <p:spPr>
          <a:xfrm>
            <a:off x="7663252" y="4090678"/>
            <a:ext cx="2285643" cy="800350"/>
          </a:xfrm>
          <a:prstGeom prst="rect">
            <a:avLst/>
          </a:prstGeom>
          <a:noFill/>
          <a:ln/>
        </p:spPr>
      </p:sp>
      <p:sp>
        <p:nvSpPr>
          <p:cNvPr id="22" name="Text 15"/>
          <p:cNvSpPr/>
          <p:nvPr/>
        </p:nvSpPr>
        <p:spPr>
          <a:xfrm>
            <a:off x="7612460" y="4090678"/>
            <a:ext cx="2387227" cy="584383"/>
          </a:xfrm>
          <a:prstGeom prst="rect">
            <a:avLst/>
          </a:prstGeom>
          <a:noFill/>
          <a:ln/>
        </p:spPr>
        <p:txBody>
          <a:bodyPr wrap="square" lIns="0" tIns="0" rIns="0" bIns="0" rtlCol="0" anchor="t"/>
          <a:lstStyle/>
          <a:p>
            <a:pPr algn="ctr" indent="0" marL="0">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$155,728,775,824</a:t>
            </a:r>
            <a:endParaRPr lang="en-US" sz="2400" dirty="0"/>
          </a:p>
        </p:txBody>
      </p:sp>
      <p:sp>
        <p:nvSpPr>
          <p:cNvPr id="23" name="Text 16"/>
          <p:cNvSpPr/>
          <p:nvPr/>
        </p:nvSpPr>
        <p:spPr>
          <a:xfrm>
            <a:off x="7934143" y="4573429"/>
            <a:ext cx="1743861" cy="385354"/>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Saira SemiCondensed Medium" pitchFamily="34" charset="0"/>
                <a:ea typeface="Saira SemiCondensed Medium" pitchFamily="34" charset="-122"/>
                <a:cs typeface="Saira SemiCondensed Medium" pitchFamily="34" charset="-120"/>
              </a:rPr>
              <a:t>24h Trading volume</a:t>
            </a:r>
            <a:endParaRPr lang="en-US" sz="1600" dirty="0"/>
          </a:p>
        </p:txBody>
      </p:sp>
      <p:sp>
        <p:nvSpPr>
          <p:cNvPr id="24" name="Shape 17"/>
          <p:cNvSpPr/>
          <p:nvPr/>
        </p:nvSpPr>
        <p:spPr>
          <a:xfrm>
            <a:off x="3022128" y="5932753"/>
            <a:ext cx="7609203" cy="2515699"/>
          </a:xfrm>
          <a:prstGeom prst="rect">
            <a:avLst/>
          </a:prstGeom>
          <a:noFill/>
          <a:ln/>
        </p:spPr>
      </p:sp>
      <p:pic>
        <p:nvPicPr>
          <p:cNvPr id="25"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22128" y="7355201"/>
            <a:ext cx="2453792" cy="481814"/>
          </a:xfrm>
          <a:prstGeom prst="rect">
            <a:avLst/>
          </a:prstGeom>
        </p:spPr>
      </p:pic>
      <p:pic>
        <p:nvPicPr>
          <p:cNvPr id="26"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22128" y="5932753"/>
            <a:ext cx="2453792" cy="481814"/>
          </a:xfrm>
          <a:prstGeom prst="rect">
            <a:avLst/>
          </a:prstGeom>
        </p:spPr>
      </p:pic>
      <p:pic>
        <p:nvPicPr>
          <p:cNvPr id="27"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22128" y="6621150"/>
            <a:ext cx="2453792" cy="481814"/>
          </a:xfrm>
          <a:prstGeom prst="rect">
            <a:avLst/>
          </a:prstGeom>
        </p:spPr>
      </p:pic>
      <p:pic>
        <p:nvPicPr>
          <p:cNvPr id="28"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22128" y="8121012"/>
            <a:ext cx="330446" cy="327053"/>
          </a:xfrm>
          <a:prstGeom prst="rect">
            <a:avLst/>
          </a:prstGeom>
        </p:spPr>
      </p:pic>
      <p:pic>
        <p:nvPicPr>
          <p:cNvPr id="29"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90652" y="8120913"/>
            <a:ext cx="297015" cy="327375"/>
          </a:xfrm>
          <a:prstGeom prst="rect">
            <a:avLst/>
          </a:prstGeom>
        </p:spPr>
      </p:pic>
      <p:pic>
        <p:nvPicPr>
          <p:cNvPr id="30"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450785" y="8120913"/>
            <a:ext cx="338283" cy="326891"/>
          </a:xfrm>
          <a:prstGeom prst="rect">
            <a:avLst/>
          </a:prstGeom>
        </p:spPr>
      </p:pic>
      <p:pic>
        <p:nvPicPr>
          <p:cNvPr id="31"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270501" y="8121211"/>
            <a:ext cx="333224" cy="327214"/>
          </a:xfrm>
          <a:prstGeom prst="rect">
            <a:avLst/>
          </a:prstGeom>
        </p:spPr>
      </p:pic>
      <p:pic>
        <p:nvPicPr>
          <p:cNvPr id="32" name="Image 12" descr=" ">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34264" y="8121012"/>
            <a:ext cx="336944" cy="327214"/>
          </a:xfrm>
          <a:prstGeom prst="rect">
            <a:avLst/>
          </a:prstGeom>
        </p:spPr>
      </p:pic>
      <p:pic>
        <p:nvPicPr>
          <p:cNvPr id="33" name="Image 13" descr=" ">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701738" y="8120913"/>
            <a:ext cx="333720" cy="327537"/>
          </a:xfrm>
          <a:prstGeom prst="rect">
            <a:avLst/>
          </a:prstGeom>
        </p:spPr>
      </p:pic>
      <p:sp>
        <p:nvSpPr>
          <p:cNvPr id="34" name="Shape 18"/>
          <p:cNvSpPr/>
          <p:nvPr/>
        </p:nvSpPr>
        <p:spPr>
          <a:xfrm>
            <a:off x="6199707" y="5996428"/>
            <a:ext cx="4431607" cy="2388346"/>
          </a:xfrm>
          <a:prstGeom prst="rect">
            <a:avLst/>
          </a:prstGeom>
          <a:noFill/>
          <a:ln/>
        </p:spPr>
      </p:sp>
      <p:sp>
        <p:nvSpPr>
          <p:cNvPr id="35" name="Text 19"/>
          <p:cNvSpPr/>
          <p:nvPr/>
        </p:nvSpPr>
        <p:spPr>
          <a:xfrm>
            <a:off x="6148915" y="5996428"/>
            <a:ext cx="4533192"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2.31 Billion daily swap trade volume </a:t>
            </a:r>
            <a:endParaRPr lang="en-US" sz="2400" dirty="0"/>
          </a:p>
        </p:txBody>
      </p:sp>
      <p:sp>
        <p:nvSpPr>
          <p:cNvPr id="36" name="Text 20"/>
          <p:cNvSpPr/>
          <p:nvPr/>
        </p:nvSpPr>
        <p:spPr>
          <a:xfrm>
            <a:off x="6612392" y="6631627"/>
            <a:ext cx="3606236"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7.2 million daily swap trades</a:t>
            </a:r>
            <a:endParaRPr lang="en-US" sz="2400" dirty="0"/>
          </a:p>
        </p:txBody>
      </p:sp>
      <p:sp>
        <p:nvSpPr>
          <p:cNvPr id="37" name="Text 21"/>
          <p:cNvSpPr/>
          <p:nvPr/>
        </p:nvSpPr>
        <p:spPr>
          <a:xfrm>
            <a:off x="6326687" y="7266825"/>
            <a:ext cx="4177647"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16 Million Monthly Active wallets</a:t>
            </a:r>
            <a:endParaRPr lang="en-US" sz="2400" dirty="0"/>
          </a:p>
        </p:txBody>
      </p:sp>
      <p:sp>
        <p:nvSpPr>
          <p:cNvPr id="38" name="Text 22"/>
          <p:cNvSpPr/>
          <p:nvPr/>
        </p:nvSpPr>
        <p:spPr>
          <a:xfrm>
            <a:off x="6218754" y="7902024"/>
            <a:ext cx="4393513" cy="584383"/>
          </a:xfrm>
          <a:prstGeom prst="rect">
            <a:avLst/>
          </a:prstGeom>
          <a:noFill/>
          <a:ln/>
        </p:spPr>
        <p:txBody>
          <a:bodyPr wrap="square" lIns="0" tIns="0" rIns="0" bIns="0" rtlCol="0" anchor="t"/>
          <a:lstStyle/>
          <a:p>
            <a:pPr algn="ctr" indent="0" marL="0">
              <a:buNone/>
            </a:pPr>
            <a:r>
              <a:rPr lang="en-US" sz="2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1.8 Million new monthly addresses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61"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4361768" y="686014"/>
            <a:ext cx="4279231"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SOLHEIST TOKENOMICS</a:t>
            </a:r>
            <a:endParaRPr lang="en-US" sz="3300" dirty="0"/>
          </a:p>
        </p:txBody>
      </p:sp>
      <p:pic>
        <p:nvPicPr>
          <p:cNvPr id="8"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6658" y="2350234"/>
            <a:ext cx="4888736" cy="5056180"/>
          </a:xfrm>
          <a:prstGeom prst="rect">
            <a:avLst/>
          </a:prstGeom>
        </p:spPr>
      </p:pic>
      <p:pic>
        <p:nvPicPr>
          <p:cNvPr id="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69785" y="1982861"/>
            <a:ext cx="3644678" cy="3646368"/>
          </a:xfrm>
          <a:prstGeom prst="rect">
            <a:avLst/>
          </a:prstGeom>
        </p:spPr>
      </p:pic>
      <p:pic>
        <p:nvPicPr>
          <p:cNvPr id="1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80111" y="3779158"/>
            <a:ext cx="2282320" cy="1747987"/>
          </a:xfrm>
          <a:prstGeom prst="rect">
            <a:avLst/>
          </a:prstGeom>
        </p:spPr>
      </p:pic>
      <p:pic>
        <p:nvPicPr>
          <p:cNvPr id="11"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620974" y="1983252"/>
            <a:ext cx="3330699" cy="3469052"/>
          </a:xfrm>
          <a:prstGeom prst="rect">
            <a:avLst/>
          </a:prstGeom>
        </p:spPr>
      </p:pic>
      <p:sp>
        <p:nvSpPr>
          <p:cNvPr id="12" name="Text 1"/>
          <p:cNvSpPr/>
          <p:nvPr/>
        </p:nvSpPr>
        <p:spPr>
          <a:xfrm>
            <a:off x="7782958" y="3401256"/>
            <a:ext cx="1210544" cy="296426"/>
          </a:xfrm>
          <a:prstGeom prst="rect">
            <a:avLst/>
          </a:prstGeom>
          <a:noFill/>
          <a:ln/>
        </p:spPr>
        <p:txBody>
          <a:bodyPr wrap="square" lIns="0" tIns="0" rIns="0" bIns="0" rtlCol="0" anchor="ctr"/>
          <a:lstStyle/>
          <a:p>
            <a:pPr algn="ctr" indent="0" marL="0">
              <a:lnSpc>
                <a:spcPts val="1800"/>
              </a:lnSpc>
              <a:buNone/>
            </a:pPr>
            <a:r>
              <a:rPr lang="en-US" sz="1600" dirty="0">
                <a:solidFill>
                  <a:srgbClr val="212023">
                    <a:alpha val="100000"/>
                  </a:srgbClr>
                </a:solidFill>
                <a:latin typeface="Poppins Regular" pitchFamily="34" charset="0"/>
                <a:ea typeface="Poppins Regular" pitchFamily="34" charset="-122"/>
                <a:cs typeface="Poppins Regular" pitchFamily="34" charset="-120"/>
              </a:rPr>
              <a:t>Max supply</a:t>
            </a:r>
            <a:endParaRPr lang="en-US" sz="1600" dirty="0"/>
          </a:p>
        </p:txBody>
      </p:sp>
      <p:sp>
        <p:nvSpPr>
          <p:cNvPr id="13" name="Text 2"/>
          <p:cNvSpPr/>
          <p:nvPr/>
        </p:nvSpPr>
        <p:spPr>
          <a:xfrm>
            <a:off x="8074003" y="3864388"/>
            <a:ext cx="578356" cy="342202"/>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Bold" pitchFamily="34" charset="0"/>
                <a:ea typeface="Poppins Bold" pitchFamily="34" charset="-122"/>
                <a:cs typeface="Poppins Bold" pitchFamily="34" charset="-120"/>
              </a:rPr>
              <a:t>14B</a:t>
            </a:r>
            <a:endParaRPr lang="en-US" sz="1800" dirty="0"/>
          </a:p>
        </p:txBody>
      </p:sp>
      <p:sp>
        <p:nvSpPr>
          <p:cNvPr id="14" name="Shape 3"/>
          <p:cNvSpPr/>
          <p:nvPr/>
        </p:nvSpPr>
        <p:spPr>
          <a:xfrm>
            <a:off x="5777597" y="1927629"/>
            <a:ext cx="873279" cy="528277"/>
          </a:xfrm>
          <a:prstGeom prst="rect">
            <a:avLst/>
          </a:prstGeom>
          <a:noFill/>
          <a:ln/>
        </p:spPr>
      </p:sp>
      <p:sp>
        <p:nvSpPr>
          <p:cNvPr id="15" name="Text 4"/>
          <p:cNvSpPr/>
          <p:nvPr/>
        </p:nvSpPr>
        <p:spPr>
          <a:xfrm>
            <a:off x="5822718" y="1869936"/>
            <a:ext cx="783044"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Liquidity</a:t>
            </a:r>
            <a:endParaRPr lang="en-US" sz="1400" dirty="0"/>
          </a:p>
        </p:txBody>
      </p:sp>
      <p:sp>
        <p:nvSpPr>
          <p:cNvPr id="16" name="Shape 5"/>
          <p:cNvSpPr/>
          <p:nvPr/>
        </p:nvSpPr>
        <p:spPr>
          <a:xfrm>
            <a:off x="5788857" y="2191770"/>
            <a:ext cx="850767" cy="292191"/>
          </a:xfrm>
          <a:prstGeom prst="roundRect">
            <a:avLst>
              <a:gd name="adj" fmla="val 9388"/>
            </a:avLst>
          </a:prstGeom>
          <a:solidFill>
            <a:srgbClr val="651FD9">
              <a:alpha val="100000"/>
            </a:srgbClr>
          </a:solidFill>
          <a:ln/>
        </p:spPr>
      </p:sp>
      <p:sp>
        <p:nvSpPr>
          <p:cNvPr id="17" name="Text 6"/>
          <p:cNvSpPr/>
          <p:nvPr/>
        </p:nvSpPr>
        <p:spPr>
          <a:xfrm>
            <a:off x="5805787" y="2183300"/>
            <a:ext cx="816906"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9 Billion</a:t>
            </a:r>
            <a:endParaRPr lang="en-US" sz="1600" dirty="0"/>
          </a:p>
        </p:txBody>
      </p:sp>
      <p:sp>
        <p:nvSpPr>
          <p:cNvPr id="18" name="Shape 7"/>
          <p:cNvSpPr/>
          <p:nvPr/>
        </p:nvSpPr>
        <p:spPr>
          <a:xfrm>
            <a:off x="10513957" y="2731353"/>
            <a:ext cx="1116985" cy="528277"/>
          </a:xfrm>
          <a:prstGeom prst="rect">
            <a:avLst/>
          </a:prstGeom>
          <a:noFill/>
          <a:ln/>
        </p:spPr>
      </p:sp>
      <p:sp>
        <p:nvSpPr>
          <p:cNvPr id="19" name="Text 8"/>
          <p:cNvSpPr/>
          <p:nvPr/>
        </p:nvSpPr>
        <p:spPr>
          <a:xfrm>
            <a:off x="10420640" y="2673660"/>
            <a:ext cx="1303663"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Market making</a:t>
            </a:r>
            <a:endParaRPr lang="en-US" sz="1400" dirty="0"/>
          </a:p>
        </p:txBody>
      </p:sp>
      <p:sp>
        <p:nvSpPr>
          <p:cNvPr id="20" name="Shape 9"/>
          <p:cNvSpPr/>
          <p:nvPr/>
        </p:nvSpPr>
        <p:spPr>
          <a:xfrm>
            <a:off x="10659786" y="2995494"/>
            <a:ext cx="825371" cy="292191"/>
          </a:xfrm>
          <a:prstGeom prst="roundRect">
            <a:avLst>
              <a:gd name="adj" fmla="val 9388"/>
            </a:avLst>
          </a:prstGeom>
          <a:solidFill>
            <a:srgbClr val="E295FD">
              <a:alpha val="100000"/>
            </a:srgbClr>
          </a:solidFill>
          <a:ln/>
        </p:spPr>
      </p:sp>
      <p:sp>
        <p:nvSpPr>
          <p:cNvPr id="21" name="Text 10"/>
          <p:cNvSpPr/>
          <p:nvPr/>
        </p:nvSpPr>
        <p:spPr>
          <a:xfrm>
            <a:off x="10676716" y="2987025"/>
            <a:ext cx="791510"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1 Billion</a:t>
            </a:r>
            <a:endParaRPr lang="en-US" sz="1600" dirty="0"/>
          </a:p>
        </p:txBody>
      </p:sp>
      <p:sp>
        <p:nvSpPr>
          <p:cNvPr id="22" name="Shape 11"/>
          <p:cNvSpPr/>
          <p:nvPr/>
        </p:nvSpPr>
        <p:spPr>
          <a:xfrm>
            <a:off x="10450467" y="4484501"/>
            <a:ext cx="700074" cy="525302"/>
          </a:xfrm>
          <a:prstGeom prst="rect">
            <a:avLst/>
          </a:prstGeom>
          <a:noFill/>
          <a:ln/>
        </p:spPr>
      </p:sp>
      <p:sp>
        <p:nvSpPr>
          <p:cNvPr id="23" name="Text 12"/>
          <p:cNvSpPr/>
          <p:nvPr/>
        </p:nvSpPr>
        <p:spPr>
          <a:xfrm>
            <a:off x="10148674" y="4425319"/>
            <a:ext cx="1303663"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Pledge vesting</a:t>
            </a:r>
            <a:endParaRPr lang="en-US" sz="1400" dirty="0"/>
          </a:p>
        </p:txBody>
      </p:sp>
      <p:sp>
        <p:nvSpPr>
          <p:cNvPr id="24" name="Shape 13"/>
          <p:cNvSpPr/>
          <p:nvPr/>
        </p:nvSpPr>
        <p:spPr>
          <a:xfrm>
            <a:off x="10368773" y="4747153"/>
            <a:ext cx="863465" cy="292191"/>
          </a:xfrm>
          <a:prstGeom prst="roundRect">
            <a:avLst>
              <a:gd name="adj" fmla="val 9388"/>
            </a:avLst>
          </a:prstGeom>
          <a:solidFill>
            <a:srgbClr val="9848FF">
              <a:alpha val="100000"/>
            </a:srgbClr>
          </a:solidFill>
          <a:ln/>
        </p:spPr>
      </p:sp>
      <p:sp>
        <p:nvSpPr>
          <p:cNvPr id="25" name="Text 14"/>
          <p:cNvSpPr/>
          <p:nvPr/>
        </p:nvSpPr>
        <p:spPr>
          <a:xfrm>
            <a:off x="10385704" y="4738684"/>
            <a:ext cx="829604"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4 Billion</a:t>
            </a:r>
            <a:endParaRPr lang="en-US" sz="1600" dirty="0"/>
          </a:p>
        </p:txBody>
      </p:sp>
      <p:pic>
        <p:nvPicPr>
          <p:cNvPr id="26"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99642" y="2503674"/>
            <a:ext cx="276827" cy="152565"/>
          </a:xfrm>
          <a:prstGeom prst="rect">
            <a:avLst/>
          </a:prstGeom>
        </p:spPr>
      </p:pic>
      <p:pic>
        <p:nvPicPr>
          <p:cNvPr id="27"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0158" y="3258568"/>
            <a:ext cx="292054" cy="109969"/>
          </a:xfrm>
          <a:prstGeom prst="rect">
            <a:avLst/>
          </a:prstGeom>
        </p:spPr>
      </p:pic>
      <p:pic>
        <p:nvPicPr>
          <p:cNvPr id="28" name="Image 11" descr=" ">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94727" y="4683894"/>
            <a:ext cx="199994" cy="132077"/>
          </a:xfrm>
          <a:prstGeom prst="rect">
            <a:avLst/>
          </a:prstGeom>
        </p:spPr>
      </p:pic>
      <p:sp>
        <p:nvSpPr>
          <p:cNvPr id="29" name="Shape 15"/>
          <p:cNvSpPr/>
          <p:nvPr/>
        </p:nvSpPr>
        <p:spPr>
          <a:xfrm>
            <a:off x="5714107" y="5958161"/>
            <a:ext cx="5980765" cy="2388346"/>
          </a:xfrm>
          <a:prstGeom prst="rect">
            <a:avLst/>
          </a:prstGeom>
          <a:noFill/>
          <a:ln/>
        </p:spPr>
      </p:sp>
      <p:pic>
        <p:nvPicPr>
          <p:cNvPr id="30" name="Image 12" descr=" ">    </p:cNvPr>
          <p:cNvPicPr>
            <a:picLocks noChangeAspect="1"/>
          </p:cNvPicPr>
          <p:nvPr/>
        </p:nvPicPr>
        <p:blipFill>
          <a:blip r:embed="rId23"/>
          <a:stretch>
            <a:fillRect/>
          </a:stretch>
        </p:blipFill>
        <p:spPr>
          <a:xfrm>
            <a:off x="5714107" y="5958161"/>
            <a:ext cx="5980765" cy="558975"/>
          </a:xfrm>
          <a:prstGeom prst="rect">
            <a:avLst/>
          </a:prstGeom>
        </p:spPr>
      </p:pic>
      <p:sp>
        <p:nvSpPr>
          <p:cNvPr id="31" name="Shape 16"/>
          <p:cNvSpPr/>
          <p:nvPr/>
        </p:nvSpPr>
        <p:spPr>
          <a:xfrm>
            <a:off x="6774391" y="6085201"/>
            <a:ext cx="3860197" cy="304895"/>
          </a:xfrm>
          <a:prstGeom prst="rect">
            <a:avLst/>
          </a:prstGeom>
          <a:noFill/>
          <a:ln/>
        </p:spPr>
      </p:sp>
      <p:sp>
        <p:nvSpPr>
          <p:cNvPr id="32" name="Text 17"/>
          <p:cNvSpPr/>
          <p:nvPr/>
        </p:nvSpPr>
        <p:spPr>
          <a:xfrm>
            <a:off x="6744763" y="6074614"/>
            <a:ext cx="3055989" cy="326069"/>
          </a:xfrm>
          <a:prstGeom prst="rect">
            <a:avLst/>
          </a:prstGeom>
          <a:noFill/>
          <a:ln/>
        </p:spPr>
        <p:txBody>
          <a:bodyPr wrap="square" lIns="0" tIns="0" rIns="0" bIns="0" rtlCol="0" anchor="ctr"/>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Raydium Swap Opening Liquidity :</a:t>
            </a:r>
            <a:endParaRPr lang="en-US" sz="1400" dirty="0"/>
          </a:p>
        </p:txBody>
      </p:sp>
      <p:sp>
        <p:nvSpPr>
          <p:cNvPr id="33" name="Text 18"/>
          <p:cNvSpPr/>
          <p:nvPr/>
        </p:nvSpPr>
        <p:spPr>
          <a:xfrm>
            <a:off x="9847311" y="6051324"/>
            <a:ext cx="855000" cy="372650"/>
          </a:xfrm>
          <a:prstGeom prst="rect">
            <a:avLst/>
          </a:prstGeom>
          <a:noFill/>
          <a:ln/>
        </p:spPr>
        <p:txBody>
          <a:bodyPr wrap="square" lIns="0" tIns="0" rIns="0" bIns="0" rtlCol="0" anchor="ctr"/>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9 Billion</a:t>
            </a:r>
            <a:endParaRPr lang="en-US" sz="1600" dirty="0"/>
          </a:p>
        </p:txBody>
      </p:sp>
      <p:pic>
        <p:nvPicPr>
          <p:cNvPr id="34" name="Image 13" descr=" ">    </p:cNvPr>
          <p:cNvPicPr>
            <a:picLocks noChangeAspect="1"/>
          </p:cNvPicPr>
          <p:nvPr/>
        </p:nvPicPr>
        <p:blipFill>
          <a:blip r:embed="rId24"/>
          <a:stretch>
            <a:fillRect/>
          </a:stretch>
        </p:blipFill>
        <p:spPr>
          <a:xfrm>
            <a:off x="5714107" y="6567952"/>
            <a:ext cx="5980765" cy="558975"/>
          </a:xfrm>
          <a:prstGeom prst="rect">
            <a:avLst/>
          </a:prstGeom>
        </p:spPr>
      </p:pic>
      <p:sp>
        <p:nvSpPr>
          <p:cNvPr id="35" name="Shape 19"/>
          <p:cNvSpPr/>
          <p:nvPr/>
        </p:nvSpPr>
        <p:spPr>
          <a:xfrm>
            <a:off x="6850579" y="6694992"/>
            <a:ext cx="3707821" cy="304895"/>
          </a:xfrm>
          <a:prstGeom prst="rect">
            <a:avLst/>
          </a:prstGeom>
          <a:noFill/>
          <a:ln/>
        </p:spPr>
      </p:sp>
      <p:sp>
        <p:nvSpPr>
          <p:cNvPr id="36" name="Text 20"/>
          <p:cNvSpPr/>
          <p:nvPr/>
        </p:nvSpPr>
        <p:spPr>
          <a:xfrm>
            <a:off x="6825183" y="6733103"/>
            <a:ext cx="2882450" cy="279487"/>
          </a:xfrm>
          <a:prstGeom prst="rect">
            <a:avLst/>
          </a:prstGeom>
          <a:noFill/>
          <a:ln/>
        </p:spPr>
        <p:txBody>
          <a:bodyPr wrap="square" lIns="0" tIns="0" rIns="0" bIns="0" rtlCol="0" anchor="t"/>
          <a:lstStyle/>
          <a:p>
            <a:pPr algn="ctr" indent="0" marL="0">
              <a:buNone/>
            </a:pPr>
            <a:r>
              <a:rPr lang="en-US" sz="1200" dirty="0">
                <a:solidFill>
                  <a:srgbClr val="FFFFFF">
                    <a:alpha val="100000"/>
                  </a:srgbClr>
                </a:solidFill>
                <a:latin typeface="Poppins Regular" pitchFamily="34" charset="0"/>
                <a:ea typeface="Poppins Regular" pitchFamily="34" charset="-122"/>
                <a:cs typeface="Poppins Regular" pitchFamily="34" charset="-120"/>
              </a:rPr>
              <a:t>Allocated for Pledge holders Vesting :</a:t>
            </a:r>
            <a:endParaRPr lang="en-US" sz="1200" dirty="0"/>
          </a:p>
        </p:txBody>
      </p:sp>
      <p:sp>
        <p:nvSpPr>
          <p:cNvPr id="37" name="Text 21"/>
          <p:cNvSpPr/>
          <p:nvPr/>
        </p:nvSpPr>
        <p:spPr>
          <a:xfrm>
            <a:off x="9758425" y="6694992"/>
            <a:ext cx="867698"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4 Billion</a:t>
            </a:r>
            <a:endParaRPr lang="en-US" sz="1600" dirty="0"/>
          </a:p>
        </p:txBody>
      </p:sp>
      <p:pic>
        <p:nvPicPr>
          <p:cNvPr id="38" name="Image 14" descr=" ">    </p:cNvPr>
          <p:cNvPicPr>
            <a:picLocks noChangeAspect="1"/>
          </p:cNvPicPr>
          <p:nvPr/>
        </p:nvPicPr>
        <p:blipFill>
          <a:blip r:embed="rId25"/>
          <a:stretch>
            <a:fillRect/>
          </a:stretch>
        </p:blipFill>
        <p:spPr>
          <a:xfrm>
            <a:off x="5714107" y="7177742"/>
            <a:ext cx="5980765" cy="558975"/>
          </a:xfrm>
          <a:prstGeom prst="rect">
            <a:avLst/>
          </a:prstGeom>
        </p:spPr>
      </p:pic>
      <p:sp>
        <p:nvSpPr>
          <p:cNvPr id="39" name="Shape 22"/>
          <p:cNvSpPr/>
          <p:nvPr/>
        </p:nvSpPr>
        <p:spPr>
          <a:xfrm>
            <a:off x="6761693" y="7304782"/>
            <a:ext cx="3885593" cy="304895"/>
          </a:xfrm>
          <a:prstGeom prst="rect">
            <a:avLst/>
          </a:prstGeom>
          <a:noFill/>
          <a:ln/>
        </p:spPr>
      </p:sp>
      <p:sp>
        <p:nvSpPr>
          <p:cNvPr id="40" name="Text 23"/>
          <p:cNvSpPr/>
          <p:nvPr/>
        </p:nvSpPr>
        <p:spPr>
          <a:xfrm>
            <a:off x="6732065" y="7323838"/>
            <a:ext cx="3132177"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Market Makers &amp; Exchange Listing :</a:t>
            </a:r>
            <a:endParaRPr lang="en-US" sz="1400" dirty="0"/>
          </a:p>
        </p:txBody>
      </p:sp>
      <p:sp>
        <p:nvSpPr>
          <p:cNvPr id="41" name="Text 24"/>
          <p:cNvSpPr/>
          <p:nvPr/>
        </p:nvSpPr>
        <p:spPr>
          <a:xfrm>
            <a:off x="9910801" y="7304782"/>
            <a:ext cx="804208"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1 Billion</a:t>
            </a:r>
            <a:endParaRPr lang="en-US" sz="1600" dirty="0"/>
          </a:p>
        </p:txBody>
      </p:sp>
      <p:pic>
        <p:nvPicPr>
          <p:cNvPr id="42" name="Image 15" descr=" ">    </p:cNvPr>
          <p:cNvPicPr>
            <a:picLocks noChangeAspect="1"/>
          </p:cNvPicPr>
          <p:nvPr/>
        </p:nvPicPr>
        <p:blipFill>
          <a:blip r:embed="rId26"/>
          <a:stretch>
            <a:fillRect/>
          </a:stretch>
        </p:blipFill>
        <p:spPr>
          <a:xfrm>
            <a:off x="5714107" y="7787533"/>
            <a:ext cx="5980765" cy="558975"/>
          </a:xfrm>
          <a:prstGeom prst="rect">
            <a:avLst/>
          </a:prstGeom>
        </p:spPr>
      </p:pic>
      <p:sp>
        <p:nvSpPr>
          <p:cNvPr id="43" name="Shape 25"/>
          <p:cNvSpPr/>
          <p:nvPr/>
        </p:nvSpPr>
        <p:spPr>
          <a:xfrm>
            <a:off x="7580715" y="7914573"/>
            <a:ext cx="2247549" cy="304895"/>
          </a:xfrm>
          <a:prstGeom prst="rect">
            <a:avLst/>
          </a:prstGeom>
          <a:noFill/>
          <a:ln/>
        </p:spPr>
      </p:sp>
      <p:sp>
        <p:nvSpPr>
          <p:cNvPr id="44" name="Text 26"/>
          <p:cNvSpPr/>
          <p:nvPr/>
        </p:nvSpPr>
        <p:spPr>
          <a:xfrm>
            <a:off x="7546854" y="7914573"/>
            <a:ext cx="1337524" cy="372650"/>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Max supply:</a:t>
            </a:r>
            <a:endParaRPr lang="en-US" sz="1600" dirty="0"/>
          </a:p>
        </p:txBody>
      </p:sp>
      <p:sp>
        <p:nvSpPr>
          <p:cNvPr id="45" name="Text 27"/>
          <p:cNvSpPr/>
          <p:nvPr/>
        </p:nvSpPr>
        <p:spPr>
          <a:xfrm>
            <a:off x="8926705" y="7914573"/>
            <a:ext cx="969282"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14 Billion</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61"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4691917" y="686014"/>
            <a:ext cx="3618934"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CREW TOKENOMICS</a:t>
            </a:r>
            <a:endParaRPr lang="en-US" sz="3300" dirty="0"/>
          </a:p>
        </p:txBody>
      </p:sp>
      <p:pic>
        <p:nvPicPr>
          <p:cNvPr id="8" name="Image 5" descr=" ">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53918" y="2046381"/>
            <a:ext cx="3644678" cy="3646368"/>
          </a:xfrm>
          <a:prstGeom prst="rect">
            <a:avLst/>
          </a:prstGeom>
        </p:spPr>
      </p:pic>
      <p:pic>
        <p:nvPicPr>
          <p:cNvPr id="9" name="Image 6" descr=" ">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4244" y="3842678"/>
            <a:ext cx="2282320" cy="1747987"/>
          </a:xfrm>
          <a:prstGeom prst="rect">
            <a:avLst/>
          </a:prstGeom>
        </p:spPr>
      </p:pic>
      <p:pic>
        <p:nvPicPr>
          <p:cNvPr id="10" name="Image 7" descr=" ">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05107" y="2046772"/>
            <a:ext cx="3330699" cy="3469052"/>
          </a:xfrm>
          <a:prstGeom prst="rect">
            <a:avLst/>
          </a:prstGeom>
        </p:spPr>
      </p:pic>
      <p:sp>
        <p:nvSpPr>
          <p:cNvPr id="11" name="Text 1"/>
          <p:cNvSpPr/>
          <p:nvPr/>
        </p:nvSpPr>
        <p:spPr>
          <a:xfrm>
            <a:off x="7512067" y="3511357"/>
            <a:ext cx="1358688" cy="304895"/>
          </a:xfrm>
          <a:prstGeom prst="rect">
            <a:avLst/>
          </a:prstGeom>
          <a:noFill/>
          <a:ln/>
        </p:spPr>
        <p:txBody>
          <a:bodyPr wrap="square" lIns="0" tIns="0" rIns="0" bIns="0" rtlCol="0" anchor="ctr"/>
          <a:lstStyle/>
          <a:p>
            <a:pPr algn="ctr" indent="0" marL="0">
              <a:lnSpc>
                <a:spcPts val="1800"/>
              </a:lnSpc>
              <a:buNone/>
            </a:pPr>
            <a:r>
              <a:rPr lang="en-US" sz="1800" dirty="0">
                <a:solidFill>
                  <a:srgbClr val="212023">
                    <a:alpha val="100000"/>
                  </a:srgbClr>
                </a:solidFill>
                <a:latin typeface="Poppins Regular" pitchFamily="34" charset="0"/>
                <a:ea typeface="Poppins Regular" pitchFamily="34" charset="-122"/>
                <a:cs typeface="Poppins Regular" pitchFamily="34" charset="-120"/>
              </a:rPr>
              <a:t>Max supply</a:t>
            </a:r>
            <a:endParaRPr lang="en-US" sz="1800" dirty="0"/>
          </a:p>
        </p:txBody>
      </p:sp>
      <p:sp>
        <p:nvSpPr>
          <p:cNvPr id="12" name="Text 2"/>
          <p:cNvSpPr/>
          <p:nvPr/>
        </p:nvSpPr>
        <p:spPr>
          <a:xfrm>
            <a:off x="7820043" y="3851685"/>
            <a:ext cx="685693" cy="419231"/>
          </a:xfrm>
          <a:prstGeom prst="rect">
            <a:avLst/>
          </a:prstGeom>
          <a:noFill/>
          <a:ln/>
        </p:spPr>
        <p:txBody>
          <a:bodyPr wrap="square" lIns="0" tIns="0" rIns="0" bIns="0" rtlCol="0" anchor="ctr"/>
          <a:lstStyle/>
          <a:p>
            <a:pPr algn="ctr" indent="0" marL="0">
              <a:buNone/>
            </a:pPr>
            <a:r>
              <a:rPr lang="en-US" sz="1800" dirty="0">
                <a:solidFill>
                  <a:srgbClr val="212023">
                    <a:alpha val="100000"/>
                  </a:srgbClr>
                </a:solidFill>
                <a:latin typeface="Poppins Bold" pitchFamily="34" charset="0"/>
                <a:ea typeface="Poppins Bold" pitchFamily="34" charset="-122"/>
                <a:cs typeface="Poppins Bold" pitchFamily="34" charset="-120"/>
              </a:rPr>
              <a:t>140M</a:t>
            </a:r>
            <a:endParaRPr lang="en-US" sz="1800" dirty="0"/>
          </a:p>
        </p:txBody>
      </p:sp>
      <p:sp>
        <p:nvSpPr>
          <p:cNvPr id="13" name="Shape 3"/>
          <p:cNvSpPr/>
          <p:nvPr/>
        </p:nvSpPr>
        <p:spPr>
          <a:xfrm>
            <a:off x="5561731" y="1991149"/>
            <a:ext cx="873279" cy="528277"/>
          </a:xfrm>
          <a:prstGeom prst="rect">
            <a:avLst/>
          </a:prstGeom>
          <a:noFill/>
          <a:ln/>
        </p:spPr>
      </p:sp>
      <p:sp>
        <p:nvSpPr>
          <p:cNvPr id="14" name="Text 4"/>
          <p:cNvSpPr/>
          <p:nvPr/>
        </p:nvSpPr>
        <p:spPr>
          <a:xfrm>
            <a:off x="5606852" y="1933456"/>
            <a:ext cx="783044"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Liquidity</a:t>
            </a:r>
            <a:endParaRPr lang="en-US" sz="1400" dirty="0"/>
          </a:p>
        </p:txBody>
      </p:sp>
      <p:sp>
        <p:nvSpPr>
          <p:cNvPr id="15" name="Shape 5"/>
          <p:cNvSpPr/>
          <p:nvPr/>
        </p:nvSpPr>
        <p:spPr>
          <a:xfrm>
            <a:off x="5484104" y="2255289"/>
            <a:ext cx="1028539" cy="292191"/>
          </a:xfrm>
          <a:prstGeom prst="roundRect">
            <a:avLst>
              <a:gd name="adj" fmla="val 9388"/>
            </a:avLst>
          </a:prstGeom>
          <a:solidFill>
            <a:srgbClr val="651FD9">
              <a:alpha val="100000"/>
            </a:srgbClr>
          </a:solidFill>
          <a:ln/>
        </p:spPr>
      </p:sp>
      <p:sp>
        <p:nvSpPr>
          <p:cNvPr id="16" name="Text 6"/>
          <p:cNvSpPr/>
          <p:nvPr/>
        </p:nvSpPr>
        <p:spPr>
          <a:xfrm>
            <a:off x="5501035" y="2246820"/>
            <a:ext cx="994678"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90 Million</a:t>
            </a:r>
            <a:endParaRPr lang="en-US" sz="1600" dirty="0"/>
          </a:p>
        </p:txBody>
      </p:sp>
      <p:sp>
        <p:nvSpPr>
          <p:cNvPr id="17" name="Shape 7"/>
          <p:cNvSpPr/>
          <p:nvPr/>
        </p:nvSpPr>
        <p:spPr>
          <a:xfrm>
            <a:off x="10298091" y="2794873"/>
            <a:ext cx="1116985" cy="528277"/>
          </a:xfrm>
          <a:prstGeom prst="rect">
            <a:avLst/>
          </a:prstGeom>
          <a:noFill/>
          <a:ln/>
        </p:spPr>
      </p:sp>
      <p:sp>
        <p:nvSpPr>
          <p:cNvPr id="18" name="Text 8"/>
          <p:cNvSpPr/>
          <p:nvPr/>
        </p:nvSpPr>
        <p:spPr>
          <a:xfrm>
            <a:off x="10204773" y="2737180"/>
            <a:ext cx="1303663"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Market making</a:t>
            </a:r>
            <a:endParaRPr lang="en-US" sz="1400" dirty="0"/>
          </a:p>
        </p:txBody>
      </p:sp>
      <p:sp>
        <p:nvSpPr>
          <p:cNvPr id="19" name="Shape 9"/>
          <p:cNvSpPr/>
          <p:nvPr/>
        </p:nvSpPr>
        <p:spPr>
          <a:xfrm>
            <a:off x="10355033" y="3059014"/>
            <a:ext cx="1003143" cy="292191"/>
          </a:xfrm>
          <a:prstGeom prst="roundRect">
            <a:avLst>
              <a:gd name="adj" fmla="val 9388"/>
            </a:avLst>
          </a:prstGeom>
          <a:solidFill>
            <a:srgbClr val="E295FD">
              <a:alpha val="100000"/>
            </a:srgbClr>
          </a:solidFill>
          <a:ln/>
        </p:spPr>
      </p:sp>
      <p:sp>
        <p:nvSpPr>
          <p:cNvPr id="20" name="Text 10"/>
          <p:cNvSpPr/>
          <p:nvPr/>
        </p:nvSpPr>
        <p:spPr>
          <a:xfrm>
            <a:off x="10371964" y="3050545"/>
            <a:ext cx="969282"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10 Million</a:t>
            </a:r>
            <a:endParaRPr lang="en-US" sz="1600" dirty="0"/>
          </a:p>
        </p:txBody>
      </p:sp>
      <p:sp>
        <p:nvSpPr>
          <p:cNvPr id="21" name="Shape 11"/>
          <p:cNvSpPr/>
          <p:nvPr/>
        </p:nvSpPr>
        <p:spPr>
          <a:xfrm>
            <a:off x="10234601" y="4548021"/>
            <a:ext cx="700074" cy="525302"/>
          </a:xfrm>
          <a:prstGeom prst="rect">
            <a:avLst/>
          </a:prstGeom>
          <a:noFill/>
          <a:ln/>
        </p:spPr>
      </p:sp>
      <p:sp>
        <p:nvSpPr>
          <p:cNvPr id="22" name="Text 12"/>
          <p:cNvSpPr/>
          <p:nvPr/>
        </p:nvSpPr>
        <p:spPr>
          <a:xfrm>
            <a:off x="9932808" y="4488839"/>
            <a:ext cx="1303663" cy="275253"/>
          </a:xfrm>
          <a:prstGeom prst="rect">
            <a:avLst/>
          </a:prstGeom>
          <a:noFill/>
          <a:ln/>
        </p:spPr>
        <p:txBody>
          <a:bodyPr wrap="square" lIns="0" tIns="0" rIns="0" bIns="0" rtlCol="0" anchor="ctr"/>
          <a:lstStyle/>
          <a:p>
            <a:pPr algn="ctr" indent="0" marL="0">
              <a:buNone/>
            </a:pPr>
            <a:r>
              <a:rPr lang="en-US" sz="1400" dirty="0">
                <a:solidFill>
                  <a:srgbClr val="4F6B75">
                    <a:alpha val="100000"/>
                  </a:srgbClr>
                </a:solidFill>
                <a:latin typeface="Inter Regular" pitchFamily="34" charset="0"/>
                <a:ea typeface="Inter Regular" pitchFamily="34" charset="-122"/>
                <a:cs typeface="Inter Regular" pitchFamily="34" charset="-120"/>
              </a:rPr>
              <a:t>Pledge vesting</a:t>
            </a:r>
            <a:endParaRPr lang="en-US" sz="1400" dirty="0"/>
          </a:p>
        </p:txBody>
      </p:sp>
      <p:sp>
        <p:nvSpPr>
          <p:cNvPr id="23" name="Shape 13"/>
          <p:cNvSpPr/>
          <p:nvPr/>
        </p:nvSpPr>
        <p:spPr>
          <a:xfrm>
            <a:off x="10064021" y="4810673"/>
            <a:ext cx="1041237" cy="292191"/>
          </a:xfrm>
          <a:prstGeom prst="roundRect">
            <a:avLst>
              <a:gd name="adj" fmla="val 9388"/>
            </a:avLst>
          </a:prstGeom>
          <a:solidFill>
            <a:srgbClr val="9848FF">
              <a:alpha val="100000"/>
            </a:srgbClr>
          </a:solidFill>
          <a:ln/>
        </p:spPr>
      </p:sp>
      <p:sp>
        <p:nvSpPr>
          <p:cNvPr id="24" name="Text 14"/>
          <p:cNvSpPr/>
          <p:nvPr/>
        </p:nvSpPr>
        <p:spPr>
          <a:xfrm>
            <a:off x="10080951" y="4802204"/>
            <a:ext cx="1007376" cy="309130"/>
          </a:xfrm>
          <a:prstGeom prst="rect">
            <a:avLst/>
          </a:prstGeom>
          <a:noFill/>
          <a:ln/>
        </p:spPr>
        <p:txBody>
          <a:bodyPr wrap="square" lIns="0" tIns="0" rIns="0" bIns="0" rtlCol="0" anchor="ctr"/>
          <a:lstStyle/>
          <a:p>
            <a:pPr algn="ctr" indent="0" marL="0">
              <a:buNone/>
            </a:pPr>
            <a:r>
              <a:rPr lang="en-US" sz="1600" dirty="0">
                <a:solidFill>
                  <a:srgbClr val="FFFFFF">
                    <a:alpha val="100000"/>
                  </a:srgbClr>
                </a:solidFill>
                <a:latin typeface="Inter Regular" pitchFamily="34" charset="0"/>
                <a:ea typeface="Inter Regular" pitchFamily="34" charset="-122"/>
                <a:cs typeface="Inter Regular" pitchFamily="34" charset="-120"/>
              </a:rPr>
              <a:t>40 Million</a:t>
            </a:r>
            <a:endParaRPr lang="en-US" sz="1600" dirty="0"/>
          </a:p>
        </p:txBody>
      </p:sp>
      <p:pic>
        <p:nvPicPr>
          <p:cNvPr id="25" name="Image 8" descr=" ">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483775" y="2567194"/>
            <a:ext cx="276827" cy="152565"/>
          </a:xfrm>
          <a:prstGeom prst="rect">
            <a:avLst/>
          </a:prstGeom>
        </p:spPr>
      </p:pic>
      <p:pic>
        <p:nvPicPr>
          <p:cNvPr id="26" name="Image 9" descr=" ">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74291" y="3322088"/>
            <a:ext cx="292054" cy="109969"/>
          </a:xfrm>
          <a:prstGeom prst="rect">
            <a:avLst/>
          </a:prstGeom>
        </p:spPr>
      </p:pic>
      <p:pic>
        <p:nvPicPr>
          <p:cNvPr id="27" name="Image 10" descr=" ">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778861" y="4747414"/>
            <a:ext cx="199994" cy="132077"/>
          </a:xfrm>
          <a:prstGeom prst="rect">
            <a:avLst/>
          </a:prstGeom>
        </p:spPr>
      </p:pic>
      <p:sp>
        <p:nvSpPr>
          <p:cNvPr id="28" name="Shape 15"/>
          <p:cNvSpPr/>
          <p:nvPr/>
        </p:nvSpPr>
        <p:spPr>
          <a:xfrm>
            <a:off x="5498241" y="6021681"/>
            <a:ext cx="5980765" cy="2388346"/>
          </a:xfrm>
          <a:prstGeom prst="rect">
            <a:avLst/>
          </a:prstGeom>
          <a:noFill/>
          <a:ln/>
        </p:spPr>
      </p:sp>
      <p:pic>
        <p:nvPicPr>
          <p:cNvPr id="29" name="Image 11" descr=" ">    </p:cNvPr>
          <p:cNvPicPr>
            <a:picLocks noChangeAspect="1"/>
          </p:cNvPicPr>
          <p:nvPr/>
        </p:nvPicPr>
        <p:blipFill>
          <a:blip r:embed="rId21"/>
          <a:stretch>
            <a:fillRect/>
          </a:stretch>
        </p:blipFill>
        <p:spPr>
          <a:xfrm>
            <a:off x="5498241" y="6021681"/>
            <a:ext cx="5980765" cy="558975"/>
          </a:xfrm>
          <a:prstGeom prst="rect">
            <a:avLst/>
          </a:prstGeom>
        </p:spPr>
      </p:pic>
      <p:sp>
        <p:nvSpPr>
          <p:cNvPr id="30" name="Shape 16"/>
          <p:cNvSpPr/>
          <p:nvPr/>
        </p:nvSpPr>
        <p:spPr>
          <a:xfrm>
            <a:off x="6463290" y="6148721"/>
            <a:ext cx="4050667" cy="304895"/>
          </a:xfrm>
          <a:prstGeom prst="rect">
            <a:avLst/>
          </a:prstGeom>
          <a:noFill/>
          <a:ln/>
        </p:spPr>
      </p:sp>
      <p:sp>
        <p:nvSpPr>
          <p:cNvPr id="31" name="Text 17"/>
          <p:cNvSpPr/>
          <p:nvPr/>
        </p:nvSpPr>
        <p:spPr>
          <a:xfrm>
            <a:off x="6433661" y="6138134"/>
            <a:ext cx="3055989" cy="326069"/>
          </a:xfrm>
          <a:prstGeom prst="rect">
            <a:avLst/>
          </a:prstGeom>
          <a:noFill/>
          <a:ln/>
        </p:spPr>
        <p:txBody>
          <a:bodyPr wrap="square" lIns="0" tIns="0" rIns="0" bIns="0" rtlCol="0" anchor="ctr"/>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Raydium Swap Opening Liquidity :</a:t>
            </a:r>
            <a:endParaRPr lang="en-US" sz="1400" dirty="0"/>
          </a:p>
        </p:txBody>
      </p:sp>
      <p:sp>
        <p:nvSpPr>
          <p:cNvPr id="32" name="Text 18"/>
          <p:cNvSpPr/>
          <p:nvPr/>
        </p:nvSpPr>
        <p:spPr>
          <a:xfrm>
            <a:off x="9536210" y="6114844"/>
            <a:ext cx="1045470" cy="372650"/>
          </a:xfrm>
          <a:prstGeom prst="rect">
            <a:avLst/>
          </a:prstGeom>
          <a:noFill/>
          <a:ln/>
        </p:spPr>
        <p:txBody>
          <a:bodyPr wrap="square" lIns="0" tIns="0" rIns="0" bIns="0" rtlCol="0" anchor="ctr"/>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90 Million</a:t>
            </a:r>
            <a:endParaRPr lang="en-US" sz="1600" dirty="0"/>
          </a:p>
        </p:txBody>
      </p:sp>
      <p:pic>
        <p:nvPicPr>
          <p:cNvPr id="33" name="Image 12" descr=" ">    </p:cNvPr>
          <p:cNvPicPr>
            <a:picLocks noChangeAspect="1"/>
          </p:cNvPicPr>
          <p:nvPr/>
        </p:nvPicPr>
        <p:blipFill>
          <a:blip r:embed="rId22"/>
          <a:stretch>
            <a:fillRect/>
          </a:stretch>
        </p:blipFill>
        <p:spPr>
          <a:xfrm>
            <a:off x="5498241" y="6631472"/>
            <a:ext cx="5980765" cy="558975"/>
          </a:xfrm>
          <a:prstGeom prst="rect">
            <a:avLst/>
          </a:prstGeom>
        </p:spPr>
      </p:pic>
      <p:sp>
        <p:nvSpPr>
          <p:cNvPr id="34" name="Shape 19"/>
          <p:cNvSpPr/>
          <p:nvPr/>
        </p:nvSpPr>
        <p:spPr>
          <a:xfrm>
            <a:off x="6545827" y="6758511"/>
            <a:ext cx="3885593" cy="304895"/>
          </a:xfrm>
          <a:prstGeom prst="rect">
            <a:avLst/>
          </a:prstGeom>
          <a:noFill/>
          <a:ln/>
        </p:spPr>
      </p:sp>
      <p:sp>
        <p:nvSpPr>
          <p:cNvPr id="35" name="Text 20"/>
          <p:cNvSpPr/>
          <p:nvPr/>
        </p:nvSpPr>
        <p:spPr>
          <a:xfrm>
            <a:off x="6520431" y="6796623"/>
            <a:ext cx="2882450" cy="279487"/>
          </a:xfrm>
          <a:prstGeom prst="rect">
            <a:avLst/>
          </a:prstGeom>
          <a:noFill/>
          <a:ln/>
        </p:spPr>
        <p:txBody>
          <a:bodyPr wrap="square" lIns="0" tIns="0" rIns="0" bIns="0" rtlCol="0" anchor="t"/>
          <a:lstStyle/>
          <a:p>
            <a:pPr algn="ctr" indent="0" marL="0">
              <a:buNone/>
            </a:pPr>
            <a:r>
              <a:rPr lang="en-US" sz="1200" dirty="0">
                <a:solidFill>
                  <a:srgbClr val="FFFFFF">
                    <a:alpha val="100000"/>
                  </a:srgbClr>
                </a:solidFill>
                <a:latin typeface="Poppins Regular" pitchFamily="34" charset="0"/>
                <a:ea typeface="Poppins Regular" pitchFamily="34" charset="-122"/>
                <a:cs typeface="Poppins Regular" pitchFamily="34" charset="-120"/>
              </a:rPr>
              <a:t>Allocated for Pledge holders Vesting :</a:t>
            </a:r>
            <a:endParaRPr lang="en-US" sz="1200" dirty="0"/>
          </a:p>
        </p:txBody>
      </p:sp>
      <p:sp>
        <p:nvSpPr>
          <p:cNvPr id="36" name="Text 21"/>
          <p:cNvSpPr/>
          <p:nvPr/>
        </p:nvSpPr>
        <p:spPr>
          <a:xfrm>
            <a:off x="9453673" y="6758511"/>
            <a:ext cx="1045470"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40 Million</a:t>
            </a:r>
            <a:endParaRPr lang="en-US" sz="1600" dirty="0"/>
          </a:p>
        </p:txBody>
      </p:sp>
      <p:pic>
        <p:nvPicPr>
          <p:cNvPr id="37" name="Image 13" descr=" ">    </p:cNvPr>
          <p:cNvPicPr>
            <a:picLocks noChangeAspect="1"/>
          </p:cNvPicPr>
          <p:nvPr/>
        </p:nvPicPr>
        <p:blipFill>
          <a:blip r:embed="rId23"/>
          <a:stretch>
            <a:fillRect/>
          </a:stretch>
        </p:blipFill>
        <p:spPr>
          <a:xfrm>
            <a:off x="5498241" y="7241262"/>
            <a:ext cx="5980765" cy="558975"/>
          </a:xfrm>
          <a:prstGeom prst="rect">
            <a:avLst/>
          </a:prstGeom>
        </p:spPr>
      </p:pic>
      <p:sp>
        <p:nvSpPr>
          <p:cNvPr id="38" name="Shape 22"/>
          <p:cNvSpPr/>
          <p:nvPr/>
        </p:nvSpPr>
        <p:spPr>
          <a:xfrm>
            <a:off x="6456941" y="7368302"/>
            <a:ext cx="4063365" cy="304895"/>
          </a:xfrm>
          <a:prstGeom prst="rect">
            <a:avLst/>
          </a:prstGeom>
          <a:noFill/>
          <a:ln/>
        </p:spPr>
      </p:sp>
      <p:sp>
        <p:nvSpPr>
          <p:cNvPr id="39" name="Text 23"/>
          <p:cNvSpPr/>
          <p:nvPr/>
        </p:nvSpPr>
        <p:spPr>
          <a:xfrm>
            <a:off x="6427312" y="7387358"/>
            <a:ext cx="3132177" cy="326069"/>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Poppins Regular" pitchFamily="34" charset="0"/>
                <a:ea typeface="Poppins Regular" pitchFamily="34" charset="-122"/>
                <a:cs typeface="Poppins Regular" pitchFamily="34" charset="-120"/>
              </a:rPr>
              <a:t>Market Makers &amp; Exchange Listing :</a:t>
            </a:r>
            <a:endParaRPr lang="en-US" sz="1400" dirty="0"/>
          </a:p>
        </p:txBody>
      </p:sp>
      <p:sp>
        <p:nvSpPr>
          <p:cNvPr id="40" name="Text 24"/>
          <p:cNvSpPr/>
          <p:nvPr/>
        </p:nvSpPr>
        <p:spPr>
          <a:xfrm>
            <a:off x="9606049" y="7368302"/>
            <a:ext cx="981980"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Medium" pitchFamily="34" charset="0"/>
                <a:ea typeface="Poppins Medium" pitchFamily="34" charset="-122"/>
                <a:cs typeface="Poppins Medium" pitchFamily="34" charset="-120"/>
              </a:rPr>
              <a:t>10 Million</a:t>
            </a:r>
            <a:endParaRPr lang="en-US" sz="1600" dirty="0"/>
          </a:p>
        </p:txBody>
      </p:sp>
      <p:pic>
        <p:nvPicPr>
          <p:cNvPr id="41" name="Image 14" descr=" ">    </p:cNvPr>
          <p:cNvPicPr>
            <a:picLocks noChangeAspect="1"/>
          </p:cNvPicPr>
          <p:nvPr/>
        </p:nvPicPr>
        <p:blipFill>
          <a:blip r:embed="rId24"/>
          <a:stretch>
            <a:fillRect/>
          </a:stretch>
        </p:blipFill>
        <p:spPr>
          <a:xfrm>
            <a:off x="5498241" y="7851053"/>
            <a:ext cx="5980765" cy="558975"/>
          </a:xfrm>
          <a:prstGeom prst="rect">
            <a:avLst/>
          </a:prstGeom>
        </p:spPr>
      </p:pic>
      <p:sp>
        <p:nvSpPr>
          <p:cNvPr id="42" name="Shape 25"/>
          <p:cNvSpPr/>
          <p:nvPr/>
        </p:nvSpPr>
        <p:spPr>
          <a:xfrm>
            <a:off x="7269614" y="7978092"/>
            <a:ext cx="2438019" cy="304895"/>
          </a:xfrm>
          <a:prstGeom prst="rect">
            <a:avLst/>
          </a:prstGeom>
          <a:noFill/>
          <a:ln/>
        </p:spPr>
      </p:sp>
      <p:sp>
        <p:nvSpPr>
          <p:cNvPr id="43" name="Text 26"/>
          <p:cNvSpPr/>
          <p:nvPr/>
        </p:nvSpPr>
        <p:spPr>
          <a:xfrm>
            <a:off x="7235753" y="7978092"/>
            <a:ext cx="1337524" cy="372650"/>
          </a:xfrm>
          <a:prstGeom prst="rect">
            <a:avLst/>
          </a:prstGeom>
          <a:noFill/>
          <a:ln/>
        </p:spPr>
        <p:txBody>
          <a:bodyPr wrap="square" lIns="0" tIns="0" rIns="0" bIns="0" rtlCol="0" anchor="t"/>
          <a:lstStyle/>
          <a:p>
            <a:pPr algn="ctr"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Max supply:</a:t>
            </a:r>
            <a:endParaRPr lang="en-US" sz="1600" dirty="0"/>
          </a:p>
        </p:txBody>
      </p:sp>
      <p:sp>
        <p:nvSpPr>
          <p:cNvPr id="44" name="Text 27"/>
          <p:cNvSpPr/>
          <p:nvPr/>
        </p:nvSpPr>
        <p:spPr>
          <a:xfrm>
            <a:off x="8615604" y="7978092"/>
            <a:ext cx="1159752" cy="372650"/>
          </a:xfrm>
          <a:prstGeom prst="rect">
            <a:avLst/>
          </a:prstGeom>
          <a:noFill/>
          <a:ln/>
        </p:spPr>
        <p:txBody>
          <a:bodyPr wrap="square" lIns="0" tIns="0" rIns="0" bIns="0" rtlCol="0" anchor="t"/>
          <a:lstStyle/>
          <a:p>
            <a:pPr algn="l" indent="0" marL="0">
              <a:buNone/>
            </a:pPr>
            <a:r>
              <a:rPr lang="en-US" sz="1600" dirty="0">
                <a:solidFill>
                  <a:srgbClr val="FFFFFF">
                    <a:alpha val="100000"/>
                  </a:srgbClr>
                </a:solidFill>
                <a:latin typeface="Poppins Bold" pitchFamily="34" charset="0"/>
                <a:ea typeface="Poppins Bold" pitchFamily="34" charset="-122"/>
                <a:cs typeface="Poppins Bold" pitchFamily="34" charset="-120"/>
              </a:rPr>
              <a:t>140 Million</a:t>
            </a:r>
            <a:endParaRPr lang="en-US" sz="1600" dirty="0"/>
          </a:p>
        </p:txBody>
      </p:sp>
      <p:sp>
        <p:nvSpPr>
          <p:cNvPr id="45" name="Shape 28"/>
          <p:cNvSpPr/>
          <p:nvPr/>
        </p:nvSpPr>
        <p:spPr>
          <a:xfrm>
            <a:off x="1206311" y="1600700"/>
            <a:ext cx="3606236" cy="7190446"/>
          </a:xfrm>
          <a:prstGeom prst="rect">
            <a:avLst/>
          </a:prstGeom>
          <a:noFill/>
          <a:ln/>
        </p:spPr>
      </p:sp>
      <p:pic>
        <p:nvPicPr>
          <p:cNvPr id="46" name="Image 15" descr=" ">    </p:cNvPr>
          <p:cNvPicPr>
            <a:picLocks noChangeAspect="1"/>
          </p:cNvPicPr>
          <p:nvPr/>
        </p:nvPicPr>
        <p:blipFill>
          <a:blip r:embed="rId25"/>
          <a:stretch>
            <a:fillRect/>
          </a:stretch>
        </p:blipFill>
        <p:spPr>
          <a:xfrm>
            <a:off x="1155519" y="1600700"/>
            <a:ext cx="1879306" cy="1499068"/>
          </a:xfrm>
          <a:prstGeom prst="rect">
            <a:avLst/>
          </a:prstGeom>
        </p:spPr>
      </p:pic>
      <p:pic>
        <p:nvPicPr>
          <p:cNvPr id="47" name="Image 16" descr=" ">    </p:cNvPr>
          <p:cNvPicPr>
            <a:picLocks noChangeAspect="1"/>
          </p:cNvPicPr>
          <p:nvPr/>
        </p:nvPicPr>
        <p:blipFill>
          <a:blip r:embed="rId26"/>
          <a:stretch>
            <a:fillRect/>
          </a:stretch>
        </p:blipFill>
        <p:spPr>
          <a:xfrm>
            <a:off x="2984034" y="1600700"/>
            <a:ext cx="1879306" cy="1499068"/>
          </a:xfrm>
          <a:prstGeom prst="rect">
            <a:avLst/>
          </a:prstGeom>
        </p:spPr>
      </p:pic>
      <p:pic>
        <p:nvPicPr>
          <p:cNvPr id="48" name="Image 17" descr=" ">    </p:cNvPr>
          <p:cNvPicPr>
            <a:picLocks noChangeAspect="1"/>
          </p:cNvPicPr>
          <p:nvPr/>
        </p:nvPicPr>
        <p:blipFill>
          <a:blip r:embed="rId27"/>
          <a:stretch>
            <a:fillRect/>
          </a:stretch>
        </p:blipFill>
        <p:spPr>
          <a:xfrm>
            <a:off x="1155519" y="3048953"/>
            <a:ext cx="1879306" cy="1499068"/>
          </a:xfrm>
          <a:prstGeom prst="rect">
            <a:avLst/>
          </a:prstGeom>
        </p:spPr>
      </p:pic>
      <p:pic>
        <p:nvPicPr>
          <p:cNvPr id="49" name="Image 18" descr=" ">    </p:cNvPr>
          <p:cNvPicPr>
            <a:picLocks noChangeAspect="1"/>
          </p:cNvPicPr>
          <p:nvPr/>
        </p:nvPicPr>
        <p:blipFill>
          <a:blip r:embed="rId28"/>
          <a:stretch>
            <a:fillRect/>
          </a:stretch>
        </p:blipFill>
        <p:spPr>
          <a:xfrm>
            <a:off x="2984034" y="3048953"/>
            <a:ext cx="1879306" cy="1499068"/>
          </a:xfrm>
          <a:prstGeom prst="rect">
            <a:avLst/>
          </a:prstGeom>
        </p:spPr>
      </p:pic>
      <p:pic>
        <p:nvPicPr>
          <p:cNvPr id="50" name="Image 19" descr=" ">    </p:cNvPr>
          <p:cNvPicPr>
            <a:picLocks noChangeAspect="1"/>
          </p:cNvPicPr>
          <p:nvPr/>
        </p:nvPicPr>
        <p:blipFill>
          <a:blip r:embed="rId29"/>
          <a:stretch>
            <a:fillRect/>
          </a:stretch>
        </p:blipFill>
        <p:spPr>
          <a:xfrm>
            <a:off x="1155519" y="4497205"/>
            <a:ext cx="1879306" cy="1499068"/>
          </a:xfrm>
          <a:prstGeom prst="rect">
            <a:avLst/>
          </a:prstGeom>
        </p:spPr>
      </p:pic>
      <p:pic>
        <p:nvPicPr>
          <p:cNvPr id="51" name="Image 20" descr=" ">    </p:cNvPr>
          <p:cNvPicPr>
            <a:picLocks noChangeAspect="1"/>
          </p:cNvPicPr>
          <p:nvPr/>
        </p:nvPicPr>
        <p:blipFill>
          <a:blip r:embed="rId30"/>
          <a:stretch>
            <a:fillRect/>
          </a:stretch>
        </p:blipFill>
        <p:spPr>
          <a:xfrm>
            <a:off x="2984034" y="4497205"/>
            <a:ext cx="1879306" cy="1499068"/>
          </a:xfrm>
          <a:prstGeom prst="rect">
            <a:avLst/>
          </a:prstGeom>
        </p:spPr>
      </p:pic>
      <p:pic>
        <p:nvPicPr>
          <p:cNvPr id="52" name="Image 21" descr=" ">    </p:cNvPr>
          <p:cNvPicPr>
            <a:picLocks noChangeAspect="1"/>
          </p:cNvPicPr>
          <p:nvPr/>
        </p:nvPicPr>
        <p:blipFill>
          <a:blip r:embed="rId31"/>
          <a:stretch>
            <a:fillRect/>
          </a:stretch>
        </p:blipFill>
        <p:spPr>
          <a:xfrm>
            <a:off x="1155519" y="5945457"/>
            <a:ext cx="1879306" cy="1499068"/>
          </a:xfrm>
          <a:prstGeom prst="rect">
            <a:avLst/>
          </a:prstGeom>
        </p:spPr>
      </p:pic>
      <p:pic>
        <p:nvPicPr>
          <p:cNvPr id="53" name="Image 22" descr=" ">    </p:cNvPr>
          <p:cNvPicPr>
            <a:picLocks noChangeAspect="1"/>
          </p:cNvPicPr>
          <p:nvPr/>
        </p:nvPicPr>
        <p:blipFill>
          <a:blip r:embed="rId32"/>
          <a:stretch>
            <a:fillRect/>
          </a:stretch>
        </p:blipFill>
        <p:spPr>
          <a:xfrm>
            <a:off x="2984034" y="5945457"/>
            <a:ext cx="1879306" cy="1499068"/>
          </a:xfrm>
          <a:prstGeom prst="rect">
            <a:avLst/>
          </a:prstGeom>
        </p:spPr>
      </p:pic>
      <p:pic>
        <p:nvPicPr>
          <p:cNvPr id="54" name="Image 23" descr=" ">    </p:cNvPr>
          <p:cNvPicPr>
            <a:picLocks noChangeAspect="1"/>
          </p:cNvPicPr>
          <p:nvPr/>
        </p:nvPicPr>
        <p:blipFill>
          <a:blip r:embed="rId33"/>
          <a:stretch>
            <a:fillRect/>
          </a:stretch>
        </p:blipFill>
        <p:spPr>
          <a:xfrm>
            <a:off x="1155519" y="7393710"/>
            <a:ext cx="1879306" cy="1499068"/>
          </a:xfrm>
          <a:prstGeom prst="rect">
            <a:avLst/>
          </a:prstGeom>
        </p:spPr>
      </p:pic>
      <p:pic>
        <p:nvPicPr>
          <p:cNvPr id="55" name="Image 24" descr=" ">    </p:cNvPr>
          <p:cNvPicPr>
            <a:picLocks noChangeAspect="1"/>
          </p:cNvPicPr>
          <p:nvPr/>
        </p:nvPicPr>
        <p:blipFill>
          <a:blip r:embed="rId34"/>
          <a:stretch>
            <a:fillRect/>
          </a:stretch>
        </p:blipFill>
        <p:spPr>
          <a:xfrm>
            <a:off x="2984034" y="7393710"/>
            <a:ext cx="1879306" cy="14990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67" y="8921461"/>
            <a:ext cx="776861"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4996669" y="686014"/>
            <a:ext cx="3009430"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MAKE A PLEDGE</a:t>
            </a:r>
            <a:endParaRPr lang="en-US" sz="3300" dirty="0"/>
          </a:p>
        </p:txBody>
      </p:sp>
      <p:sp>
        <p:nvSpPr>
          <p:cNvPr id="8" name="Shape 1"/>
          <p:cNvSpPr/>
          <p:nvPr/>
        </p:nvSpPr>
        <p:spPr>
          <a:xfrm>
            <a:off x="2412623" y="4941844"/>
            <a:ext cx="3961781" cy="2972729"/>
          </a:xfrm>
          <a:prstGeom prst="roundRect">
            <a:avLst>
              <a:gd name="adj" fmla="val 3384"/>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9" name="Text 2"/>
          <p:cNvSpPr/>
          <p:nvPr/>
        </p:nvSpPr>
        <p:spPr>
          <a:xfrm>
            <a:off x="3144875" y="5246739"/>
            <a:ext cx="2509974" cy="478516"/>
          </a:xfrm>
          <a:prstGeom prst="rect">
            <a:avLst/>
          </a:prstGeom>
          <a:noFill/>
          <a:ln/>
        </p:spPr>
        <p:txBody>
          <a:bodyPr wrap="square" lIns="0" tIns="0" rIns="0" bIns="0" rtlCol="0" anchor="t"/>
          <a:lstStyle/>
          <a:p>
            <a:pPr algn="ctr" indent="0" marL="0">
              <a:buNone/>
            </a:pPr>
            <a:r>
              <a:rPr lang="en-US" sz="2000" dirty="0">
                <a:solidFill>
                  <a:srgbClr val="E295FD">
                    <a:alpha val="100000"/>
                  </a:srgbClr>
                </a:solidFill>
                <a:latin typeface="Saira SemiCondensed Bold" pitchFamily="34" charset="0"/>
                <a:ea typeface="Saira SemiCondensed Bold" pitchFamily="34" charset="-122"/>
                <a:cs typeface="Saira SemiCondensed Bold" pitchFamily="34" charset="-120"/>
              </a:rPr>
              <a:t>SolHeist Pledge details</a:t>
            </a:r>
            <a:endParaRPr lang="en-US" sz="2000" dirty="0"/>
          </a:p>
        </p:txBody>
      </p:sp>
      <p:sp>
        <p:nvSpPr>
          <p:cNvPr id="10" name="Text 3"/>
          <p:cNvSpPr/>
          <p:nvPr/>
        </p:nvSpPr>
        <p:spPr>
          <a:xfrm>
            <a:off x="3517350" y="5932753"/>
            <a:ext cx="1752326"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Pledge = 1 Dollar</a:t>
            </a:r>
            <a:endParaRPr lang="en-US" sz="1800" dirty="0"/>
          </a:p>
        </p:txBody>
      </p:sp>
      <p:sp>
        <p:nvSpPr>
          <p:cNvPr id="11" name="Text 4"/>
          <p:cNvSpPr/>
          <p:nvPr/>
        </p:nvSpPr>
        <p:spPr>
          <a:xfrm>
            <a:off x="3314182" y="6529840"/>
            <a:ext cx="2158663"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Pledge = 40 SolHeist</a:t>
            </a:r>
            <a:endParaRPr lang="en-US" sz="1800" dirty="0"/>
          </a:p>
        </p:txBody>
      </p:sp>
      <p:sp>
        <p:nvSpPr>
          <p:cNvPr id="12" name="Text 5"/>
          <p:cNvSpPr/>
          <p:nvPr/>
        </p:nvSpPr>
        <p:spPr>
          <a:xfrm>
            <a:off x="3415766" y="7126926"/>
            <a:ext cx="1955494"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Vesting period: 2yrs</a:t>
            </a:r>
            <a:endParaRPr lang="en-US" sz="1800" dirty="0"/>
          </a:p>
        </p:txBody>
      </p:sp>
      <p:pic>
        <p:nvPicPr>
          <p:cNvPr id="13" name="Image 5" descr=" ">    </p:cNvPr>
          <p:cNvPicPr>
            <a:picLocks noChangeAspect="1"/>
          </p:cNvPicPr>
          <p:nvPr/>
        </p:nvPicPr>
        <p:blipFill>
          <a:blip r:embed="rId9"/>
          <a:stretch>
            <a:fillRect/>
          </a:stretch>
        </p:blipFill>
        <p:spPr>
          <a:xfrm>
            <a:off x="6628364" y="1715036"/>
            <a:ext cx="3961781" cy="2972729"/>
          </a:xfrm>
          <a:prstGeom prst="rect">
            <a:avLst/>
          </a:prstGeom>
        </p:spPr>
      </p:pic>
      <p:sp>
        <p:nvSpPr>
          <p:cNvPr id="14" name="Text 6"/>
          <p:cNvSpPr/>
          <p:nvPr/>
        </p:nvSpPr>
        <p:spPr>
          <a:xfrm>
            <a:off x="7259032" y="1867483"/>
            <a:ext cx="2700445"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Bold" pitchFamily="34" charset="0"/>
                <a:ea typeface="Saira SemiCondensed Bold" pitchFamily="34" charset="-122"/>
                <a:cs typeface="Saira SemiCondensed Bold" pitchFamily="34" charset="-120"/>
              </a:rPr>
              <a:t>SolHeist Pledge Benefits</a:t>
            </a:r>
            <a:endParaRPr lang="en-US" sz="2000" dirty="0"/>
          </a:p>
        </p:txBody>
      </p:sp>
      <p:sp>
        <p:nvSpPr>
          <p:cNvPr id="15" name="Text 7"/>
          <p:cNvSpPr/>
          <p:nvPr/>
        </p:nvSpPr>
        <p:spPr>
          <a:xfrm>
            <a:off x="7701346" y="2464570"/>
            <a:ext cx="1815816"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Get SolHeist token</a:t>
            </a:r>
            <a:endParaRPr lang="en-US" sz="1800" dirty="0"/>
          </a:p>
        </p:txBody>
      </p:sp>
      <p:sp>
        <p:nvSpPr>
          <p:cNvPr id="16" name="Text 8"/>
          <p:cNvSpPr/>
          <p:nvPr/>
        </p:nvSpPr>
        <p:spPr>
          <a:xfrm>
            <a:off x="7587064" y="3023545"/>
            <a:ext cx="2044381"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Get 25% crew tokens</a:t>
            </a:r>
            <a:endParaRPr lang="en-US" sz="1800" dirty="0"/>
          </a:p>
        </p:txBody>
      </p:sp>
      <p:sp>
        <p:nvSpPr>
          <p:cNvPr id="17" name="Text 9"/>
          <p:cNvSpPr/>
          <p:nvPr/>
        </p:nvSpPr>
        <p:spPr>
          <a:xfrm>
            <a:off x="7593413" y="3582519"/>
            <a:ext cx="2031683"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Access to inner circle</a:t>
            </a:r>
            <a:endParaRPr lang="en-US" sz="1800" dirty="0"/>
          </a:p>
        </p:txBody>
      </p:sp>
      <p:sp>
        <p:nvSpPr>
          <p:cNvPr id="18" name="Shape 10"/>
          <p:cNvSpPr/>
          <p:nvPr/>
        </p:nvSpPr>
        <p:spPr>
          <a:xfrm>
            <a:off x="6628364" y="4941844"/>
            <a:ext cx="3961781" cy="2972729"/>
          </a:xfrm>
          <a:prstGeom prst="roundRect">
            <a:avLst>
              <a:gd name="adj" fmla="val 3384"/>
            </a:avLst>
          </a:prstGeom>
          <a:solidFill>
            <a:srgbClr val="651FD9">
              <a:alpha val="100000"/>
            </a:srgbClr>
          </a:solidFill>
          <a:ln w="12700">
            <a:solidFill>
              <a:srgbClr val="651FD9"/>
            </a:solidFill>
            <a:prstDash val="solid"/>
          </a:ln>
          <a:effectLst>
            <a:outerShdw sx="100000" sy="100000" kx="0" ky="0" algn="bl" rotWithShape="0" blurRad="50800" dist="50800" dir="5400000">
              <a:srgbClr val="000000">
                <a:alpha val="25000"/>
              </a:srgbClr>
            </a:outerShdw>
          </a:effectLst>
        </p:spPr>
      </p:sp>
      <p:sp>
        <p:nvSpPr>
          <p:cNvPr id="19" name="Text 11"/>
          <p:cNvSpPr/>
          <p:nvPr/>
        </p:nvSpPr>
        <p:spPr>
          <a:xfrm>
            <a:off x="7525691" y="5246739"/>
            <a:ext cx="2167128" cy="478516"/>
          </a:xfrm>
          <a:prstGeom prst="rect">
            <a:avLst/>
          </a:prstGeom>
          <a:noFill/>
          <a:ln/>
        </p:spPr>
        <p:txBody>
          <a:bodyPr wrap="square" lIns="0" tIns="0" rIns="0" bIns="0" rtlCol="0" anchor="t"/>
          <a:lstStyle/>
          <a:p>
            <a:pPr algn="ctr" indent="0" marL="0">
              <a:buNone/>
            </a:pPr>
            <a:r>
              <a:rPr lang="en-US" sz="2000" dirty="0">
                <a:solidFill>
                  <a:srgbClr val="E295FD">
                    <a:alpha val="100000"/>
                  </a:srgbClr>
                </a:solidFill>
                <a:latin typeface="Saira SemiCondensed Bold" pitchFamily="34" charset="0"/>
                <a:ea typeface="Saira SemiCondensed Bold" pitchFamily="34" charset="-122"/>
                <a:cs typeface="Saira SemiCondensed Bold" pitchFamily="34" charset="-120"/>
              </a:rPr>
              <a:t>Crew Pledge details</a:t>
            </a:r>
            <a:endParaRPr lang="en-US" sz="2000" dirty="0"/>
          </a:p>
        </p:txBody>
      </p:sp>
      <p:sp>
        <p:nvSpPr>
          <p:cNvPr id="20" name="Text 12"/>
          <p:cNvSpPr/>
          <p:nvPr/>
        </p:nvSpPr>
        <p:spPr>
          <a:xfrm>
            <a:off x="7517225" y="5932753"/>
            <a:ext cx="2196757"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Crew Pledge = 1 Heist</a:t>
            </a:r>
            <a:endParaRPr lang="en-US" sz="1800" dirty="0"/>
          </a:p>
        </p:txBody>
      </p:sp>
      <p:sp>
        <p:nvSpPr>
          <p:cNvPr id="21" name="Text 13"/>
          <p:cNvSpPr/>
          <p:nvPr/>
        </p:nvSpPr>
        <p:spPr>
          <a:xfrm>
            <a:off x="7110889" y="6491728"/>
            <a:ext cx="2996732" cy="431935"/>
          </a:xfrm>
          <a:prstGeom prst="rect">
            <a:avLst/>
          </a:prstGeom>
          <a:noFill/>
          <a:ln/>
        </p:spPr>
        <p:txBody>
          <a:bodyPr wrap="square" lIns="0" tIns="0" rIns="0" bIns="0" rtlCol="0" anchor="ctr"/>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1 Crew Pledge = 0.4 Crew token</a:t>
            </a:r>
            <a:endParaRPr lang="en-US" sz="1800" dirty="0"/>
          </a:p>
        </p:txBody>
      </p:sp>
      <p:sp>
        <p:nvSpPr>
          <p:cNvPr id="22" name="Text 14"/>
          <p:cNvSpPr/>
          <p:nvPr/>
        </p:nvSpPr>
        <p:spPr>
          <a:xfrm>
            <a:off x="7656903" y="7126926"/>
            <a:ext cx="1904702" cy="431935"/>
          </a:xfrm>
          <a:prstGeom prst="rect">
            <a:avLst/>
          </a:prstGeom>
          <a:noFill/>
          <a:ln/>
        </p:spPr>
        <p:txBody>
          <a:bodyPr wrap="square" lIns="0" tIns="0" rIns="0" bIns="0" rtlCol="0" anchor="t"/>
          <a:lstStyle/>
          <a:p>
            <a:pPr algn="ctr" indent="0" marL="0">
              <a:buNone/>
            </a:pPr>
            <a:r>
              <a:rPr lang="en-US" sz="1800" dirty="0">
                <a:solidFill>
                  <a:srgbClr val="FFFFFF">
                    <a:alpha val="100000"/>
                  </a:srgbClr>
                </a:solidFill>
                <a:latin typeface="Saira SemiCondensed Medium" pitchFamily="34" charset="0"/>
                <a:ea typeface="Saira SemiCondensed Medium" pitchFamily="34" charset="-122"/>
                <a:cs typeface="Saira SemiCondensed Medium" pitchFamily="34" charset="-120"/>
              </a:rPr>
              <a:t>Vesting period: 1yrs</a:t>
            </a:r>
            <a:endParaRPr lang="en-US" sz="1800" dirty="0"/>
          </a:p>
        </p:txBody>
      </p:sp>
      <p:pic>
        <p:nvPicPr>
          <p:cNvPr id="23" name="Image 6" descr=" ">    </p:cNvPr>
          <p:cNvPicPr>
            <a:picLocks noChangeAspect="1"/>
          </p:cNvPicPr>
          <p:nvPr/>
        </p:nvPicPr>
        <p:blipFill>
          <a:blip r:embed="rId10"/>
          <a:stretch>
            <a:fillRect/>
          </a:stretch>
        </p:blipFill>
        <p:spPr>
          <a:xfrm>
            <a:off x="2412623" y="1715036"/>
            <a:ext cx="3961781" cy="2972729"/>
          </a:xfrm>
          <a:prstGeom prst="rect">
            <a:avLst/>
          </a:prstGeom>
        </p:spPr>
      </p:pic>
      <p:sp>
        <p:nvSpPr>
          <p:cNvPr id="24" name="Text 15"/>
          <p:cNvSpPr/>
          <p:nvPr/>
        </p:nvSpPr>
        <p:spPr>
          <a:xfrm>
            <a:off x="3417883" y="1867483"/>
            <a:ext cx="1951262"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Bold" pitchFamily="34" charset="0"/>
                <a:ea typeface="Saira SemiCondensed Bold" pitchFamily="34" charset="-122"/>
                <a:cs typeface="Saira SemiCondensed Bold" pitchFamily="34" charset="-120"/>
              </a:rPr>
              <a:t>What is a pledge?</a:t>
            </a:r>
            <a:endParaRPr lang="en-US" sz="2000" dirty="0"/>
          </a:p>
        </p:txBody>
      </p:sp>
      <p:sp>
        <p:nvSpPr>
          <p:cNvPr id="25" name="Text 16"/>
          <p:cNvSpPr/>
          <p:nvPr/>
        </p:nvSpPr>
        <p:spPr>
          <a:xfrm>
            <a:off x="2660234" y="2464570"/>
            <a:ext cx="3466558" cy="1587996"/>
          </a:xfrm>
          <a:prstGeom prst="rect">
            <a:avLst/>
          </a:prstGeom>
          <a:noFill/>
          <a:ln/>
        </p:spPr>
        <p:txBody>
          <a:bodyPr wrap="square" lIns="0" tIns="0" rIns="0" bIns="0" rtlCol="0" anchor="t"/>
          <a:lstStyle/>
          <a:p>
            <a:pPr algn="ctr" indent="0" marL="0">
              <a:buNone/>
            </a:pPr>
            <a:r>
              <a:rPr lang="en-US" sz="1500" dirty="0">
                <a:solidFill>
                  <a:srgbClr val="FFFFFF">
                    <a:alpha val="100000"/>
                  </a:srgbClr>
                </a:solidFill>
                <a:latin typeface="Saira SemiCondensed Medium" pitchFamily="34" charset="0"/>
                <a:ea typeface="Saira SemiCondensed Medium" pitchFamily="34" charset="-122"/>
                <a:cs typeface="Saira SemiCondensed Medium" pitchFamily="34" charset="-120"/>
              </a:rPr>
              <a:t>Every pledge represents certain amount of solheist tokens. In case of Heist ecosystem a pledge means user pre buying tokens and holding them for a two year vesting period with gradual release.</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85"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4971273" y="686014"/>
            <a:ext cx="3060222"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PLEDGE DETAILS</a:t>
            </a:r>
            <a:endParaRPr lang="en-US" sz="3300" dirty="0"/>
          </a:p>
        </p:txBody>
      </p:sp>
      <p:pic>
        <p:nvPicPr>
          <p:cNvPr id="8" name="Image 5" descr=" ">    </p:cNvPr>
          <p:cNvPicPr>
            <a:picLocks noChangeAspect="1"/>
          </p:cNvPicPr>
          <p:nvPr/>
        </p:nvPicPr>
        <p:blipFill>
          <a:blip r:embed="rId9"/>
          <a:stretch>
            <a:fillRect/>
          </a:stretch>
        </p:blipFill>
        <p:spPr>
          <a:xfrm>
            <a:off x="2361831" y="1715036"/>
            <a:ext cx="8279106" cy="5373779"/>
          </a:xfrm>
          <a:prstGeom prst="rect">
            <a:avLst/>
          </a:prstGeom>
        </p:spPr>
      </p:pic>
      <p:sp>
        <p:nvSpPr>
          <p:cNvPr id="9" name="Text 1"/>
          <p:cNvSpPr/>
          <p:nvPr/>
        </p:nvSpPr>
        <p:spPr>
          <a:xfrm>
            <a:off x="4541657" y="1918299"/>
            <a:ext cx="3919454" cy="478516"/>
          </a:xfrm>
          <a:prstGeom prst="rect">
            <a:avLst/>
          </a:prstGeom>
          <a:noFill/>
          <a:ln/>
        </p:spPr>
        <p:txBody>
          <a:bodyPr wrap="square" lIns="0" tIns="0" rIns="0" bIns="0" rtlCol="0" anchor="t"/>
          <a:lstStyle/>
          <a:p>
            <a:pPr algn="ctr" indent="0" marL="0">
              <a:buNone/>
            </a:pPr>
            <a:r>
              <a:rPr lang="en-US" sz="2000" dirty="0">
                <a:solidFill>
                  <a:srgbClr val="E295FD">
                    <a:alpha val="100000"/>
                  </a:srgbClr>
                </a:solidFill>
                <a:latin typeface="Saira SemiCondensed Bold" pitchFamily="34" charset="0"/>
                <a:ea typeface="Saira SemiCondensed Bold" pitchFamily="34" charset="-122"/>
                <a:cs typeface="Saira SemiCondensed Bold" pitchFamily="34" charset="-120"/>
              </a:rPr>
              <a:t>Sale phases (Each phases is 15 days)</a:t>
            </a:r>
            <a:endParaRPr lang="en-US" sz="2000" dirty="0"/>
          </a:p>
        </p:txBody>
      </p:sp>
      <p:sp>
        <p:nvSpPr>
          <p:cNvPr id="10" name="Shape 2"/>
          <p:cNvSpPr/>
          <p:nvPr/>
        </p:nvSpPr>
        <p:spPr>
          <a:xfrm>
            <a:off x="4457003" y="2528090"/>
            <a:ext cx="4101459" cy="1499068"/>
          </a:xfrm>
          <a:prstGeom prst="rect">
            <a:avLst/>
          </a:prstGeom>
          <a:noFill/>
          <a:ln/>
        </p:spPr>
      </p:sp>
      <p:sp>
        <p:nvSpPr>
          <p:cNvPr id="11" name="Text 3"/>
          <p:cNvSpPr/>
          <p:nvPr/>
        </p:nvSpPr>
        <p:spPr>
          <a:xfrm>
            <a:off x="4446422" y="2528090"/>
            <a:ext cx="4122622"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Phase 1 (+50%) - Buy 100  and get  50 pledges as bonus</a:t>
            </a:r>
            <a:endParaRPr lang="en-US" sz="1400" dirty="0"/>
          </a:p>
        </p:txBody>
      </p:sp>
      <p:sp>
        <p:nvSpPr>
          <p:cNvPr id="12" name="Text 4"/>
          <p:cNvSpPr/>
          <p:nvPr/>
        </p:nvSpPr>
        <p:spPr>
          <a:xfrm>
            <a:off x="4427375" y="2934617"/>
            <a:ext cx="4160716"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Phase 2 (+40%) - Buy 100  and get  40 pledges as bonus</a:t>
            </a:r>
            <a:endParaRPr lang="en-US" sz="1400" dirty="0"/>
          </a:p>
        </p:txBody>
      </p:sp>
      <p:sp>
        <p:nvSpPr>
          <p:cNvPr id="13" name="Text 5"/>
          <p:cNvSpPr/>
          <p:nvPr/>
        </p:nvSpPr>
        <p:spPr>
          <a:xfrm>
            <a:off x="4433724" y="3341144"/>
            <a:ext cx="4148018"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Phase 3 (+30%) - Buy 100  and get  30 pledges as bonus</a:t>
            </a:r>
            <a:endParaRPr lang="en-US" sz="1400" dirty="0"/>
          </a:p>
        </p:txBody>
      </p:sp>
      <p:sp>
        <p:nvSpPr>
          <p:cNvPr id="14" name="Text 6"/>
          <p:cNvSpPr/>
          <p:nvPr/>
        </p:nvSpPr>
        <p:spPr>
          <a:xfrm>
            <a:off x="4427375" y="3747671"/>
            <a:ext cx="4160716"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Phase 4 (+20%) - Buy 100  and get  20 pledges as bonus</a:t>
            </a:r>
            <a:endParaRPr lang="en-US" sz="1400" dirty="0"/>
          </a:p>
        </p:txBody>
      </p:sp>
      <p:sp>
        <p:nvSpPr>
          <p:cNvPr id="15" name="Text 7"/>
          <p:cNvSpPr/>
          <p:nvPr/>
        </p:nvSpPr>
        <p:spPr>
          <a:xfrm>
            <a:off x="4795617" y="4408277"/>
            <a:ext cx="3411534" cy="478516"/>
          </a:xfrm>
          <a:prstGeom prst="rect">
            <a:avLst/>
          </a:prstGeom>
          <a:noFill/>
          <a:ln/>
        </p:spPr>
        <p:txBody>
          <a:bodyPr wrap="square" lIns="0" tIns="0" rIns="0" bIns="0" rtlCol="0" anchor="t"/>
          <a:lstStyle/>
          <a:p>
            <a:pPr algn="ctr" indent="0" marL="0">
              <a:buNone/>
            </a:pPr>
            <a:r>
              <a:rPr lang="en-US" sz="2000" dirty="0">
                <a:solidFill>
                  <a:srgbClr val="E295FD">
                    <a:alpha val="100000"/>
                  </a:srgbClr>
                </a:solidFill>
                <a:latin typeface="Saira SemiCondensed Bold" pitchFamily="34" charset="0"/>
                <a:ea typeface="Saira SemiCondensed Bold" pitchFamily="34" charset="-122"/>
                <a:cs typeface="Saira SemiCondensed Bold" pitchFamily="34" charset="-120"/>
              </a:rPr>
              <a:t>Crew Pledge Bonus drop details</a:t>
            </a:r>
            <a:endParaRPr lang="en-US" sz="2000" dirty="0"/>
          </a:p>
        </p:txBody>
      </p:sp>
      <p:sp>
        <p:nvSpPr>
          <p:cNvPr id="16" name="Shape 8"/>
          <p:cNvSpPr/>
          <p:nvPr/>
        </p:nvSpPr>
        <p:spPr>
          <a:xfrm>
            <a:off x="4164949" y="5018068"/>
            <a:ext cx="4672870" cy="1499068"/>
          </a:xfrm>
          <a:prstGeom prst="rect">
            <a:avLst/>
          </a:prstGeom>
          <a:noFill/>
          <a:ln/>
        </p:spPr>
      </p:sp>
      <p:sp>
        <p:nvSpPr>
          <p:cNvPr id="17" name="Text 9"/>
          <p:cNvSpPr/>
          <p:nvPr/>
        </p:nvSpPr>
        <p:spPr>
          <a:xfrm>
            <a:off x="4414677" y="5018068"/>
            <a:ext cx="4173414"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Crew tokens bonuses will be directly sent to users wallet </a:t>
            </a:r>
            <a:endParaRPr lang="en-US" sz="1400" dirty="0"/>
          </a:p>
        </p:txBody>
      </p:sp>
      <p:sp>
        <p:nvSpPr>
          <p:cNvPr id="18" name="Text 10"/>
          <p:cNvSpPr/>
          <p:nvPr/>
        </p:nvSpPr>
        <p:spPr>
          <a:xfrm>
            <a:off x="4135320" y="5424595"/>
            <a:ext cx="4732127"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Bonuses will be distributed whenever crew pledge sale goes live  </a:t>
            </a:r>
            <a:endParaRPr lang="en-US" sz="1400" dirty="0"/>
          </a:p>
        </p:txBody>
      </p:sp>
      <p:sp>
        <p:nvSpPr>
          <p:cNvPr id="19" name="Text 11"/>
          <p:cNvSpPr/>
          <p:nvPr/>
        </p:nvSpPr>
        <p:spPr>
          <a:xfrm>
            <a:off x="4560704" y="5831122"/>
            <a:ext cx="3881360"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Bonus drop date will be announced before going live  </a:t>
            </a:r>
            <a:endParaRPr lang="en-US" sz="1400" dirty="0"/>
          </a:p>
        </p:txBody>
      </p:sp>
      <p:sp>
        <p:nvSpPr>
          <p:cNvPr id="20" name="Text 12"/>
          <p:cNvSpPr/>
          <p:nvPr/>
        </p:nvSpPr>
        <p:spPr>
          <a:xfrm>
            <a:off x="4541657" y="6237649"/>
            <a:ext cx="3919454" cy="338773"/>
          </a:xfrm>
          <a:prstGeom prst="rect">
            <a:avLst/>
          </a:prstGeom>
          <a:noFill/>
          <a:ln/>
        </p:spPr>
        <p:txBody>
          <a:bodyPr wrap="square" lIns="0" tIns="0" rIns="0" bIns="0" rtlCol="0" anchor="t"/>
          <a:lstStyle/>
          <a:p>
            <a:pPr algn="ctr" indent="0" marL="0">
              <a:buNone/>
            </a:pPr>
            <a:r>
              <a:rPr lang="en-US" sz="1400" dirty="0">
                <a:solidFill>
                  <a:srgbClr val="FFFFFF">
                    <a:alpha val="100000"/>
                  </a:srgbClr>
                </a:solidFill>
                <a:latin typeface="Saira SemiCondensed Medium" pitchFamily="34" charset="0"/>
                <a:ea typeface="Saira SemiCondensed Medium" pitchFamily="34" charset="-122"/>
                <a:cs typeface="Saira SemiCondensed Medium" pitchFamily="34" charset="-120"/>
              </a:rPr>
              <a:t>All crew pledges will  have vesting period of one year </a:t>
            </a:r>
            <a:endParaRPr lang="en-US" sz="1400" dirty="0"/>
          </a:p>
        </p:txBody>
      </p:sp>
      <p:sp>
        <p:nvSpPr>
          <p:cNvPr id="21" name="Shape 13"/>
          <p:cNvSpPr/>
          <p:nvPr/>
        </p:nvSpPr>
        <p:spPr>
          <a:xfrm>
            <a:off x="3542746" y="7241262"/>
            <a:ext cx="5917275" cy="1651516"/>
          </a:xfrm>
          <a:prstGeom prst="roundRect">
            <a:avLst>
              <a:gd name="adj" fmla="val 6090"/>
            </a:avLst>
          </a:prstGeom>
          <a:solidFill>
            <a:srgbClr val="FFFFFF">
              <a:alpha val="100000"/>
            </a:srgbClr>
          </a:solidFill>
          <a:ln w="12700">
            <a:solidFill>
              <a:srgbClr val="E295FD"/>
            </a:solidFill>
            <a:prstDash val="solid"/>
          </a:ln>
        </p:spPr>
      </p:sp>
      <p:sp>
        <p:nvSpPr>
          <p:cNvPr id="22" name="Text 14"/>
          <p:cNvSpPr/>
          <p:nvPr/>
        </p:nvSpPr>
        <p:spPr>
          <a:xfrm>
            <a:off x="5775481" y="7393710"/>
            <a:ext cx="1451806"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Medium" pitchFamily="34" charset="0"/>
                <a:ea typeface="Saira SemiCondensed Medium" pitchFamily="34" charset="-122"/>
                <a:cs typeface="Saira SemiCondensed Medium" pitchFamily="34" charset="-120"/>
              </a:rPr>
              <a:t>What is vesting?</a:t>
            </a:r>
            <a:endParaRPr lang="en-US" sz="1600" dirty="0"/>
          </a:p>
        </p:txBody>
      </p:sp>
      <p:sp>
        <p:nvSpPr>
          <p:cNvPr id="23" name="Text 15"/>
          <p:cNvSpPr/>
          <p:nvPr/>
        </p:nvSpPr>
        <p:spPr>
          <a:xfrm>
            <a:off x="3754380" y="7787533"/>
            <a:ext cx="5494008" cy="897747"/>
          </a:xfrm>
          <a:prstGeom prst="rect">
            <a:avLst/>
          </a:prstGeom>
          <a:noFill/>
          <a:ln/>
        </p:spPr>
        <p:txBody>
          <a:bodyPr wrap="square" lIns="0" tIns="0" rIns="0" bIns="0" rtlCol="0" anchor="t"/>
          <a:lstStyle/>
          <a:p>
            <a:pPr algn="ctr" indent="0" marL="0">
              <a:buNone/>
            </a:pPr>
            <a:r>
              <a:rPr lang="en-US" sz="14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Vesting in cryptocurrencies refers to the gradual or phased release of tokens or coins to stakeholders like employees, founders, investors, or community members.</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85"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3295135" y="686014"/>
            <a:ext cx="6425196"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WHEN YOU INVEST $1,000, YOU GET</a:t>
            </a:r>
            <a:endParaRPr lang="en-US" sz="3300" dirty="0"/>
          </a:p>
        </p:txBody>
      </p:sp>
      <p:sp>
        <p:nvSpPr>
          <p:cNvPr id="8" name="Text 1"/>
          <p:cNvSpPr/>
          <p:nvPr/>
        </p:nvSpPr>
        <p:spPr>
          <a:xfrm>
            <a:off x="4298278" y="2756761"/>
            <a:ext cx="4406211"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Plus bonus crew pledges</a:t>
            </a:r>
            <a:endParaRPr lang="en-US" sz="3300" dirty="0"/>
          </a:p>
        </p:txBody>
      </p:sp>
      <p:sp>
        <p:nvSpPr>
          <p:cNvPr id="9" name="Shape 2"/>
          <p:cNvSpPr/>
          <p:nvPr/>
        </p:nvSpPr>
        <p:spPr>
          <a:xfrm>
            <a:off x="3549095" y="7342894"/>
            <a:ext cx="5917275" cy="1410141"/>
          </a:xfrm>
          <a:prstGeom prst="roundRect">
            <a:avLst>
              <a:gd name="adj" fmla="val 7133"/>
            </a:avLst>
          </a:prstGeom>
          <a:solidFill>
            <a:srgbClr val="FFFFFF">
              <a:alpha val="100000"/>
            </a:srgbClr>
          </a:solidFill>
          <a:ln w="12700">
            <a:solidFill>
              <a:srgbClr val="E295FD"/>
            </a:solidFill>
            <a:prstDash val="solid"/>
          </a:ln>
        </p:spPr>
      </p:sp>
      <p:sp>
        <p:nvSpPr>
          <p:cNvPr id="10" name="Text 3"/>
          <p:cNvSpPr/>
          <p:nvPr/>
        </p:nvSpPr>
        <p:spPr>
          <a:xfrm>
            <a:off x="4575518" y="7495342"/>
            <a:ext cx="3864429"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Solhiest pledges have a 2 year vesting period.</a:t>
            </a:r>
            <a:endParaRPr lang="en-US" sz="1600" dirty="0"/>
          </a:p>
        </p:txBody>
      </p:sp>
      <p:sp>
        <p:nvSpPr>
          <p:cNvPr id="11" name="Text 4"/>
          <p:cNvSpPr/>
          <p:nvPr/>
        </p:nvSpPr>
        <p:spPr>
          <a:xfrm>
            <a:off x="4632659" y="7889165"/>
            <a:ext cx="3750147"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Crew pledges will have 1 year vesting period.</a:t>
            </a:r>
            <a:endParaRPr lang="en-US" sz="1600" dirty="0"/>
          </a:p>
        </p:txBody>
      </p:sp>
      <p:sp>
        <p:nvSpPr>
          <p:cNvPr id="12" name="Text 5"/>
          <p:cNvSpPr/>
          <p:nvPr/>
        </p:nvSpPr>
        <p:spPr>
          <a:xfrm>
            <a:off x="3858080" y="8282988"/>
            <a:ext cx="5299305" cy="385354"/>
          </a:xfrm>
          <a:prstGeom prst="rect">
            <a:avLst/>
          </a:prstGeom>
          <a:noFill/>
          <a:ln/>
        </p:spPr>
        <p:txBody>
          <a:bodyPr wrap="square" lIns="0" tIns="0" rIns="0" bIns="0" rtlCol="0" anchor="t"/>
          <a:lstStyle/>
          <a:p>
            <a:pPr algn="ctr" indent="0" marL="0">
              <a:buNone/>
            </a:pPr>
            <a:r>
              <a:rPr lang="en-US" sz="1600" dirty="0">
                <a:solidFill>
                  <a:srgbClr val="1F1D1E">
                    <a:alpha val="100000"/>
                  </a:srgbClr>
                </a:solidFill>
                <a:latin typeface="Saira SemiCondensed Regular" pitchFamily="34" charset="0"/>
                <a:ea typeface="Saira SemiCondensed Regular" pitchFamily="34" charset="-122"/>
                <a:cs typeface="Saira SemiCondensed Regular" pitchFamily="34" charset="-120"/>
              </a:rPr>
              <a:t>Tokens will be partially released daily until vesting period ends.</a:t>
            </a:r>
            <a:endParaRPr lang="en-US" sz="1600" dirty="0"/>
          </a:p>
        </p:txBody>
      </p:sp>
      <p:sp>
        <p:nvSpPr>
          <p:cNvPr id="13" name="Shape 6"/>
          <p:cNvSpPr/>
          <p:nvPr/>
        </p:nvSpPr>
        <p:spPr>
          <a:xfrm>
            <a:off x="2082475" y="3582519"/>
            <a:ext cx="8431482" cy="3506295"/>
          </a:xfrm>
          <a:prstGeom prst="rect">
            <a:avLst/>
          </a:prstGeom>
          <a:noFill/>
          <a:ln/>
        </p:spPr>
      </p:sp>
      <p:pic>
        <p:nvPicPr>
          <p:cNvPr id="14" name="Image 5" descr=" ">    </p:cNvPr>
          <p:cNvPicPr>
            <a:picLocks noChangeAspect="1"/>
          </p:cNvPicPr>
          <p:nvPr/>
        </p:nvPicPr>
        <p:blipFill>
          <a:blip r:embed="rId9"/>
          <a:stretch>
            <a:fillRect/>
          </a:stretch>
        </p:blipFill>
        <p:spPr>
          <a:xfrm>
            <a:off x="2031683" y="3582519"/>
            <a:ext cx="1625346" cy="1753148"/>
          </a:xfrm>
          <a:prstGeom prst="rect">
            <a:avLst/>
          </a:prstGeom>
        </p:spPr>
      </p:pic>
      <p:pic>
        <p:nvPicPr>
          <p:cNvPr id="15" name="Image 6" descr=" ">    </p:cNvPr>
          <p:cNvPicPr>
            <a:picLocks noChangeAspect="1"/>
          </p:cNvPicPr>
          <p:nvPr/>
        </p:nvPicPr>
        <p:blipFill>
          <a:blip r:embed="rId10"/>
          <a:stretch>
            <a:fillRect/>
          </a:stretch>
        </p:blipFill>
        <p:spPr>
          <a:xfrm>
            <a:off x="3758613" y="3582519"/>
            <a:ext cx="1625346" cy="1753148"/>
          </a:xfrm>
          <a:prstGeom prst="rect">
            <a:avLst/>
          </a:prstGeom>
        </p:spPr>
      </p:pic>
      <p:pic>
        <p:nvPicPr>
          <p:cNvPr id="16" name="Image 7" descr=" ">    </p:cNvPr>
          <p:cNvPicPr>
            <a:picLocks noChangeAspect="1"/>
          </p:cNvPicPr>
          <p:nvPr/>
        </p:nvPicPr>
        <p:blipFill>
          <a:blip r:embed="rId11"/>
          <a:stretch>
            <a:fillRect/>
          </a:stretch>
        </p:blipFill>
        <p:spPr>
          <a:xfrm>
            <a:off x="5485543" y="3582519"/>
            <a:ext cx="1625346" cy="1753148"/>
          </a:xfrm>
          <a:prstGeom prst="rect">
            <a:avLst/>
          </a:prstGeom>
        </p:spPr>
      </p:pic>
      <p:pic>
        <p:nvPicPr>
          <p:cNvPr id="17" name="Image 8" descr=" ">    </p:cNvPr>
          <p:cNvPicPr>
            <a:picLocks noChangeAspect="1"/>
          </p:cNvPicPr>
          <p:nvPr/>
        </p:nvPicPr>
        <p:blipFill>
          <a:blip r:embed="rId12"/>
          <a:stretch>
            <a:fillRect/>
          </a:stretch>
        </p:blipFill>
        <p:spPr>
          <a:xfrm>
            <a:off x="7212473" y="3582519"/>
            <a:ext cx="1625346" cy="1753148"/>
          </a:xfrm>
          <a:prstGeom prst="rect">
            <a:avLst/>
          </a:prstGeom>
        </p:spPr>
      </p:pic>
      <p:pic>
        <p:nvPicPr>
          <p:cNvPr id="18" name="Image 9" descr=" ">    </p:cNvPr>
          <p:cNvPicPr>
            <a:picLocks noChangeAspect="1"/>
          </p:cNvPicPr>
          <p:nvPr/>
        </p:nvPicPr>
        <p:blipFill>
          <a:blip r:embed="rId13"/>
          <a:stretch>
            <a:fillRect/>
          </a:stretch>
        </p:blipFill>
        <p:spPr>
          <a:xfrm>
            <a:off x="8939403" y="3582519"/>
            <a:ext cx="1625346" cy="1753148"/>
          </a:xfrm>
          <a:prstGeom prst="rect">
            <a:avLst/>
          </a:prstGeom>
        </p:spPr>
      </p:pic>
      <p:pic>
        <p:nvPicPr>
          <p:cNvPr id="19" name="Image 10" descr=" ">    </p:cNvPr>
          <p:cNvPicPr>
            <a:picLocks noChangeAspect="1"/>
          </p:cNvPicPr>
          <p:nvPr/>
        </p:nvPicPr>
        <p:blipFill>
          <a:blip r:embed="rId14"/>
          <a:stretch>
            <a:fillRect/>
          </a:stretch>
        </p:blipFill>
        <p:spPr>
          <a:xfrm>
            <a:off x="2031683" y="5437299"/>
            <a:ext cx="1625346" cy="1753148"/>
          </a:xfrm>
          <a:prstGeom prst="rect">
            <a:avLst/>
          </a:prstGeom>
        </p:spPr>
      </p:pic>
      <p:pic>
        <p:nvPicPr>
          <p:cNvPr id="20" name="Image 11" descr=" ">    </p:cNvPr>
          <p:cNvPicPr>
            <a:picLocks noChangeAspect="1"/>
          </p:cNvPicPr>
          <p:nvPr/>
        </p:nvPicPr>
        <p:blipFill>
          <a:blip r:embed="rId15"/>
          <a:stretch>
            <a:fillRect/>
          </a:stretch>
        </p:blipFill>
        <p:spPr>
          <a:xfrm>
            <a:off x="3758613" y="5437299"/>
            <a:ext cx="1625346" cy="1753148"/>
          </a:xfrm>
          <a:prstGeom prst="rect">
            <a:avLst/>
          </a:prstGeom>
        </p:spPr>
      </p:pic>
      <p:pic>
        <p:nvPicPr>
          <p:cNvPr id="21" name="Image 12" descr=" ">    </p:cNvPr>
          <p:cNvPicPr>
            <a:picLocks noChangeAspect="1"/>
          </p:cNvPicPr>
          <p:nvPr/>
        </p:nvPicPr>
        <p:blipFill>
          <a:blip r:embed="rId16"/>
          <a:stretch>
            <a:fillRect/>
          </a:stretch>
        </p:blipFill>
        <p:spPr>
          <a:xfrm>
            <a:off x="5485543" y="5437299"/>
            <a:ext cx="1625346" cy="1753148"/>
          </a:xfrm>
          <a:prstGeom prst="rect">
            <a:avLst/>
          </a:prstGeom>
        </p:spPr>
      </p:pic>
      <p:pic>
        <p:nvPicPr>
          <p:cNvPr id="22" name="Image 13" descr=" ">    </p:cNvPr>
          <p:cNvPicPr>
            <a:picLocks noChangeAspect="1"/>
          </p:cNvPicPr>
          <p:nvPr/>
        </p:nvPicPr>
        <p:blipFill>
          <a:blip r:embed="rId17"/>
          <a:stretch>
            <a:fillRect/>
          </a:stretch>
        </p:blipFill>
        <p:spPr>
          <a:xfrm>
            <a:off x="7212473" y="5437299"/>
            <a:ext cx="1625346" cy="1753148"/>
          </a:xfrm>
          <a:prstGeom prst="rect">
            <a:avLst/>
          </a:prstGeom>
        </p:spPr>
      </p:pic>
      <p:pic>
        <p:nvPicPr>
          <p:cNvPr id="23" name="Image 14" descr=" ">    </p:cNvPr>
          <p:cNvPicPr>
            <a:picLocks noChangeAspect="1"/>
          </p:cNvPicPr>
          <p:nvPr/>
        </p:nvPicPr>
        <p:blipFill>
          <a:blip r:embed="rId18"/>
          <a:stretch>
            <a:fillRect/>
          </a:stretch>
        </p:blipFill>
        <p:spPr>
          <a:xfrm>
            <a:off x="8939403" y="5437299"/>
            <a:ext cx="1625346" cy="1753148"/>
          </a:xfrm>
          <a:prstGeom prst="rect">
            <a:avLst/>
          </a:prstGeom>
        </p:spPr>
      </p:pic>
      <p:sp>
        <p:nvSpPr>
          <p:cNvPr id="24" name="Shape 7"/>
          <p:cNvSpPr/>
          <p:nvPr/>
        </p:nvSpPr>
        <p:spPr>
          <a:xfrm>
            <a:off x="2177710" y="1613404"/>
            <a:ext cx="8660047" cy="927390"/>
          </a:xfrm>
          <a:prstGeom prst="rect">
            <a:avLst/>
          </a:prstGeom>
          <a:noFill/>
          <a:ln/>
        </p:spPr>
      </p:sp>
      <p:sp>
        <p:nvSpPr>
          <p:cNvPr id="25" name="Text 8"/>
          <p:cNvSpPr/>
          <p:nvPr/>
        </p:nvSpPr>
        <p:spPr>
          <a:xfrm>
            <a:off x="2114220" y="1778556"/>
            <a:ext cx="7669601"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1,000 Pledges which is equal to 40,000 SolHeist</a:t>
            </a:r>
            <a:endParaRPr lang="en-US" sz="3000" dirty="0"/>
          </a:p>
        </p:txBody>
      </p:sp>
      <p:pic>
        <p:nvPicPr>
          <p:cNvPr id="26" name="Image 15" descr=" ">    </p:cNvPr>
          <p:cNvPicPr>
            <a:picLocks noChangeAspect="1"/>
          </p:cNvPicPr>
          <p:nvPr/>
        </p:nvPicPr>
        <p:blipFill>
          <a:blip r:embed="rId19"/>
          <a:stretch>
            <a:fillRect/>
          </a:stretch>
        </p:blipFill>
        <p:spPr>
          <a:xfrm>
            <a:off x="9910801" y="1613404"/>
            <a:ext cx="926955" cy="927390"/>
          </a:xfrm>
          <a:prstGeom prst="rect">
            <a:avLst/>
          </a:prstGeom>
        </p:spPr>
      </p:pic>
      <p:pic>
        <p:nvPicPr>
          <p:cNvPr id="27" name="Image 16" descr=" ">    </p:cNvPr>
          <p:cNvPicPr>
            <a:picLocks noChangeAspect="1"/>
          </p:cNvPicPr>
          <p:nvPr/>
        </p:nvPicPr>
        <p:blipFill>
          <a:blip r:embed="rId20"/>
          <a:stretch>
            <a:fillRect/>
          </a:stretch>
        </p:blipFill>
        <p:spPr>
          <a:xfrm>
            <a:off x="9910801" y="1613404"/>
            <a:ext cx="926955" cy="9273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 ">    </p:cNvPr>
          <p:cNvPicPr>
            <a:picLocks noChangeAspect="1"/>
          </p:cNvPicPr>
          <p:nvPr/>
        </p:nvPicPr>
        <p:blipFill>
          <a:blip r:embed="rId1"/>
          <a:stretch>
            <a:fillRect/>
          </a:stretch>
        </p:blipFill>
        <p:spPr>
          <a:xfrm>
            <a:off x="0" y="0"/>
            <a:ext cx="13002768" cy="9756648"/>
          </a:xfrm>
          <a:prstGeom prst="rect">
            <a:avLst/>
          </a:prstGeom>
        </p:spPr>
      </p:pic>
      <p:pic>
        <p:nvPicPr>
          <p:cNvPr id="3" name="Image 1" descr=" ">    </p:cNvPr>
          <p:cNvPicPr>
            <a:picLocks noChangeAspect="1"/>
          </p:cNvPicPr>
          <p:nvPr/>
        </p:nvPicPr>
        <p:blipFill>
          <a:blip r:embed="rId2"/>
          <a:stretch>
            <a:fillRect/>
          </a:stretch>
        </p:blipFill>
        <p:spPr>
          <a:xfrm>
            <a:off x="9587002" y="8791146"/>
            <a:ext cx="2844356" cy="571679"/>
          </a:xfrm>
          <a:prstGeom prst="rect">
            <a:avLst/>
          </a:prstGeom>
        </p:spPr>
      </p:pic>
      <p:pic>
        <p:nvPicPr>
          <p:cNvPr id="4" name="Image 2" descr=" ">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38742" y="8921461"/>
            <a:ext cx="776885" cy="301850"/>
          </a:xfrm>
          <a:prstGeom prst="rect">
            <a:avLst/>
          </a:prstGeom>
        </p:spPr>
      </p:pic>
      <p:pic>
        <p:nvPicPr>
          <p:cNvPr id="5" name="Image 3" descr=" ">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64978" y="8921461"/>
            <a:ext cx="1204774" cy="301850"/>
          </a:xfrm>
          <a:prstGeom prst="rect">
            <a:avLst/>
          </a:prstGeom>
        </p:spPr>
      </p:pic>
      <p:pic>
        <p:nvPicPr>
          <p:cNvPr id="6" name="Image 4" descr=" ">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7546" y="8819730"/>
            <a:ext cx="476473" cy="514511"/>
          </a:xfrm>
          <a:prstGeom prst="rect">
            <a:avLst/>
          </a:prstGeom>
        </p:spPr>
      </p:pic>
      <p:sp>
        <p:nvSpPr>
          <p:cNvPr id="7" name="Text 0"/>
          <p:cNvSpPr/>
          <p:nvPr/>
        </p:nvSpPr>
        <p:spPr>
          <a:xfrm>
            <a:off x="4412560" y="686014"/>
            <a:ext cx="4190345" cy="800350"/>
          </a:xfrm>
          <a:prstGeom prst="rect">
            <a:avLst/>
          </a:prstGeom>
          <a:noFill/>
          <a:ln/>
        </p:spPr>
        <p:txBody>
          <a:bodyPr wrap="square" lIns="0" tIns="0" rIns="0" bIns="0" rtlCol="0" anchor="t"/>
          <a:lstStyle/>
          <a:p>
            <a:pPr algn="ctr" indent="0" marL="0">
              <a:buNone/>
            </a:pPr>
            <a:r>
              <a:rPr lang="en-US" sz="3300" dirty="0">
                <a:solidFill>
                  <a:srgbClr val="1F1D1E">
                    <a:alpha val="100000"/>
                  </a:srgbClr>
                </a:solidFill>
                <a:latin typeface="Saira SemiCondensed Bold" pitchFamily="34" charset="0"/>
                <a:ea typeface="Saira SemiCondensed Bold" pitchFamily="34" charset="-122"/>
                <a:cs typeface="Saira SemiCondensed Bold" pitchFamily="34" charset="-120"/>
              </a:rPr>
              <a:t>BECOME AN ADVOCATE</a:t>
            </a:r>
            <a:endParaRPr lang="en-US" sz="3300" dirty="0"/>
          </a:p>
        </p:txBody>
      </p:sp>
      <p:sp>
        <p:nvSpPr>
          <p:cNvPr id="8" name="Text 1"/>
          <p:cNvSpPr/>
          <p:nvPr/>
        </p:nvSpPr>
        <p:spPr>
          <a:xfrm>
            <a:off x="1828514" y="1676924"/>
            <a:ext cx="9345740" cy="724126"/>
          </a:xfrm>
          <a:prstGeom prst="rect">
            <a:avLst/>
          </a:prstGeom>
          <a:noFill/>
          <a:ln/>
        </p:spPr>
        <p:txBody>
          <a:bodyPr wrap="square" lIns="0" tIns="0" rIns="0" bIns="0" rtlCol="0" anchor="b"/>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Help build SolHeist Community and earn 3 level of referrals</a:t>
            </a:r>
            <a:endParaRPr lang="en-US" sz="3000" dirty="0"/>
          </a:p>
        </p:txBody>
      </p:sp>
      <p:sp>
        <p:nvSpPr>
          <p:cNvPr id="9" name="Text 2"/>
          <p:cNvSpPr/>
          <p:nvPr/>
        </p:nvSpPr>
        <p:spPr>
          <a:xfrm>
            <a:off x="3542746" y="4395573"/>
            <a:ext cx="5929973" cy="724126"/>
          </a:xfrm>
          <a:prstGeom prst="rect">
            <a:avLst/>
          </a:prstGeom>
          <a:noFill/>
          <a:ln/>
        </p:spPr>
        <p:txBody>
          <a:bodyPr wrap="square" lIns="0" tIns="0" rIns="0" bIns="0" rtlCol="0" anchor="t"/>
          <a:lstStyle/>
          <a:p>
            <a:pPr algn="ctr" indent="0" marL="0">
              <a:buNone/>
            </a:pPr>
            <a:r>
              <a:rPr lang="en-US" sz="3000" dirty="0">
                <a:solidFill>
                  <a:srgbClr val="1F1D1E">
                    <a:alpha val="100000"/>
                  </a:srgbClr>
                </a:solidFill>
                <a:latin typeface="Saira SemiCondensed Medium" pitchFamily="34" charset="0"/>
                <a:ea typeface="Saira SemiCondensed Medium" pitchFamily="34" charset="-122"/>
                <a:cs typeface="Saira SemiCondensed Medium" pitchFamily="34" charset="-120"/>
              </a:rPr>
              <a:t>All referrals earning paid in two parts  </a:t>
            </a:r>
            <a:endParaRPr lang="en-US" sz="3000" dirty="0"/>
          </a:p>
        </p:txBody>
      </p:sp>
      <p:sp>
        <p:nvSpPr>
          <p:cNvPr id="10" name="Shape 3"/>
          <p:cNvSpPr/>
          <p:nvPr/>
        </p:nvSpPr>
        <p:spPr>
          <a:xfrm>
            <a:off x="1676138" y="6834735"/>
            <a:ext cx="9663190" cy="698718"/>
          </a:xfrm>
          <a:prstGeom prst="roundRect">
            <a:avLst>
              <a:gd name="adj" fmla="val 14396"/>
            </a:avLst>
          </a:prstGeom>
          <a:solidFill>
            <a:srgbClr val="E295FD">
              <a:alpha val="100000"/>
            </a:srgbClr>
          </a:solidFill>
          <a:ln/>
        </p:spPr>
      </p:sp>
      <p:sp>
        <p:nvSpPr>
          <p:cNvPr id="11" name="Text 4"/>
          <p:cNvSpPr/>
          <p:nvPr/>
        </p:nvSpPr>
        <p:spPr>
          <a:xfrm>
            <a:off x="1976658" y="6987183"/>
            <a:ext cx="9062150" cy="478516"/>
          </a:xfrm>
          <a:prstGeom prst="rect">
            <a:avLst/>
          </a:prstGeom>
          <a:noFill/>
          <a:ln/>
        </p:spPr>
        <p:txBody>
          <a:bodyPr wrap="square" lIns="0" tIns="0" rIns="0" bIns="0" rtlCol="0" anchor="t"/>
          <a:lstStyle/>
          <a:p>
            <a:pPr algn="ctr" indent="0" marL="0">
              <a:buNone/>
            </a:pPr>
            <a:r>
              <a:rPr lang="en-US" sz="2000" dirty="0">
                <a:solidFill>
                  <a:srgbClr val="FFFFFF">
                    <a:alpha val="100000"/>
                  </a:srgbClr>
                </a:solidFill>
                <a:latin typeface="Saira SemiCondensed Medium" pitchFamily="34" charset="0"/>
                <a:ea typeface="Saira SemiCondensed Medium" pitchFamily="34" charset="-122"/>
                <a:cs typeface="Saira SemiCondensed Medium" pitchFamily="34" charset="-120"/>
              </a:rPr>
              <a:t>When you earn $100 in referral you get $50 worth of Solana and $50 worth of Pledges</a:t>
            </a:r>
            <a:endParaRPr lang="en-US" sz="2000" dirty="0"/>
          </a:p>
        </p:txBody>
      </p:sp>
      <p:sp>
        <p:nvSpPr>
          <p:cNvPr id="12" name="Shape 5"/>
          <p:cNvSpPr/>
          <p:nvPr/>
        </p:nvSpPr>
        <p:spPr>
          <a:xfrm>
            <a:off x="2184059" y="2705945"/>
            <a:ext cx="8647349" cy="851166"/>
          </a:xfrm>
          <a:prstGeom prst="rect">
            <a:avLst/>
          </a:prstGeom>
          <a:noFill/>
          <a:ln/>
        </p:spPr>
      </p:sp>
      <p:pic>
        <p:nvPicPr>
          <p:cNvPr id="13" name="Image 5" descr=" ">    </p:cNvPr>
          <p:cNvPicPr>
            <a:picLocks noChangeAspect="1"/>
          </p:cNvPicPr>
          <p:nvPr/>
        </p:nvPicPr>
        <p:blipFill>
          <a:blip r:embed="rId9"/>
          <a:stretch>
            <a:fillRect/>
          </a:stretch>
        </p:blipFill>
        <p:spPr>
          <a:xfrm>
            <a:off x="2133267" y="2705945"/>
            <a:ext cx="2730073" cy="952798"/>
          </a:xfrm>
          <a:prstGeom prst="rect">
            <a:avLst/>
          </a:prstGeom>
        </p:spPr>
      </p:pic>
      <p:sp>
        <p:nvSpPr>
          <p:cNvPr id="14" name="Text 6"/>
          <p:cNvSpPr/>
          <p:nvPr/>
        </p:nvSpPr>
        <p:spPr>
          <a:xfrm>
            <a:off x="2615791" y="2960025"/>
            <a:ext cx="1765024"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LEVEL 1: 20%</a:t>
            </a:r>
            <a:endParaRPr lang="en-US" sz="2400" dirty="0"/>
          </a:p>
        </p:txBody>
      </p:sp>
      <p:pic>
        <p:nvPicPr>
          <p:cNvPr id="15" name="Image 6" descr=" ">    </p:cNvPr>
          <p:cNvPicPr>
            <a:picLocks noChangeAspect="1"/>
          </p:cNvPicPr>
          <p:nvPr/>
        </p:nvPicPr>
        <p:blipFill>
          <a:blip r:embed="rId10"/>
          <a:stretch>
            <a:fillRect/>
          </a:stretch>
        </p:blipFill>
        <p:spPr>
          <a:xfrm>
            <a:off x="5142696" y="2705945"/>
            <a:ext cx="2730073" cy="952798"/>
          </a:xfrm>
          <a:prstGeom prst="rect">
            <a:avLst/>
          </a:prstGeom>
        </p:spPr>
      </p:pic>
      <p:sp>
        <p:nvSpPr>
          <p:cNvPr id="16" name="Text 7"/>
          <p:cNvSpPr/>
          <p:nvPr/>
        </p:nvSpPr>
        <p:spPr>
          <a:xfrm>
            <a:off x="5625221" y="2960025"/>
            <a:ext cx="1765024"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LEVEL 2: 10%</a:t>
            </a:r>
            <a:endParaRPr lang="en-US" sz="2400" dirty="0"/>
          </a:p>
        </p:txBody>
      </p:sp>
      <p:pic>
        <p:nvPicPr>
          <p:cNvPr id="17" name="Image 7" descr=" ">    </p:cNvPr>
          <p:cNvPicPr>
            <a:picLocks noChangeAspect="1"/>
          </p:cNvPicPr>
          <p:nvPr/>
        </p:nvPicPr>
        <p:blipFill>
          <a:blip r:embed="rId11"/>
          <a:stretch>
            <a:fillRect/>
          </a:stretch>
        </p:blipFill>
        <p:spPr>
          <a:xfrm>
            <a:off x="8152126" y="2705945"/>
            <a:ext cx="2730073" cy="952798"/>
          </a:xfrm>
          <a:prstGeom prst="rect">
            <a:avLst/>
          </a:prstGeom>
        </p:spPr>
      </p:pic>
      <p:sp>
        <p:nvSpPr>
          <p:cNvPr id="18" name="Text 8"/>
          <p:cNvSpPr/>
          <p:nvPr/>
        </p:nvSpPr>
        <p:spPr>
          <a:xfrm>
            <a:off x="8685443" y="2960025"/>
            <a:ext cx="1650742"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LEVEL 3: 5%</a:t>
            </a:r>
            <a:endParaRPr lang="en-US" sz="2400" dirty="0"/>
          </a:p>
        </p:txBody>
      </p:sp>
      <p:sp>
        <p:nvSpPr>
          <p:cNvPr id="19" name="Shape 9"/>
          <p:cNvSpPr/>
          <p:nvPr/>
        </p:nvSpPr>
        <p:spPr>
          <a:xfrm>
            <a:off x="3682425" y="5297555"/>
            <a:ext cx="5637919" cy="851166"/>
          </a:xfrm>
          <a:prstGeom prst="rect">
            <a:avLst/>
          </a:prstGeom>
          <a:noFill/>
          <a:ln/>
        </p:spPr>
      </p:sp>
      <p:pic>
        <p:nvPicPr>
          <p:cNvPr id="20" name="Image 8" descr=" ">    </p:cNvPr>
          <p:cNvPicPr>
            <a:picLocks noChangeAspect="1"/>
          </p:cNvPicPr>
          <p:nvPr/>
        </p:nvPicPr>
        <p:blipFill>
          <a:blip r:embed="rId12"/>
          <a:stretch>
            <a:fillRect/>
          </a:stretch>
        </p:blipFill>
        <p:spPr>
          <a:xfrm>
            <a:off x="3631632" y="5297555"/>
            <a:ext cx="2730073" cy="952798"/>
          </a:xfrm>
          <a:prstGeom prst="rect">
            <a:avLst/>
          </a:prstGeom>
        </p:spPr>
      </p:pic>
      <p:sp>
        <p:nvSpPr>
          <p:cNvPr id="21" name="Text 10"/>
          <p:cNvSpPr/>
          <p:nvPr/>
        </p:nvSpPr>
        <p:spPr>
          <a:xfrm>
            <a:off x="4190345" y="5551634"/>
            <a:ext cx="1612648"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 Solana</a:t>
            </a:r>
            <a:endParaRPr lang="en-US" sz="2400" dirty="0"/>
          </a:p>
        </p:txBody>
      </p:sp>
      <p:pic>
        <p:nvPicPr>
          <p:cNvPr id="22" name="Image 9" descr=" ">    </p:cNvPr>
          <p:cNvPicPr>
            <a:picLocks noChangeAspect="1"/>
          </p:cNvPicPr>
          <p:nvPr/>
        </p:nvPicPr>
        <p:blipFill>
          <a:blip r:embed="rId13"/>
          <a:stretch>
            <a:fillRect/>
          </a:stretch>
        </p:blipFill>
        <p:spPr>
          <a:xfrm>
            <a:off x="6641062" y="5297555"/>
            <a:ext cx="2730073" cy="952798"/>
          </a:xfrm>
          <a:prstGeom prst="rect">
            <a:avLst/>
          </a:prstGeom>
        </p:spPr>
      </p:pic>
      <p:sp>
        <p:nvSpPr>
          <p:cNvPr id="23" name="Text 11"/>
          <p:cNvSpPr/>
          <p:nvPr/>
        </p:nvSpPr>
        <p:spPr>
          <a:xfrm>
            <a:off x="7123587" y="5551634"/>
            <a:ext cx="1752326" cy="431935"/>
          </a:xfrm>
          <a:prstGeom prst="rect">
            <a:avLst/>
          </a:prstGeom>
          <a:noFill/>
          <a:ln/>
        </p:spPr>
        <p:txBody>
          <a:bodyPr wrap="square" lIns="0" tIns="0" rIns="0" bIns="0" rtlCol="0" anchor="t"/>
          <a:lstStyle/>
          <a:p>
            <a:pPr algn="ctr" indent="0" marL="0">
              <a:lnSpc>
                <a:spcPts val="2640"/>
              </a:lnSpc>
              <a:spcAft>
                <a:spcPts val="500"/>
              </a:spcAft>
              <a:buNone/>
            </a:pPr>
            <a:r>
              <a:rPr lang="en-US" sz="2400" dirty="0">
                <a:solidFill>
                  <a:srgbClr val="FFFFFF">
                    <a:alpha val="100000"/>
                  </a:srgbClr>
                </a:solidFill>
                <a:latin typeface="Saira SemiCondensed SemiBold" pitchFamily="34" charset="0"/>
                <a:ea typeface="Saira SemiCondensed SemiBold" pitchFamily="34" charset="-122"/>
                <a:cs typeface="Saira SemiCondensed SemiBold" pitchFamily="34" charset="-120"/>
              </a:rPr>
              <a:t>50% Pledges</a:t>
            </a:r>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2024-04-28T18:26:16Z</dcterms:created>
  <dcterms:modified xsi:type="dcterms:W3CDTF">2024-04-28T18:26:16Z</dcterms:modified>
</cp:coreProperties>
</file>