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3002768" cy="9756648"/>
  <p:notesSz cx="9756648" cy="1300276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sv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svg"/><Relationship Id="rId14" Type="http://schemas.openxmlformats.org/officeDocument/2006/relationships/image" Target="../media/image-1-14.png"/><Relationship Id="rId15" Type="http://schemas.openxmlformats.org/officeDocument/2006/relationships/image" Target="../media/image-1-15.svg"/><Relationship Id="rId16" Type="http://schemas.openxmlformats.org/officeDocument/2006/relationships/image" Target="../media/image-1-16.png"/><Relationship Id="rId17" Type="http://schemas.openxmlformats.org/officeDocument/2006/relationships/image" Target="../media/image-1-17.svg"/><Relationship Id="rId18" Type="http://schemas.openxmlformats.org/officeDocument/2006/relationships/image" Target="../media/image-1-18.png"/><Relationship Id="rId19" Type="http://schemas.openxmlformats.org/officeDocument/2006/relationships/image" Target="../media/image-1-19.svg"/><Relationship Id="rId20" Type="http://schemas.openxmlformats.org/officeDocument/2006/relationships/image" Target="../media/image-1-20.png"/><Relationship Id="rId21" Type="http://schemas.openxmlformats.org/officeDocument/2006/relationships/image" Target="../media/image-1-21.svg"/><Relationship Id="rId22" Type="http://schemas.openxmlformats.org/officeDocument/2006/relationships/image" Target="../media/image-1-22.png"/><Relationship Id="rId23" Type="http://schemas.openxmlformats.org/officeDocument/2006/relationships/image" Target="../media/image-1-23.svg"/><Relationship Id="rId24" Type="http://schemas.openxmlformats.org/officeDocument/2006/relationships/image" Target="../media/image-1-24.png"/><Relationship Id="rId25" Type="http://schemas.openxmlformats.org/officeDocument/2006/relationships/image" Target="../media/image-1-25.svg"/><Relationship Id="rId26" Type="http://schemas.openxmlformats.org/officeDocument/2006/relationships/image" Target="../media/image-1-26.png"/><Relationship Id="rId27" Type="http://schemas.openxmlformats.org/officeDocument/2006/relationships/image" Target="../media/image-1-27.svg"/><Relationship Id="rId28" Type="http://schemas.openxmlformats.org/officeDocument/2006/relationships/image" Target="../media/image-1-28.png"/><Relationship Id="rId29" Type="http://schemas.openxmlformats.org/officeDocument/2006/relationships/image" Target="../media/image-1-29.svg"/><Relationship Id="rId30" Type="http://schemas.openxmlformats.org/officeDocument/2006/relationships/image" Target="../media/image-1-30.png"/><Relationship Id="rId31" Type="http://schemas.openxmlformats.org/officeDocument/2006/relationships/slideLayout" Target="../slideLayouts/slideLayout1.xml"/><Relationship Id="rId3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svg"/><Relationship Id="rId17" Type="http://schemas.openxmlformats.org/officeDocument/2006/relationships/image" Target="../media/image-10-17.png"/><Relationship Id="rId18" Type="http://schemas.openxmlformats.org/officeDocument/2006/relationships/image" Target="../media/image-10-18.sv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svg"/><Relationship Id="rId22" Type="http://schemas.openxmlformats.org/officeDocument/2006/relationships/image" Target="../media/image-10-22.png"/><Relationship Id="rId23" Type="http://schemas.openxmlformats.org/officeDocument/2006/relationships/image" Target="../media/image-10-23.svg"/><Relationship Id="rId24" Type="http://schemas.openxmlformats.org/officeDocument/2006/relationships/image" Target="../media/image-10-24.png"/><Relationship Id="rId25" Type="http://schemas.openxmlformats.org/officeDocument/2006/relationships/image" Target="../media/image-10-25.png"/><Relationship Id="rId26" Type="http://schemas.openxmlformats.org/officeDocument/2006/relationships/slideLayout" Target="../slideLayouts/slideLayout1.xml"/><Relationship Id="rId2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svg"/><Relationship Id="rId7" Type="http://schemas.openxmlformats.org/officeDocument/2006/relationships/image" Target="../media/image-11-7.png"/><Relationship Id="rId8" Type="http://schemas.openxmlformats.org/officeDocument/2006/relationships/image" Target="../media/image-11-8.sv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sv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png"/><Relationship Id="rId22" Type="http://schemas.openxmlformats.org/officeDocument/2006/relationships/image" Target="../media/image-12-22.png"/><Relationship Id="rId23" Type="http://schemas.openxmlformats.org/officeDocument/2006/relationships/image" Target="../media/image-12-23.png"/><Relationship Id="rId24" Type="http://schemas.openxmlformats.org/officeDocument/2006/relationships/image" Target="../media/image-12-24.png"/><Relationship Id="rId25" Type="http://schemas.openxmlformats.org/officeDocument/2006/relationships/image" Target="../media/image-12-25.png"/><Relationship Id="rId26" Type="http://schemas.openxmlformats.org/officeDocument/2006/relationships/image" Target="../media/image-12-26.png"/><Relationship Id="rId27" Type="http://schemas.openxmlformats.org/officeDocument/2006/relationships/image" Target="../media/image-12-27.png"/><Relationship Id="rId28" Type="http://schemas.openxmlformats.org/officeDocument/2006/relationships/image" Target="../media/image-12-28.png"/><Relationship Id="rId29" Type="http://schemas.openxmlformats.org/officeDocument/2006/relationships/image" Target="../media/image-12-29.png"/><Relationship Id="rId30" Type="http://schemas.openxmlformats.org/officeDocument/2006/relationships/slideLayout" Target="../slideLayouts/slideLayout1.xml"/><Relationship Id="rId3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svg"/><Relationship Id="rId7" Type="http://schemas.openxmlformats.org/officeDocument/2006/relationships/image" Target="../media/image-13-7.png"/><Relationship Id="rId8" Type="http://schemas.openxmlformats.org/officeDocument/2006/relationships/image" Target="../media/image-13-8.svg"/><Relationship Id="rId9" Type="http://schemas.openxmlformats.org/officeDocument/2006/relationships/image" Target="../media/image-13-9.png"/><Relationship Id="rId10" Type="http://schemas.openxmlformats.org/officeDocument/2006/relationships/image" Target="../media/image-13-10.svg"/><Relationship Id="rId11" Type="http://schemas.openxmlformats.org/officeDocument/2006/relationships/image" Target="../media/image-13-11.png"/><Relationship Id="rId12" Type="http://schemas.openxmlformats.org/officeDocument/2006/relationships/image" Target="../media/image-13-12.svg"/><Relationship Id="rId13" Type="http://schemas.openxmlformats.org/officeDocument/2006/relationships/image" Target="../media/image-13-13.png"/><Relationship Id="rId14" Type="http://schemas.openxmlformats.org/officeDocument/2006/relationships/image" Target="../media/image-13-14.svg"/><Relationship Id="rId15" Type="http://schemas.openxmlformats.org/officeDocument/2006/relationships/image" Target="../media/image-13-15.png"/><Relationship Id="rId16" Type="http://schemas.openxmlformats.org/officeDocument/2006/relationships/image" Target="../media/image-13-16.svg"/><Relationship Id="rId17" Type="http://schemas.openxmlformats.org/officeDocument/2006/relationships/image" Target="../media/image-13-17.png"/><Relationship Id="rId18" Type="http://schemas.openxmlformats.org/officeDocument/2006/relationships/image" Target="../media/image-13-18.svg"/><Relationship Id="rId19" Type="http://schemas.openxmlformats.org/officeDocument/2006/relationships/image" Target="../media/image-13-19.png"/><Relationship Id="rId20" Type="http://schemas.openxmlformats.org/officeDocument/2006/relationships/image" Target="../media/image-13-20.svg"/><Relationship Id="rId21" Type="http://schemas.openxmlformats.org/officeDocument/2006/relationships/image" Target="../media/image-13-21.png"/><Relationship Id="rId22" Type="http://schemas.openxmlformats.org/officeDocument/2006/relationships/image" Target="../media/image-13-22.svg"/><Relationship Id="rId23" Type="http://schemas.openxmlformats.org/officeDocument/2006/relationships/image" Target="../media/image-13-23.png"/><Relationship Id="rId24" Type="http://schemas.openxmlformats.org/officeDocument/2006/relationships/slideLayout" Target="../slideLayouts/slideLayout1.xml"/><Relationship Id="rId25"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svg"/><Relationship Id="rId7" Type="http://schemas.openxmlformats.org/officeDocument/2006/relationships/image" Target="../media/image-2-7.png"/><Relationship Id="rId8" Type="http://schemas.openxmlformats.org/officeDocument/2006/relationships/image" Target="../media/image-2-8.sv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slideLayout" Target="../slideLayouts/slideLayout1.xml"/><Relationship Id="rId2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image" Target="../media/image-3-9.png"/><Relationship Id="rId10" Type="http://schemas.openxmlformats.org/officeDocument/2006/relationships/image" Target="../media/image-3-10.svg"/><Relationship Id="rId11" Type="http://schemas.openxmlformats.org/officeDocument/2006/relationships/image" Target="../media/image-3-11.png"/><Relationship Id="rId12" Type="http://schemas.openxmlformats.org/officeDocument/2006/relationships/image" Target="../media/image-3-12.svg"/><Relationship Id="rId13" Type="http://schemas.openxmlformats.org/officeDocument/2006/relationships/image" Target="../media/image-3-13.png"/><Relationship Id="rId14" Type="http://schemas.openxmlformats.org/officeDocument/2006/relationships/image" Target="../media/image-3-14.svg"/><Relationship Id="rId15" Type="http://schemas.openxmlformats.org/officeDocument/2006/relationships/image" Target="../media/image-3-15.png"/><Relationship Id="rId16" Type="http://schemas.openxmlformats.org/officeDocument/2006/relationships/image" Target="../media/image-3-16.svg"/><Relationship Id="rId17" Type="http://schemas.openxmlformats.org/officeDocument/2006/relationships/image" Target="../media/image-3-17.png"/><Relationship Id="rId18" Type="http://schemas.openxmlformats.org/officeDocument/2006/relationships/image" Target="../media/image-3-18.svg"/><Relationship Id="rId19" Type="http://schemas.openxmlformats.org/officeDocument/2006/relationships/image" Target="../media/image-3-19.png"/><Relationship Id="rId20" Type="http://schemas.openxmlformats.org/officeDocument/2006/relationships/image" Target="../media/image-3-20.svg"/><Relationship Id="rId21" Type="http://schemas.openxmlformats.org/officeDocument/2006/relationships/image" Target="../media/image-3-21.png"/><Relationship Id="rId22" Type="http://schemas.openxmlformats.org/officeDocument/2006/relationships/image" Target="../media/image-3-22.svg"/><Relationship Id="rId23" Type="http://schemas.openxmlformats.org/officeDocument/2006/relationships/image" Target="../media/image-3-23.png"/><Relationship Id="rId24" Type="http://schemas.openxmlformats.org/officeDocument/2006/relationships/image" Target="../media/image-3-24.svg"/><Relationship Id="rId25" Type="http://schemas.openxmlformats.org/officeDocument/2006/relationships/image" Target="../media/image-3-25.png"/><Relationship Id="rId26" Type="http://schemas.openxmlformats.org/officeDocument/2006/relationships/image" Target="../media/image-3-26.svg"/><Relationship Id="rId27" Type="http://schemas.openxmlformats.org/officeDocument/2006/relationships/slideLayout" Target="../slideLayouts/slideLayout1.xml"/><Relationship Id="rId2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svg"/><Relationship Id="rId11" Type="http://schemas.openxmlformats.org/officeDocument/2006/relationships/image" Target="../media/image-4-11.png"/><Relationship Id="rId12" Type="http://schemas.openxmlformats.org/officeDocument/2006/relationships/image" Target="../media/image-4-12.svg"/><Relationship Id="rId13" Type="http://schemas.openxmlformats.org/officeDocument/2006/relationships/image" Target="../media/image-4-13.png"/><Relationship Id="rId14" Type="http://schemas.openxmlformats.org/officeDocument/2006/relationships/image" Target="../media/image-4-14.svg"/><Relationship Id="rId15" Type="http://schemas.openxmlformats.org/officeDocument/2006/relationships/image" Target="../media/image-4-15.png"/><Relationship Id="rId16" Type="http://schemas.openxmlformats.org/officeDocument/2006/relationships/image" Target="../media/image-4-16.svg"/><Relationship Id="rId17" Type="http://schemas.openxmlformats.org/officeDocument/2006/relationships/image" Target="../media/image-4-17.png"/><Relationship Id="rId18" Type="http://schemas.openxmlformats.org/officeDocument/2006/relationships/image" Target="../media/image-4-18.svg"/><Relationship Id="rId19" Type="http://schemas.openxmlformats.org/officeDocument/2006/relationships/image" Target="../media/image-4-19.png"/><Relationship Id="rId20" Type="http://schemas.openxmlformats.org/officeDocument/2006/relationships/image" Target="../media/image-4-20.svg"/><Relationship Id="rId21" Type="http://schemas.openxmlformats.org/officeDocument/2006/relationships/image" Target="../media/image-4-21.png"/><Relationship Id="rId22" Type="http://schemas.openxmlformats.org/officeDocument/2006/relationships/image" Target="../media/image-4-22.sv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slideLayout" Target="../slideLayouts/slideLayout1.xml"/><Relationship Id="rId2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svg"/><Relationship Id="rId9" Type="http://schemas.openxmlformats.org/officeDocument/2006/relationships/image" Target="../media/image-5-9.png"/><Relationship Id="rId10" Type="http://schemas.openxmlformats.org/officeDocument/2006/relationships/image" Target="../media/image-5-10.svg"/><Relationship Id="rId11" Type="http://schemas.openxmlformats.org/officeDocument/2006/relationships/image" Target="../media/image-5-11.png"/><Relationship Id="rId12" Type="http://schemas.openxmlformats.org/officeDocument/2006/relationships/image" Target="../media/image-5-12.svg"/><Relationship Id="rId13" Type="http://schemas.openxmlformats.org/officeDocument/2006/relationships/image" Target="../media/image-5-13.png"/><Relationship Id="rId14" Type="http://schemas.openxmlformats.org/officeDocument/2006/relationships/image" Target="../media/image-5-14.svg"/><Relationship Id="rId15" Type="http://schemas.openxmlformats.org/officeDocument/2006/relationships/image" Target="../media/image-5-15.png"/><Relationship Id="rId16" Type="http://schemas.openxmlformats.org/officeDocument/2006/relationships/image" Target="../media/image-5-16.svg"/><Relationship Id="rId17" Type="http://schemas.openxmlformats.org/officeDocument/2006/relationships/image" Target="../media/image-5-17.png"/><Relationship Id="rId18" Type="http://schemas.openxmlformats.org/officeDocument/2006/relationships/image" Target="../media/image-5-18.svg"/><Relationship Id="rId19" Type="http://schemas.openxmlformats.org/officeDocument/2006/relationships/image" Target="../media/image-5-19.png"/><Relationship Id="rId20" Type="http://schemas.openxmlformats.org/officeDocument/2006/relationships/image" Target="../media/image-5-20.svg"/><Relationship Id="rId21" Type="http://schemas.openxmlformats.org/officeDocument/2006/relationships/image" Target="../media/image-5-21.png"/><Relationship Id="rId22" Type="http://schemas.openxmlformats.org/officeDocument/2006/relationships/image" Target="../media/image-5-22.sv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image" Target="../media/image-5-25.png"/><Relationship Id="rId26" Type="http://schemas.openxmlformats.org/officeDocument/2006/relationships/image" Target="../media/image-5-26.png"/><Relationship Id="rId27" Type="http://schemas.openxmlformats.org/officeDocument/2006/relationships/image" Target="../media/image-5-27.png"/><Relationship Id="rId28" Type="http://schemas.openxmlformats.org/officeDocument/2006/relationships/image" Target="../media/image-5-28.png"/><Relationship Id="rId29" Type="http://schemas.openxmlformats.org/officeDocument/2006/relationships/image" Target="../media/image-5-29.png"/><Relationship Id="rId30" Type="http://schemas.openxmlformats.org/officeDocument/2006/relationships/image" Target="../media/image-5-30.png"/><Relationship Id="rId31" Type="http://schemas.openxmlformats.org/officeDocument/2006/relationships/image" Target="../media/image-5-31.png"/><Relationship Id="rId32" Type="http://schemas.openxmlformats.org/officeDocument/2006/relationships/image" Target="../media/image-5-32.png"/><Relationship Id="rId33" Type="http://schemas.openxmlformats.org/officeDocument/2006/relationships/image" Target="../media/image-5-33.png"/><Relationship Id="rId34" Type="http://schemas.openxmlformats.org/officeDocument/2006/relationships/image" Target="../media/image-5-34.png"/><Relationship Id="rId35" Type="http://schemas.openxmlformats.org/officeDocument/2006/relationships/image" Target="../media/image-5-35.png"/><Relationship Id="rId36" Type="http://schemas.openxmlformats.org/officeDocument/2006/relationships/image" Target="../media/image-5-36.png"/><Relationship Id="rId37" Type="http://schemas.openxmlformats.org/officeDocument/2006/relationships/slideLayout" Target="../slideLayouts/slideLayout1.xml"/><Relationship Id="rId3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svg"/><Relationship Id="rId7" Type="http://schemas.openxmlformats.org/officeDocument/2006/relationships/image" Target="../media/image-6-7.png"/><Relationship Id="rId8" Type="http://schemas.openxmlformats.org/officeDocument/2006/relationships/image" Target="../media/image-6-8.sv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image" Target="../media/image-7-7.png"/><Relationship Id="rId8" Type="http://schemas.openxmlformats.org/officeDocument/2006/relationships/image" Target="../media/image-7-8.svg"/><Relationship Id="rId9" Type="http://schemas.openxmlformats.org/officeDocument/2006/relationships/image" Target="../media/image-7-9.png"/><Relationship Id="rId10" Type="http://schemas.openxmlformats.org/officeDocument/2006/relationships/image" Target="../media/image-7-10.sv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image" Target="../media/image-8-17.png"/><Relationship Id="rId18" Type="http://schemas.openxmlformats.org/officeDocument/2006/relationships/image" Target="../media/image-8-18.png"/><Relationship Id="rId19" Type="http://schemas.openxmlformats.org/officeDocument/2006/relationships/image" Target="../media/image-8-19.png"/><Relationship Id="rId20" Type="http://schemas.openxmlformats.org/officeDocument/2006/relationships/image" Target="../media/image-8-20.png"/><Relationship Id="rId21" Type="http://schemas.openxmlformats.org/officeDocument/2006/relationships/slideLayout" Target="../slideLayouts/slideLayout1.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slideLayout" Target="../slideLayouts/slideLayout1.xml"/><Relationship Id="rId1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3657029" y="762238"/>
            <a:ext cx="5574429" cy="1130653"/>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9868" y="875284"/>
            <a:ext cx="2631583" cy="904525"/>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4320" y="1019990"/>
            <a:ext cx="1522540" cy="596987"/>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9566" y="1019990"/>
            <a:ext cx="2361124" cy="596987"/>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6058" y="818810"/>
            <a:ext cx="933788" cy="1017589"/>
          </a:xfrm>
          <a:prstGeom prst="rect">
            <a:avLst/>
          </a:prstGeom>
        </p:spPr>
      </p:pic>
      <p:sp>
        <p:nvSpPr>
          <p:cNvPr id="8" name="Text 0"/>
          <p:cNvSpPr/>
          <p:nvPr/>
        </p:nvSpPr>
        <p:spPr>
          <a:xfrm>
            <a:off x="986213" y="2401050"/>
            <a:ext cx="11043041" cy="1939473"/>
          </a:xfrm>
          <a:prstGeom prst="rect">
            <a:avLst/>
          </a:prstGeom>
          <a:noFill/>
          <a:ln/>
        </p:spPr>
        <p:txBody>
          <a:bodyPr wrap="square" lIns="0" tIns="0" rIns="0" bIns="0" rtlCol="0" anchor="t"/>
          <a:lstStyle/>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EL MAYOR LANZAMIENTO DE MONEDAS MEME</a:t>
            </a:r>
            <a:endParaRPr lang="en-US" sz="4400" dirty="0"/>
          </a:p>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EN LA CADENA DE BLOQUES DE SOLANA</a:t>
            </a:r>
            <a:endParaRPr lang="en-US" sz="4400" dirty="0"/>
          </a:p>
        </p:txBody>
      </p:sp>
      <p:sp>
        <p:nvSpPr>
          <p:cNvPr id="9" name="Shape 1"/>
          <p:cNvSpPr/>
          <p:nvPr/>
        </p:nvSpPr>
        <p:spPr>
          <a:xfrm>
            <a:off x="4977622" y="5322963"/>
            <a:ext cx="3047524" cy="1219581"/>
          </a:xfrm>
          <a:prstGeom prst="rect">
            <a:avLst/>
          </a:prstGeom>
          <a:noFill/>
          <a:ln/>
        </p:spPr>
      </p:sp>
      <p:sp>
        <p:nvSpPr>
          <p:cNvPr id="10" name="Text 2"/>
          <p:cNvSpPr/>
          <p:nvPr/>
        </p:nvSpPr>
        <p:spPr>
          <a:xfrm>
            <a:off x="5745852" y="5322963"/>
            <a:ext cx="1511064" cy="330303"/>
          </a:xfrm>
          <a:prstGeom prst="rect">
            <a:avLst/>
          </a:prstGeom>
          <a:noFill/>
          <a:ln/>
        </p:spPr>
        <p:txBody>
          <a:bodyPr wrap="square" lIns="0" tIns="0" rIns="0" bIns="0" rtlCol="0" anchor="t"/>
          <a:lstStyle/>
          <a:p>
            <a:pPr algn="ctr"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Energizado por</a:t>
            </a:r>
            <a:endParaRPr lang="en-US" sz="1800" dirty="0"/>
          </a:p>
        </p:txBody>
      </p:sp>
      <p:pic>
        <p:nvPicPr>
          <p:cNvPr id="11" name="Image 6" descr=" ">    </p:cNvPr>
          <p:cNvPicPr>
            <a:picLocks noChangeAspect="1"/>
          </p:cNvPicPr>
          <p:nvPr/>
        </p:nvPicPr>
        <p:blipFill>
          <a:blip r:embed="rId11"/>
          <a:stretch>
            <a:fillRect/>
          </a:stretch>
        </p:blipFill>
        <p:spPr>
          <a:xfrm>
            <a:off x="4977622" y="5729490"/>
            <a:ext cx="3047524" cy="813054"/>
          </a:xfrm>
          <a:prstGeom prst="rect">
            <a:avLst/>
          </a:prstGeom>
        </p:spPr>
      </p:pic>
      <p:pic>
        <p:nvPicPr>
          <p:cNvPr id="12" name="Image 7"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55072" y="6003320"/>
            <a:ext cx="268661" cy="265375"/>
          </a:xfrm>
          <a:prstGeom prst="rect">
            <a:avLst/>
          </a:prstGeom>
        </p:spPr>
      </p:pic>
      <p:pic>
        <p:nvPicPr>
          <p:cNvPr id="13" name="Image 8"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61151" y="6003221"/>
            <a:ext cx="241455" cy="265636"/>
          </a:xfrm>
          <a:prstGeom prst="rect">
            <a:avLst/>
          </a:prstGeom>
        </p:spPr>
      </p:pic>
      <p:pic>
        <p:nvPicPr>
          <p:cNvPr id="14"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03548" y="6003221"/>
            <a:ext cx="274991" cy="265245"/>
          </a:xfrm>
          <a:prstGeom prst="rect">
            <a:avLst/>
          </a:prstGeom>
        </p:spPr>
      </p:pic>
      <p:pic>
        <p:nvPicPr>
          <p:cNvPr id="15" name="Image 10" descr=" ">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69921" y="6003518"/>
            <a:ext cx="270899" cy="265506"/>
          </a:xfrm>
          <a:prstGeom prst="rect">
            <a:avLst/>
          </a:prstGeom>
        </p:spPr>
      </p:pic>
      <p:pic>
        <p:nvPicPr>
          <p:cNvPr id="16" name="Image 11"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72156" y="6003320"/>
            <a:ext cx="273937" cy="265506"/>
          </a:xfrm>
          <a:prstGeom prst="rect">
            <a:avLst/>
          </a:prstGeom>
        </p:spPr>
      </p:pic>
      <p:pic>
        <p:nvPicPr>
          <p:cNvPr id="17" name="Image 12"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320505" y="6003221"/>
            <a:ext cx="271296" cy="265772"/>
          </a:xfrm>
          <a:prstGeom prst="rect">
            <a:avLst/>
          </a:prstGeom>
        </p:spPr>
      </p:pic>
      <p:pic>
        <p:nvPicPr>
          <p:cNvPr id="18" name="Image 13" descr=" ">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57580" y="6271294"/>
            <a:ext cx="688495" cy="134006"/>
          </a:xfrm>
          <a:prstGeom prst="rect">
            <a:avLst/>
          </a:prstGeom>
        </p:spPr>
      </p:pic>
      <p:pic>
        <p:nvPicPr>
          <p:cNvPr id="19" name="Image 14" descr=" ">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57580" y="5866554"/>
            <a:ext cx="688495" cy="134006"/>
          </a:xfrm>
          <a:prstGeom prst="rect">
            <a:avLst/>
          </a:prstGeom>
        </p:spPr>
      </p:pic>
      <p:pic>
        <p:nvPicPr>
          <p:cNvPr id="20" name="Image 15" descr=" ">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057580" y="6067634"/>
            <a:ext cx="688632" cy="134006"/>
          </a:xfrm>
          <a:prstGeom prst="rect">
            <a:avLst/>
          </a:prstGeom>
        </p:spPr>
      </p:pic>
      <p:pic>
        <p:nvPicPr>
          <p:cNvPr id="21" name="Image 16" descr=" ">    </p:cNvPr>
          <p:cNvPicPr>
            <a:picLocks noChangeAspect="1"/>
          </p:cNvPicPr>
          <p:nvPr/>
        </p:nvPicPr>
        <p:blipFill>
          <a:blip r:embed="rId30"/>
          <a:stretch>
            <a:fillRect/>
          </a:stretch>
        </p:blipFill>
        <p:spPr>
          <a:xfrm>
            <a:off x="444431" y="7088815"/>
            <a:ext cx="11859947" cy="2159675"/>
          </a:xfrm>
          <a:prstGeom prst="rect">
            <a:avLst/>
          </a:prstGeom>
        </p:spPr>
      </p:pic>
      <p:sp>
        <p:nvSpPr>
          <p:cNvPr id="22" name="Text 3"/>
          <p:cNvSpPr/>
          <p:nvPr/>
        </p:nvSpPr>
        <p:spPr>
          <a:xfrm>
            <a:off x="4507796" y="7292078"/>
            <a:ext cx="3800939"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DECLARACIÓN DE DIVULGACIÓN DE RIESGOS</a:t>
            </a:r>
            <a:endParaRPr lang="en-US" sz="1600" dirty="0"/>
          </a:p>
        </p:txBody>
      </p:sp>
      <p:sp>
        <p:nvSpPr>
          <p:cNvPr id="23" name="Text 4"/>
          <p:cNvSpPr/>
          <p:nvPr/>
        </p:nvSpPr>
        <p:spPr>
          <a:xfrm>
            <a:off x="647599" y="7618147"/>
            <a:ext cx="11512867" cy="1456722"/>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El ecosistema SolHeist consta de múltiples monedas meme que no tienen utilidad y son simplemente artículos de colección que inherentemente implican riesgos. Estos riesgos incluyen pérdida potencial de fondos, volatilidad en los precios de los activos, vulnerabilidades de los contratos inteligentes, pérdidas no permanentes, manipulación del mercado, incertidumbre regulatoria y falta de seguro o recurso en caso de eventos adversos. SolHeist no es responsable de las pérdidas incurridas. Esta información es proveída para propósitos educacionales solamente. Se anima a los usuarios a realizar sus propias investigaciones y comprender los riesgos antes de tomar cualquier decisión de inversión.</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pic>
        <p:nvPicPr>
          <p:cNvPr id="7" name="Image 5" descr=" ">    </p:cNvPr>
          <p:cNvPicPr>
            <a:picLocks noChangeAspect="1"/>
          </p:cNvPicPr>
          <p:nvPr/>
        </p:nvPicPr>
        <p:blipFill>
          <a:blip r:embed="rId9"/>
          <a:stretch>
            <a:fillRect/>
          </a:stretch>
        </p:blipFill>
        <p:spPr>
          <a:xfrm>
            <a:off x="749183" y="4179606"/>
            <a:ext cx="11504402" cy="254079"/>
          </a:xfrm>
          <a:prstGeom prst="rect">
            <a:avLst/>
          </a:prstGeom>
        </p:spPr>
      </p:pic>
      <p:pic>
        <p:nvPicPr>
          <p:cNvPr id="8" name="Image 6" descr=" ">    </p:cNvPr>
          <p:cNvPicPr>
            <a:picLocks noChangeAspect="1"/>
          </p:cNvPicPr>
          <p:nvPr/>
        </p:nvPicPr>
        <p:blipFill>
          <a:blip r:embed="rId10"/>
          <a:stretch>
            <a:fillRect/>
          </a:stretch>
        </p:blipFill>
        <p:spPr>
          <a:xfrm>
            <a:off x="3644330" y="4179606"/>
            <a:ext cx="2539603" cy="254079"/>
          </a:xfrm>
          <a:prstGeom prst="rect">
            <a:avLst/>
          </a:prstGeom>
        </p:spPr>
      </p:pic>
      <p:pic>
        <p:nvPicPr>
          <p:cNvPr id="9" name="Image 7" descr=" ">    </p:cNvPr>
          <p:cNvPicPr>
            <a:picLocks noChangeAspect="1"/>
          </p:cNvPicPr>
          <p:nvPr/>
        </p:nvPicPr>
        <p:blipFill>
          <a:blip r:embed="rId11"/>
          <a:stretch>
            <a:fillRect/>
          </a:stretch>
        </p:blipFill>
        <p:spPr>
          <a:xfrm>
            <a:off x="6679156" y="4179606"/>
            <a:ext cx="2539603" cy="254079"/>
          </a:xfrm>
          <a:prstGeom prst="rect">
            <a:avLst/>
          </a:prstGeom>
        </p:spPr>
      </p:pic>
      <p:pic>
        <p:nvPicPr>
          <p:cNvPr id="10" name="Image 8" descr=" ">    </p:cNvPr>
          <p:cNvPicPr>
            <a:picLocks noChangeAspect="1"/>
          </p:cNvPicPr>
          <p:nvPr/>
        </p:nvPicPr>
        <p:blipFill>
          <a:blip r:embed="rId12"/>
          <a:stretch>
            <a:fillRect/>
          </a:stretch>
        </p:blipFill>
        <p:spPr>
          <a:xfrm>
            <a:off x="9713982" y="4179606"/>
            <a:ext cx="2539603" cy="254079"/>
          </a:xfrm>
          <a:prstGeom prst="rect">
            <a:avLst/>
          </a:prstGeom>
        </p:spPr>
      </p:pic>
      <p:pic>
        <p:nvPicPr>
          <p:cNvPr id="11" name="Image 9" descr=" ">    </p:cNvPr>
          <p:cNvPicPr>
            <a:picLocks noChangeAspect="1"/>
          </p:cNvPicPr>
          <p:nvPr/>
        </p:nvPicPr>
        <p:blipFill>
          <a:blip r:embed="rId13"/>
          <a:stretch>
            <a:fillRect/>
          </a:stretch>
        </p:blipFill>
        <p:spPr>
          <a:xfrm>
            <a:off x="749183" y="4179606"/>
            <a:ext cx="2539603" cy="254079"/>
          </a:xfrm>
          <a:prstGeom prst="rect">
            <a:avLst/>
          </a:prstGeom>
        </p:spPr>
      </p:pic>
      <p:sp>
        <p:nvSpPr>
          <p:cNvPr id="12" name="Shape 0"/>
          <p:cNvSpPr/>
          <p:nvPr/>
        </p:nvSpPr>
        <p:spPr>
          <a:xfrm>
            <a:off x="4025271" y="2261306"/>
            <a:ext cx="1777722" cy="3734967"/>
          </a:xfrm>
          <a:prstGeom prst="rect">
            <a:avLst/>
          </a:prstGeom>
          <a:noFill/>
          <a:ln/>
        </p:spPr>
      </p:sp>
      <p:sp>
        <p:nvSpPr>
          <p:cNvPr id="13" name="Shape 1"/>
          <p:cNvSpPr/>
          <p:nvPr/>
        </p:nvSpPr>
        <p:spPr>
          <a:xfrm>
            <a:off x="4088761" y="2261306"/>
            <a:ext cx="1650742" cy="2299418"/>
          </a:xfrm>
          <a:prstGeom prst="rect">
            <a:avLst/>
          </a:prstGeom>
          <a:noFill/>
          <a:ln/>
        </p:spPr>
      </p:sp>
      <p:sp>
        <p:nvSpPr>
          <p:cNvPr id="14" name="Shape 2"/>
          <p:cNvSpPr/>
          <p:nvPr/>
        </p:nvSpPr>
        <p:spPr>
          <a:xfrm>
            <a:off x="4088761"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15" name="Shape 3"/>
          <p:cNvSpPr/>
          <p:nvPr/>
        </p:nvSpPr>
        <p:spPr>
          <a:xfrm>
            <a:off x="4088761" y="2261306"/>
            <a:ext cx="1650742" cy="1651516"/>
          </a:xfrm>
          <a:prstGeom prst="ellipse">
            <a:avLst/>
          </a:prstGeom>
          <a:solidFill>
            <a:srgbClr val="FFFFFF">
              <a:alpha val="100000"/>
            </a:srgbClr>
          </a:solidFill>
          <a:ln w="127000">
            <a:solidFill>
              <a:srgbClr val="9848FF"/>
            </a:solidFill>
            <a:prstDash val="solid"/>
          </a:ln>
        </p:spPr>
      </p:sp>
      <p:pic>
        <p:nvPicPr>
          <p:cNvPr id="16" name="Image 10" descr=" ">    </p:cNvPr>
          <p:cNvPicPr>
            <a:picLocks noChangeAspect="1"/>
          </p:cNvPicPr>
          <p:nvPr/>
        </p:nvPicPr>
        <p:blipFill>
          <a:blip r:embed="rId14"/>
          <a:stretch>
            <a:fillRect/>
          </a:stretch>
        </p:blipFill>
        <p:spPr>
          <a:xfrm>
            <a:off x="4609380" y="2782169"/>
            <a:ext cx="609505" cy="609791"/>
          </a:xfrm>
          <a:prstGeom prst="rect">
            <a:avLst/>
          </a:prstGeom>
        </p:spPr>
      </p:pic>
      <p:pic>
        <p:nvPicPr>
          <p:cNvPr id="17"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34751" y="2807577"/>
            <a:ext cx="558725" cy="558975"/>
          </a:xfrm>
          <a:prstGeom prst="rect">
            <a:avLst/>
          </a:prstGeom>
        </p:spPr>
      </p:pic>
      <p:pic>
        <p:nvPicPr>
          <p:cNvPr id="18" name="Image 12"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4132" y="3912822"/>
            <a:ext cx="12698" cy="152448"/>
          </a:xfrm>
          <a:prstGeom prst="rect">
            <a:avLst/>
          </a:prstGeom>
        </p:spPr>
      </p:pic>
      <p:sp>
        <p:nvSpPr>
          <p:cNvPr id="19" name="Shape 4"/>
          <p:cNvSpPr/>
          <p:nvPr/>
        </p:nvSpPr>
        <p:spPr>
          <a:xfrm>
            <a:off x="4666521" y="4065270"/>
            <a:ext cx="495223" cy="495455"/>
          </a:xfrm>
          <a:prstGeom prst="ellipse">
            <a:avLst/>
          </a:prstGeom>
          <a:solidFill>
            <a:srgbClr val="FFFFFF">
              <a:alpha val="100000"/>
            </a:srgbClr>
          </a:solidFill>
          <a:ln w="63500">
            <a:solidFill>
              <a:srgbClr val="9848FF"/>
            </a:solidFill>
            <a:prstDash val="solid"/>
          </a:ln>
        </p:spPr>
      </p:sp>
      <p:sp>
        <p:nvSpPr>
          <p:cNvPr id="20" name="Shape 5"/>
          <p:cNvSpPr/>
          <p:nvPr/>
        </p:nvSpPr>
        <p:spPr>
          <a:xfrm>
            <a:off x="4025271" y="4713172"/>
            <a:ext cx="1777722" cy="1283101"/>
          </a:xfrm>
          <a:prstGeom prst="rect">
            <a:avLst/>
          </a:prstGeom>
          <a:noFill/>
          <a:ln/>
        </p:spPr>
      </p:sp>
      <p:sp>
        <p:nvSpPr>
          <p:cNvPr id="21" name="Text 6"/>
          <p:cNvSpPr/>
          <p:nvPr/>
        </p:nvSpPr>
        <p:spPr>
          <a:xfrm>
            <a:off x="4626310" y="4713172"/>
            <a:ext cx="575643"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JUNIO</a:t>
            </a:r>
            <a:endParaRPr lang="en-US" sz="1600" dirty="0"/>
          </a:p>
        </p:txBody>
      </p:sp>
      <p:sp>
        <p:nvSpPr>
          <p:cNvPr id="22" name="Text 7"/>
          <p:cNvSpPr/>
          <p:nvPr/>
        </p:nvSpPr>
        <p:spPr>
          <a:xfrm>
            <a:off x="3999875" y="5030772"/>
            <a:ext cx="1828514" cy="1016318"/>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Heist se lanza en Solana DEX y en los principales intercambios de nivel 1.</a:t>
            </a:r>
            <a:endParaRPr lang="en-US" sz="1200" dirty="0"/>
          </a:p>
        </p:txBody>
      </p:sp>
      <p:sp>
        <p:nvSpPr>
          <p:cNvPr id="23" name="Shape 8"/>
          <p:cNvSpPr/>
          <p:nvPr/>
        </p:nvSpPr>
        <p:spPr>
          <a:xfrm>
            <a:off x="10094922" y="2261306"/>
            <a:ext cx="1777722" cy="3976342"/>
          </a:xfrm>
          <a:prstGeom prst="rect">
            <a:avLst/>
          </a:prstGeom>
          <a:noFill/>
          <a:ln/>
        </p:spPr>
      </p:sp>
      <p:sp>
        <p:nvSpPr>
          <p:cNvPr id="24" name="Shape 9"/>
          <p:cNvSpPr/>
          <p:nvPr/>
        </p:nvSpPr>
        <p:spPr>
          <a:xfrm>
            <a:off x="10158413" y="2261306"/>
            <a:ext cx="1650742" cy="2299418"/>
          </a:xfrm>
          <a:prstGeom prst="rect">
            <a:avLst/>
          </a:prstGeom>
          <a:noFill/>
          <a:ln/>
        </p:spPr>
      </p:sp>
      <p:sp>
        <p:nvSpPr>
          <p:cNvPr id="25" name="Shape 10"/>
          <p:cNvSpPr/>
          <p:nvPr/>
        </p:nvSpPr>
        <p:spPr>
          <a:xfrm>
            <a:off x="10158413"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26" name="Shape 11"/>
          <p:cNvSpPr/>
          <p:nvPr/>
        </p:nvSpPr>
        <p:spPr>
          <a:xfrm>
            <a:off x="10158413" y="2261306"/>
            <a:ext cx="1650742" cy="1651516"/>
          </a:xfrm>
          <a:prstGeom prst="ellipse">
            <a:avLst/>
          </a:prstGeom>
          <a:solidFill>
            <a:srgbClr val="FFFFFF">
              <a:alpha val="100000"/>
            </a:srgbClr>
          </a:solidFill>
          <a:ln w="127000">
            <a:solidFill>
              <a:srgbClr val="651FD9"/>
            </a:solidFill>
            <a:prstDash val="solid"/>
          </a:ln>
        </p:spPr>
      </p:sp>
      <p:pic>
        <p:nvPicPr>
          <p:cNvPr id="27" name="Image 13" descr=" ">    </p:cNvPr>
          <p:cNvPicPr>
            <a:picLocks noChangeAspect="1"/>
          </p:cNvPicPr>
          <p:nvPr/>
        </p:nvPicPr>
        <p:blipFill>
          <a:blip r:embed="rId19"/>
          <a:stretch>
            <a:fillRect/>
          </a:stretch>
        </p:blipFill>
        <p:spPr>
          <a:xfrm>
            <a:off x="10679031" y="2782169"/>
            <a:ext cx="609505" cy="609791"/>
          </a:xfrm>
          <a:prstGeom prst="rect">
            <a:avLst/>
          </a:prstGeom>
        </p:spPr>
      </p:pic>
      <p:pic>
        <p:nvPicPr>
          <p:cNvPr id="28" name="Image 14"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04402" y="2807577"/>
            <a:ext cx="558725" cy="558975"/>
          </a:xfrm>
          <a:prstGeom prst="rect">
            <a:avLst/>
          </a:prstGeom>
        </p:spPr>
      </p:pic>
      <p:pic>
        <p:nvPicPr>
          <p:cNvPr id="29" name="Image 15"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83784" y="3912822"/>
            <a:ext cx="12698" cy="152448"/>
          </a:xfrm>
          <a:prstGeom prst="rect">
            <a:avLst/>
          </a:prstGeom>
        </p:spPr>
      </p:pic>
      <p:sp>
        <p:nvSpPr>
          <p:cNvPr id="30" name="Shape 12"/>
          <p:cNvSpPr/>
          <p:nvPr/>
        </p:nvSpPr>
        <p:spPr>
          <a:xfrm>
            <a:off x="10736172" y="4065270"/>
            <a:ext cx="495223" cy="495455"/>
          </a:xfrm>
          <a:prstGeom prst="ellipse">
            <a:avLst/>
          </a:prstGeom>
          <a:solidFill>
            <a:srgbClr val="FFFFFF">
              <a:alpha val="100000"/>
            </a:srgbClr>
          </a:solidFill>
          <a:ln w="63500">
            <a:solidFill>
              <a:srgbClr val="651FD9"/>
            </a:solidFill>
            <a:prstDash val="solid"/>
          </a:ln>
        </p:spPr>
      </p:sp>
      <p:sp>
        <p:nvSpPr>
          <p:cNvPr id="31" name="Shape 13"/>
          <p:cNvSpPr/>
          <p:nvPr/>
        </p:nvSpPr>
        <p:spPr>
          <a:xfrm>
            <a:off x="10094922" y="4713172"/>
            <a:ext cx="1777722" cy="1524476"/>
          </a:xfrm>
          <a:prstGeom prst="rect">
            <a:avLst/>
          </a:prstGeom>
          <a:noFill/>
          <a:ln/>
        </p:spPr>
      </p:sp>
      <p:sp>
        <p:nvSpPr>
          <p:cNvPr id="32" name="Text 14"/>
          <p:cNvSpPr/>
          <p:nvPr/>
        </p:nvSpPr>
        <p:spPr>
          <a:xfrm>
            <a:off x="10748870" y="4713172"/>
            <a:ext cx="537549"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JULIO</a:t>
            </a:r>
            <a:endParaRPr lang="en-US" sz="1600" dirty="0"/>
          </a:p>
        </p:txBody>
      </p:sp>
      <p:sp>
        <p:nvSpPr>
          <p:cNvPr id="33" name="Text 15"/>
          <p:cNvSpPr/>
          <p:nvPr/>
        </p:nvSpPr>
        <p:spPr>
          <a:xfrm>
            <a:off x="10069526" y="5030772"/>
            <a:ext cx="1828514" cy="1257693"/>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El profesor SOL Coin se lanza en todos los DEX de Solana y en los intercambios de nivel 1 superior.</a:t>
            </a:r>
            <a:endParaRPr lang="en-US" sz="1200" dirty="0"/>
          </a:p>
        </p:txBody>
      </p:sp>
      <p:sp>
        <p:nvSpPr>
          <p:cNvPr id="34" name="Shape 16"/>
          <p:cNvSpPr/>
          <p:nvPr/>
        </p:nvSpPr>
        <p:spPr>
          <a:xfrm>
            <a:off x="1130123" y="3099768"/>
            <a:ext cx="1777722" cy="3252216"/>
          </a:xfrm>
          <a:prstGeom prst="rect">
            <a:avLst/>
          </a:prstGeom>
          <a:noFill/>
          <a:ln/>
        </p:spPr>
      </p:sp>
      <p:sp>
        <p:nvSpPr>
          <p:cNvPr id="35" name="Shape 17"/>
          <p:cNvSpPr/>
          <p:nvPr/>
        </p:nvSpPr>
        <p:spPr>
          <a:xfrm>
            <a:off x="1130123" y="3099768"/>
            <a:ext cx="1777722" cy="800350"/>
          </a:xfrm>
          <a:prstGeom prst="rect">
            <a:avLst/>
          </a:prstGeom>
          <a:noFill/>
          <a:ln/>
        </p:spPr>
      </p:sp>
      <p:sp>
        <p:nvSpPr>
          <p:cNvPr id="36" name="Text 18"/>
          <p:cNvSpPr/>
          <p:nvPr/>
        </p:nvSpPr>
        <p:spPr>
          <a:xfrm>
            <a:off x="1464504" y="3099768"/>
            <a:ext cx="1108960"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25 DE ABRIL</a:t>
            </a:r>
            <a:endParaRPr lang="en-US" sz="1600" dirty="0"/>
          </a:p>
        </p:txBody>
      </p:sp>
      <p:sp>
        <p:nvSpPr>
          <p:cNvPr id="37" name="Text 19"/>
          <p:cNvSpPr/>
          <p:nvPr/>
        </p:nvSpPr>
        <p:spPr>
          <a:xfrm>
            <a:off x="1104727" y="3417368"/>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Comienza la campaña de compromiso SOL Heist</a:t>
            </a:r>
            <a:endParaRPr lang="en-US" sz="1200" dirty="0"/>
          </a:p>
        </p:txBody>
      </p:sp>
      <p:pic>
        <p:nvPicPr>
          <p:cNvPr id="38" name="Image 16" descr=" ">    </p:cNvPr>
          <p:cNvPicPr>
            <a:picLocks noChangeAspect="1"/>
          </p:cNvPicPr>
          <p:nvPr/>
        </p:nvPicPr>
        <p:blipFill>
          <a:blip r:embed="rId24"/>
          <a:stretch>
            <a:fillRect/>
          </a:stretch>
        </p:blipFill>
        <p:spPr>
          <a:xfrm>
            <a:off x="1142821" y="4052566"/>
            <a:ext cx="1752326" cy="2401050"/>
          </a:xfrm>
          <a:prstGeom prst="rect">
            <a:avLst/>
          </a:prstGeom>
        </p:spPr>
      </p:pic>
      <p:sp>
        <p:nvSpPr>
          <p:cNvPr id="39" name="Shape 20"/>
          <p:cNvSpPr/>
          <p:nvPr/>
        </p:nvSpPr>
        <p:spPr>
          <a:xfrm>
            <a:off x="6933117" y="3099768"/>
            <a:ext cx="2031683" cy="3252216"/>
          </a:xfrm>
          <a:prstGeom prst="rect">
            <a:avLst/>
          </a:prstGeom>
          <a:noFill/>
          <a:ln/>
        </p:spPr>
      </p:sp>
      <p:sp>
        <p:nvSpPr>
          <p:cNvPr id="40" name="Shape 21"/>
          <p:cNvSpPr/>
          <p:nvPr/>
        </p:nvSpPr>
        <p:spPr>
          <a:xfrm>
            <a:off x="6933117" y="3099768"/>
            <a:ext cx="2031683" cy="800350"/>
          </a:xfrm>
          <a:prstGeom prst="rect">
            <a:avLst/>
          </a:prstGeom>
          <a:noFill/>
          <a:ln/>
        </p:spPr>
      </p:sp>
      <p:sp>
        <p:nvSpPr>
          <p:cNvPr id="41" name="Text 22"/>
          <p:cNvSpPr/>
          <p:nvPr/>
        </p:nvSpPr>
        <p:spPr>
          <a:xfrm>
            <a:off x="7694997" y="3099768"/>
            <a:ext cx="575643"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JUNIO</a:t>
            </a:r>
            <a:endParaRPr lang="en-US" sz="1600" dirty="0"/>
          </a:p>
        </p:txBody>
      </p:sp>
      <p:sp>
        <p:nvSpPr>
          <p:cNvPr id="42" name="Text 23"/>
          <p:cNvSpPr/>
          <p:nvPr/>
        </p:nvSpPr>
        <p:spPr>
          <a:xfrm>
            <a:off x="6907721" y="3417368"/>
            <a:ext cx="2082475"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Comienza la campaña de compromiso del profesor SOL.</a:t>
            </a:r>
            <a:endParaRPr lang="en-US" sz="1200" dirty="0"/>
          </a:p>
        </p:txBody>
      </p:sp>
      <p:pic>
        <p:nvPicPr>
          <p:cNvPr id="43" name="Image 17" descr=" ">    </p:cNvPr>
          <p:cNvPicPr>
            <a:picLocks noChangeAspect="1"/>
          </p:cNvPicPr>
          <p:nvPr/>
        </p:nvPicPr>
        <p:blipFill>
          <a:blip r:embed="rId25"/>
          <a:stretch>
            <a:fillRect/>
          </a:stretch>
        </p:blipFill>
        <p:spPr>
          <a:xfrm>
            <a:off x="7072795" y="4052566"/>
            <a:ext cx="1752326" cy="2401050"/>
          </a:xfrm>
          <a:prstGeom prst="rect">
            <a:avLst/>
          </a:prstGeom>
        </p:spPr>
      </p:pic>
      <p:sp>
        <p:nvSpPr>
          <p:cNvPr id="44" name="Text 24"/>
          <p:cNvSpPr/>
          <p:nvPr/>
        </p:nvSpPr>
        <p:spPr>
          <a:xfrm>
            <a:off x="3422115" y="686014"/>
            <a:ext cx="6171236"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HOJA DE RUTA DEL PROFESOR SOL</a:t>
            </a:r>
            <a:endParaRPr lang="en-US" sz="3300" dirty="0"/>
          </a:p>
        </p:txBody>
      </p:sp>
      <p:sp>
        <p:nvSpPr>
          <p:cNvPr id="45" name="Text 25"/>
          <p:cNvSpPr/>
          <p:nvPr/>
        </p:nvSpPr>
        <p:spPr>
          <a:xfrm>
            <a:off x="2696212" y="6758511"/>
            <a:ext cx="7623042" cy="702953"/>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Lanzamiento de 10 personajes únicos</a:t>
            </a:r>
            <a:endParaRPr lang="en-US" sz="1600" dirty="0"/>
          </a:p>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vinculado a la historia de SOL Heist, cada uno con un suministro total de solo 140.000.000.</a:t>
            </a:r>
            <a:endParaRPr lang="en-US" sz="1600" dirty="0"/>
          </a:p>
        </p:txBody>
      </p:sp>
      <p:sp>
        <p:nvSpPr>
          <p:cNvPr id="46" name="Text 26"/>
          <p:cNvSpPr/>
          <p:nvPr/>
        </p:nvSpPr>
        <p:spPr>
          <a:xfrm>
            <a:off x="2230618" y="7647789"/>
            <a:ext cx="855423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Objetivo: ¡convertirse en la MEME Coin más grande por capitalización de mercado!</a:t>
            </a:r>
            <a:endParaRPr lang="en-US" sz="2000" dirty="0"/>
          </a:p>
        </p:txBody>
      </p:sp>
      <p:sp>
        <p:nvSpPr>
          <p:cNvPr id="47" name="Text 27"/>
          <p:cNvSpPr/>
          <p:nvPr/>
        </p:nvSpPr>
        <p:spPr>
          <a:xfrm>
            <a:off x="2675049" y="8143244"/>
            <a:ext cx="7652671"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¡Obtendrás bonificaciones cuando hagas promesas sobre las 11 monedas!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3231645" y="686014"/>
            <a:ext cx="6552176"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PLAN DE ACCIÓN DEL PROFESOR SOL</a:t>
            </a:r>
            <a:endParaRPr lang="en-US" sz="3300" dirty="0"/>
          </a:p>
        </p:txBody>
      </p:sp>
      <p:sp>
        <p:nvSpPr>
          <p:cNvPr id="8" name="Shape 1"/>
          <p:cNvSpPr/>
          <p:nvPr/>
        </p:nvSpPr>
        <p:spPr>
          <a:xfrm>
            <a:off x="1866608" y="1715036"/>
            <a:ext cx="9269551" cy="6580656"/>
          </a:xfrm>
          <a:prstGeom prst="rect">
            <a:avLst/>
          </a:prstGeom>
          <a:noFill/>
          <a:ln/>
        </p:spPr>
      </p:sp>
      <p:sp>
        <p:nvSpPr>
          <p:cNvPr id="9" name="Shape 2"/>
          <p:cNvSpPr/>
          <p:nvPr/>
        </p:nvSpPr>
        <p:spPr>
          <a:xfrm>
            <a:off x="1866608" y="1715036"/>
            <a:ext cx="9269551" cy="597087"/>
          </a:xfrm>
          <a:prstGeom prst="roundRect">
            <a:avLst>
              <a:gd name="adj" fmla="val 16846"/>
            </a:avLst>
          </a:prstGeom>
          <a:solidFill>
            <a:srgbClr val="FFFFFF">
              <a:alpha val="100000"/>
            </a:srgbClr>
          </a:solidFill>
          <a:ln w="12700">
            <a:solidFill>
              <a:srgbClr val="E295FD"/>
            </a:solidFill>
            <a:prstDash val="solid"/>
          </a:ln>
        </p:spPr>
      </p:sp>
      <p:sp>
        <p:nvSpPr>
          <p:cNvPr id="10" name="Text 3"/>
          <p:cNvSpPr/>
          <p:nvPr/>
        </p:nvSpPr>
        <p:spPr>
          <a:xfrm>
            <a:off x="2929009" y="1816668"/>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Presionar para cotizar en los intercambios de nivel 1</a:t>
            </a:r>
            <a:endParaRPr lang="en-US" sz="2000" dirty="0"/>
          </a:p>
        </p:txBody>
      </p:sp>
      <p:sp>
        <p:nvSpPr>
          <p:cNvPr id="11" name="Shape 4"/>
          <p:cNvSpPr/>
          <p:nvPr/>
        </p:nvSpPr>
        <p:spPr>
          <a:xfrm>
            <a:off x="1866608" y="2413754"/>
            <a:ext cx="9269551" cy="597087"/>
          </a:xfrm>
          <a:prstGeom prst="roundRect">
            <a:avLst>
              <a:gd name="adj" fmla="val 16846"/>
            </a:avLst>
          </a:prstGeom>
          <a:solidFill>
            <a:srgbClr val="FFFFFF">
              <a:alpha val="100000"/>
            </a:srgbClr>
          </a:solidFill>
          <a:ln w="12700">
            <a:solidFill>
              <a:srgbClr val="E295FD"/>
            </a:solidFill>
            <a:prstDash val="solid"/>
          </a:ln>
        </p:spPr>
      </p:sp>
      <p:sp>
        <p:nvSpPr>
          <p:cNvPr id="12" name="Text 5"/>
          <p:cNvSpPr/>
          <p:nvPr/>
        </p:nvSpPr>
        <p:spPr>
          <a:xfrm>
            <a:off x="2929009" y="2515386"/>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Comience con 8 millones en liquidez inicial en solana Dex</a:t>
            </a:r>
            <a:endParaRPr lang="en-US" sz="2000" dirty="0"/>
          </a:p>
        </p:txBody>
      </p:sp>
      <p:sp>
        <p:nvSpPr>
          <p:cNvPr id="13" name="Shape 6"/>
          <p:cNvSpPr/>
          <p:nvPr/>
        </p:nvSpPr>
        <p:spPr>
          <a:xfrm>
            <a:off x="1866608" y="3112472"/>
            <a:ext cx="9269551" cy="597087"/>
          </a:xfrm>
          <a:prstGeom prst="roundRect">
            <a:avLst>
              <a:gd name="adj" fmla="val 16846"/>
            </a:avLst>
          </a:prstGeom>
          <a:solidFill>
            <a:srgbClr val="FFFFFF">
              <a:alpha val="100000"/>
            </a:srgbClr>
          </a:solidFill>
          <a:ln w="12700">
            <a:solidFill>
              <a:srgbClr val="E295FD"/>
            </a:solidFill>
            <a:prstDash val="solid"/>
          </a:ln>
        </p:spPr>
      </p:sp>
      <p:sp>
        <p:nvSpPr>
          <p:cNvPr id="14" name="Text 7"/>
          <p:cNvSpPr/>
          <p:nvPr/>
        </p:nvSpPr>
        <p:spPr>
          <a:xfrm>
            <a:off x="2179826" y="3214104"/>
            <a:ext cx="8643116"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Canvas con creadores de mercado de nivel 1 para administrar el mercado Solheist</a:t>
            </a:r>
            <a:endParaRPr lang="en-US" sz="2000" dirty="0"/>
          </a:p>
        </p:txBody>
      </p:sp>
      <p:sp>
        <p:nvSpPr>
          <p:cNvPr id="15" name="Shape 8"/>
          <p:cNvSpPr/>
          <p:nvPr/>
        </p:nvSpPr>
        <p:spPr>
          <a:xfrm>
            <a:off x="1866608" y="3811191"/>
            <a:ext cx="9269551" cy="597087"/>
          </a:xfrm>
          <a:prstGeom prst="roundRect">
            <a:avLst>
              <a:gd name="adj" fmla="val 16846"/>
            </a:avLst>
          </a:prstGeom>
          <a:solidFill>
            <a:srgbClr val="FFFFFF">
              <a:alpha val="100000"/>
            </a:srgbClr>
          </a:solidFill>
          <a:ln w="12700">
            <a:solidFill>
              <a:srgbClr val="E295FD"/>
            </a:solidFill>
            <a:prstDash val="solid"/>
          </a:ln>
        </p:spPr>
      </p:sp>
      <p:sp>
        <p:nvSpPr>
          <p:cNvPr id="16" name="Text 9"/>
          <p:cNvSpPr/>
          <p:nvPr/>
        </p:nvSpPr>
        <p:spPr>
          <a:xfrm>
            <a:off x="2217920" y="3912822"/>
            <a:ext cx="8566928"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Involucre a los mejores KOL (líderes de opinión clave) a través de la comunidad</a:t>
            </a:r>
            <a:endParaRPr lang="en-US" sz="2000" dirty="0"/>
          </a:p>
        </p:txBody>
      </p:sp>
      <p:sp>
        <p:nvSpPr>
          <p:cNvPr id="17" name="Shape 10"/>
          <p:cNvSpPr/>
          <p:nvPr/>
        </p:nvSpPr>
        <p:spPr>
          <a:xfrm>
            <a:off x="1866608" y="4509909"/>
            <a:ext cx="9269551" cy="597087"/>
          </a:xfrm>
          <a:prstGeom prst="roundRect">
            <a:avLst>
              <a:gd name="adj" fmla="val 16846"/>
            </a:avLst>
          </a:prstGeom>
          <a:solidFill>
            <a:srgbClr val="FFFFFF">
              <a:alpha val="100000"/>
            </a:srgbClr>
          </a:solidFill>
          <a:ln w="12700">
            <a:solidFill>
              <a:srgbClr val="E295FD"/>
            </a:solidFill>
            <a:prstDash val="solid"/>
          </a:ln>
        </p:spPr>
      </p:sp>
      <p:sp>
        <p:nvSpPr>
          <p:cNvPr id="18" name="Text 11"/>
          <p:cNvSpPr/>
          <p:nvPr/>
        </p:nvSpPr>
        <p:spPr>
          <a:xfrm>
            <a:off x="2929009" y="4611541"/>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Involucrar a los principales influencers a través de la comunidad</a:t>
            </a:r>
            <a:endParaRPr lang="en-US" sz="2000" dirty="0"/>
          </a:p>
        </p:txBody>
      </p:sp>
      <p:sp>
        <p:nvSpPr>
          <p:cNvPr id="19" name="Shape 12"/>
          <p:cNvSpPr/>
          <p:nvPr/>
        </p:nvSpPr>
        <p:spPr>
          <a:xfrm>
            <a:off x="1866608" y="5208627"/>
            <a:ext cx="9269551" cy="597087"/>
          </a:xfrm>
          <a:prstGeom prst="roundRect">
            <a:avLst>
              <a:gd name="adj" fmla="val 16846"/>
            </a:avLst>
          </a:prstGeom>
          <a:solidFill>
            <a:srgbClr val="FFFFFF">
              <a:alpha val="100000"/>
            </a:srgbClr>
          </a:solidFill>
          <a:ln w="12700">
            <a:solidFill>
              <a:srgbClr val="E295FD"/>
            </a:solidFill>
            <a:prstDash val="solid"/>
          </a:ln>
        </p:spPr>
      </p:sp>
      <p:sp>
        <p:nvSpPr>
          <p:cNvPr id="20" name="Text 13"/>
          <p:cNvSpPr/>
          <p:nvPr/>
        </p:nvSpPr>
        <p:spPr>
          <a:xfrm>
            <a:off x="1938564" y="5310259"/>
            <a:ext cx="9125641"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Interactuar con los mejores periodistas y medios criptográficos para publicar artículos.</a:t>
            </a:r>
            <a:endParaRPr lang="en-US" sz="2000" dirty="0"/>
          </a:p>
        </p:txBody>
      </p:sp>
      <p:sp>
        <p:nvSpPr>
          <p:cNvPr id="21" name="Shape 14"/>
          <p:cNvSpPr/>
          <p:nvPr/>
        </p:nvSpPr>
        <p:spPr>
          <a:xfrm>
            <a:off x="1866608" y="5907345"/>
            <a:ext cx="9269551" cy="990910"/>
          </a:xfrm>
          <a:prstGeom prst="roundRect">
            <a:avLst>
              <a:gd name="adj" fmla="val 10151"/>
            </a:avLst>
          </a:prstGeom>
          <a:solidFill>
            <a:srgbClr val="FFFFFF">
              <a:alpha val="100000"/>
            </a:srgbClr>
          </a:solidFill>
          <a:ln w="12700">
            <a:solidFill>
              <a:srgbClr val="E295FD"/>
            </a:solidFill>
            <a:prstDash val="solid"/>
          </a:ln>
        </p:spPr>
      </p:sp>
      <p:sp>
        <p:nvSpPr>
          <p:cNvPr id="22" name="Text 15"/>
          <p:cNvSpPr/>
          <p:nvPr/>
        </p:nvSpPr>
        <p:spPr>
          <a:xfrm>
            <a:off x="2192524" y="6008977"/>
            <a:ext cx="8617720" cy="872339"/>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Aliente a la comunidad a publicar anuncios en Instagram, Facebook, anuncios y reels de Tiktok</a:t>
            </a:r>
            <a:endParaRPr lang="en-US" sz="2000" dirty="0"/>
          </a:p>
        </p:txBody>
      </p:sp>
      <p:sp>
        <p:nvSpPr>
          <p:cNvPr id="23" name="Shape 16"/>
          <p:cNvSpPr/>
          <p:nvPr/>
        </p:nvSpPr>
        <p:spPr>
          <a:xfrm>
            <a:off x="1866608" y="6999887"/>
            <a:ext cx="9269551" cy="597087"/>
          </a:xfrm>
          <a:prstGeom prst="roundRect">
            <a:avLst>
              <a:gd name="adj" fmla="val 16846"/>
            </a:avLst>
          </a:prstGeom>
          <a:solidFill>
            <a:srgbClr val="FFFFFF">
              <a:alpha val="100000"/>
            </a:srgbClr>
          </a:solidFill>
          <a:ln w="12700">
            <a:solidFill>
              <a:srgbClr val="E295FD"/>
            </a:solidFill>
            <a:prstDash val="solid"/>
          </a:ln>
        </p:spPr>
      </p:sp>
      <p:sp>
        <p:nvSpPr>
          <p:cNvPr id="24" name="Text 17"/>
          <p:cNvSpPr/>
          <p:nvPr/>
        </p:nvSpPr>
        <p:spPr>
          <a:xfrm>
            <a:off x="2459182" y="7101519"/>
            <a:ext cx="8084403"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Listado en CMC, CG, Dextools, Dexscreener antes del lanzamiento</a:t>
            </a:r>
            <a:endParaRPr lang="en-US" sz="2000" dirty="0"/>
          </a:p>
        </p:txBody>
      </p:sp>
      <p:sp>
        <p:nvSpPr>
          <p:cNvPr id="25" name="Shape 18"/>
          <p:cNvSpPr/>
          <p:nvPr/>
        </p:nvSpPr>
        <p:spPr>
          <a:xfrm>
            <a:off x="1866608" y="7698605"/>
            <a:ext cx="9269551" cy="597087"/>
          </a:xfrm>
          <a:prstGeom prst="roundRect">
            <a:avLst>
              <a:gd name="adj" fmla="val 16846"/>
            </a:avLst>
          </a:prstGeom>
          <a:solidFill>
            <a:srgbClr val="FFFFFF">
              <a:alpha val="100000"/>
            </a:srgbClr>
          </a:solidFill>
          <a:ln w="12700">
            <a:solidFill>
              <a:srgbClr val="E295FD"/>
            </a:solidFill>
            <a:prstDash val="solid"/>
          </a:ln>
        </p:spPr>
      </p:sp>
      <p:sp>
        <p:nvSpPr>
          <p:cNvPr id="26" name="Text 19"/>
          <p:cNvSpPr/>
          <p:nvPr/>
        </p:nvSpPr>
        <p:spPr>
          <a:xfrm>
            <a:off x="2205222" y="7800237"/>
            <a:ext cx="8592324"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Ejecute campañas de preinscripción de comerciantes en plataformas de terceros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73"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1"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1" cy="514511"/>
          </a:xfrm>
          <a:prstGeom prst="rect">
            <a:avLst/>
          </a:prstGeom>
        </p:spPr>
      </p:pic>
      <p:sp>
        <p:nvSpPr>
          <p:cNvPr id="7" name="Text 0"/>
          <p:cNvSpPr/>
          <p:nvPr/>
        </p:nvSpPr>
        <p:spPr>
          <a:xfrm>
            <a:off x="3777660" y="6847439"/>
            <a:ext cx="5447449"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¡HAGAMOS HISTORIA JUNTOS!</a:t>
            </a:r>
            <a:endParaRPr lang="en-US" sz="3300" dirty="0"/>
          </a:p>
        </p:txBody>
      </p:sp>
      <p:sp>
        <p:nvSpPr>
          <p:cNvPr id="8" name="Shape 1"/>
          <p:cNvSpPr/>
          <p:nvPr/>
        </p:nvSpPr>
        <p:spPr>
          <a:xfrm>
            <a:off x="1396782" y="2680537"/>
            <a:ext cx="1904702" cy="3582519"/>
          </a:xfrm>
          <a:prstGeom prst="roundRect">
            <a:avLst>
              <a:gd name="adj" fmla="val 5281"/>
            </a:avLst>
          </a:prstGeom>
          <a:solidFill>
            <a:srgbClr val="E295FD">
              <a:alpha val="100000"/>
            </a:srgbClr>
          </a:solidFill>
          <a:ln/>
        </p:spPr>
      </p:sp>
      <p:pic>
        <p:nvPicPr>
          <p:cNvPr id="9" name="Image 5" descr=" ">    </p:cNvPr>
          <p:cNvPicPr>
            <a:picLocks noChangeAspect="1"/>
          </p:cNvPicPr>
          <p:nvPr/>
        </p:nvPicPr>
        <p:blipFill>
          <a:blip r:embed="rId9"/>
          <a:stretch>
            <a:fillRect/>
          </a:stretch>
        </p:blipFill>
        <p:spPr>
          <a:xfrm>
            <a:off x="1765024" y="3379256"/>
            <a:ext cx="1171909" cy="1270397"/>
          </a:xfrm>
          <a:prstGeom prst="rect">
            <a:avLst/>
          </a:prstGeom>
        </p:spPr>
      </p:pic>
      <p:pic>
        <p:nvPicPr>
          <p:cNvPr id="10" name="Image 6" descr=" ">    </p:cNvPr>
          <p:cNvPicPr>
            <a:picLocks noChangeAspect="1"/>
          </p:cNvPicPr>
          <p:nvPr/>
        </p:nvPicPr>
        <p:blipFill>
          <a:blip r:embed="rId10"/>
          <a:stretch>
            <a:fillRect/>
          </a:stretch>
        </p:blipFill>
        <p:spPr>
          <a:xfrm>
            <a:off x="1766388" y="3380943"/>
            <a:ext cx="1170545" cy="1268691"/>
          </a:xfrm>
          <a:prstGeom prst="rect">
            <a:avLst/>
          </a:prstGeom>
        </p:spPr>
      </p:pic>
      <p:pic>
        <p:nvPicPr>
          <p:cNvPr id="11" name="Image 7" descr=" ">    </p:cNvPr>
          <p:cNvPicPr>
            <a:picLocks noChangeAspect="1"/>
          </p:cNvPicPr>
          <p:nvPr/>
        </p:nvPicPr>
        <p:blipFill>
          <a:blip r:embed="rId11"/>
          <a:stretch>
            <a:fillRect/>
          </a:stretch>
        </p:blipFill>
        <p:spPr>
          <a:xfrm>
            <a:off x="1766388" y="3380943"/>
            <a:ext cx="1169048" cy="1267910"/>
          </a:xfrm>
          <a:prstGeom prst="rect">
            <a:avLst/>
          </a:prstGeom>
        </p:spPr>
      </p:pic>
      <p:pic>
        <p:nvPicPr>
          <p:cNvPr id="12" name="Image 8" descr=" ">    </p:cNvPr>
          <p:cNvPicPr>
            <a:picLocks noChangeAspect="1"/>
          </p:cNvPicPr>
          <p:nvPr/>
        </p:nvPicPr>
        <p:blipFill>
          <a:blip r:embed="rId12"/>
          <a:stretch>
            <a:fillRect/>
          </a:stretch>
        </p:blipFill>
        <p:spPr>
          <a:xfrm>
            <a:off x="1766388" y="3380943"/>
            <a:ext cx="1168385" cy="1267909"/>
          </a:xfrm>
          <a:prstGeom prst="rect">
            <a:avLst/>
          </a:prstGeom>
        </p:spPr>
      </p:pic>
      <p:pic>
        <p:nvPicPr>
          <p:cNvPr id="13" name="Image 9" descr=" ">    </p:cNvPr>
          <p:cNvPicPr>
            <a:picLocks noChangeAspect="1"/>
          </p:cNvPicPr>
          <p:nvPr/>
        </p:nvPicPr>
        <p:blipFill>
          <a:blip r:embed="rId13"/>
          <a:stretch>
            <a:fillRect/>
          </a:stretch>
        </p:blipFill>
        <p:spPr>
          <a:xfrm>
            <a:off x="1766388" y="3380943"/>
            <a:ext cx="1168385" cy="1267909"/>
          </a:xfrm>
          <a:prstGeom prst="rect">
            <a:avLst/>
          </a:prstGeom>
        </p:spPr>
      </p:pic>
      <p:sp>
        <p:nvSpPr>
          <p:cNvPr id="14" name="Text 2"/>
          <p:cNvSpPr/>
          <p:nvPr/>
        </p:nvSpPr>
        <p:spPr>
          <a:xfrm>
            <a:off x="1695185" y="4878324"/>
            <a:ext cx="1320594" cy="965502"/>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Descargar billetera fantasma</a:t>
            </a:r>
            <a:endParaRPr lang="en-US" sz="2100" dirty="0"/>
          </a:p>
        </p:txBody>
      </p:sp>
      <p:pic>
        <p:nvPicPr>
          <p:cNvPr id="15" name="Image 10" descr=" ">    </p:cNvPr>
          <p:cNvPicPr>
            <a:picLocks noChangeAspect="1"/>
          </p:cNvPicPr>
          <p:nvPr/>
        </p:nvPicPr>
        <p:blipFill>
          <a:blip r:embed="rId14"/>
          <a:stretch>
            <a:fillRect/>
          </a:stretch>
        </p:blipFill>
        <p:spPr>
          <a:xfrm>
            <a:off x="1853910" y="2223195"/>
            <a:ext cx="1003143" cy="1003614"/>
          </a:xfrm>
          <a:prstGeom prst="rect">
            <a:avLst/>
          </a:prstGeom>
        </p:spPr>
      </p:pic>
      <p:sp>
        <p:nvSpPr>
          <p:cNvPr id="16" name="Text 3"/>
          <p:cNvSpPr/>
          <p:nvPr/>
        </p:nvSpPr>
        <p:spPr>
          <a:xfrm>
            <a:off x="2188291" y="2274010"/>
            <a:ext cx="347079"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1</a:t>
            </a:r>
            <a:endParaRPr lang="en-US" sz="4000" dirty="0"/>
          </a:p>
        </p:txBody>
      </p:sp>
      <p:sp>
        <p:nvSpPr>
          <p:cNvPr id="17" name="Shape 4"/>
          <p:cNvSpPr/>
          <p:nvPr/>
        </p:nvSpPr>
        <p:spPr>
          <a:xfrm>
            <a:off x="3555444" y="2680537"/>
            <a:ext cx="1904702" cy="3582519"/>
          </a:xfrm>
          <a:prstGeom prst="roundRect">
            <a:avLst>
              <a:gd name="adj" fmla="val 5281"/>
            </a:avLst>
          </a:prstGeom>
          <a:solidFill>
            <a:srgbClr val="E295FD">
              <a:alpha val="100000"/>
            </a:srgbClr>
          </a:solidFill>
          <a:ln/>
        </p:spPr>
      </p:sp>
      <p:pic>
        <p:nvPicPr>
          <p:cNvPr id="18"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09405" y="3379256"/>
            <a:ext cx="1404253" cy="1270397"/>
          </a:xfrm>
          <a:prstGeom prst="rect">
            <a:avLst/>
          </a:prstGeom>
        </p:spPr>
      </p:pic>
      <p:sp>
        <p:nvSpPr>
          <p:cNvPr id="19" name="Text 5"/>
          <p:cNvSpPr/>
          <p:nvPr/>
        </p:nvSpPr>
        <p:spPr>
          <a:xfrm>
            <a:off x="3853848" y="4878324"/>
            <a:ext cx="1320594" cy="73683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Compra</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SOL</a:t>
            </a:r>
            <a:endParaRPr lang="en-US" sz="2100" dirty="0"/>
          </a:p>
        </p:txBody>
      </p:sp>
      <p:pic>
        <p:nvPicPr>
          <p:cNvPr id="20" name="Image 12" descr=" ">    </p:cNvPr>
          <p:cNvPicPr>
            <a:picLocks noChangeAspect="1"/>
          </p:cNvPicPr>
          <p:nvPr/>
        </p:nvPicPr>
        <p:blipFill>
          <a:blip r:embed="rId17"/>
          <a:stretch>
            <a:fillRect/>
          </a:stretch>
        </p:blipFill>
        <p:spPr>
          <a:xfrm>
            <a:off x="4012573" y="2223195"/>
            <a:ext cx="1003143" cy="1003614"/>
          </a:xfrm>
          <a:prstGeom prst="rect">
            <a:avLst/>
          </a:prstGeom>
        </p:spPr>
      </p:pic>
      <p:sp>
        <p:nvSpPr>
          <p:cNvPr id="21" name="Text 6"/>
          <p:cNvSpPr/>
          <p:nvPr/>
        </p:nvSpPr>
        <p:spPr>
          <a:xfrm>
            <a:off x="4296162"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2</a:t>
            </a:r>
            <a:endParaRPr lang="en-US" sz="4000" dirty="0"/>
          </a:p>
        </p:txBody>
      </p:sp>
      <p:sp>
        <p:nvSpPr>
          <p:cNvPr id="22" name="Shape 7"/>
          <p:cNvSpPr/>
          <p:nvPr/>
        </p:nvSpPr>
        <p:spPr>
          <a:xfrm>
            <a:off x="5714107" y="2680537"/>
            <a:ext cx="1904702" cy="3582519"/>
          </a:xfrm>
          <a:prstGeom prst="roundRect">
            <a:avLst>
              <a:gd name="adj" fmla="val 5281"/>
            </a:avLst>
          </a:prstGeom>
          <a:solidFill>
            <a:srgbClr val="E295FD">
              <a:alpha val="100000"/>
            </a:srgbClr>
          </a:solidFill>
          <a:ln/>
        </p:spPr>
      </p:sp>
      <p:pic>
        <p:nvPicPr>
          <p:cNvPr id="23" name="Image 13" descr=" ">    </p:cNvPr>
          <p:cNvPicPr>
            <a:picLocks noChangeAspect="1"/>
          </p:cNvPicPr>
          <p:nvPr/>
        </p:nvPicPr>
        <p:blipFill>
          <a:blip r:embed="rId18"/>
          <a:stretch>
            <a:fillRect/>
          </a:stretch>
        </p:blipFill>
        <p:spPr>
          <a:xfrm>
            <a:off x="5879181" y="3379256"/>
            <a:ext cx="1574382" cy="1270397"/>
          </a:xfrm>
          <a:prstGeom prst="rect">
            <a:avLst/>
          </a:prstGeom>
        </p:spPr>
      </p:pic>
      <p:pic>
        <p:nvPicPr>
          <p:cNvPr id="24" name="Image 14" descr=" ">    </p:cNvPr>
          <p:cNvPicPr>
            <a:picLocks noChangeAspect="1"/>
          </p:cNvPicPr>
          <p:nvPr/>
        </p:nvPicPr>
        <p:blipFill>
          <a:blip r:embed="rId19"/>
          <a:stretch>
            <a:fillRect/>
          </a:stretch>
        </p:blipFill>
        <p:spPr>
          <a:xfrm>
            <a:off x="5879181" y="3379256"/>
            <a:ext cx="1574382" cy="1270397"/>
          </a:xfrm>
          <a:prstGeom prst="rect">
            <a:avLst/>
          </a:prstGeom>
        </p:spPr>
      </p:pic>
      <p:pic>
        <p:nvPicPr>
          <p:cNvPr id="25" name="Image 15" descr=" ">    </p:cNvPr>
          <p:cNvPicPr>
            <a:picLocks noChangeAspect="1"/>
          </p:cNvPicPr>
          <p:nvPr/>
        </p:nvPicPr>
        <p:blipFill>
          <a:blip r:embed="rId20"/>
          <a:stretch>
            <a:fillRect/>
          </a:stretch>
        </p:blipFill>
        <p:spPr>
          <a:xfrm>
            <a:off x="5879181" y="3379256"/>
            <a:ext cx="1574380" cy="1270397"/>
          </a:xfrm>
          <a:prstGeom prst="rect">
            <a:avLst/>
          </a:prstGeom>
        </p:spPr>
      </p:pic>
      <p:sp>
        <p:nvSpPr>
          <p:cNvPr id="26" name="Text 8"/>
          <p:cNvSpPr/>
          <p:nvPr/>
        </p:nvSpPr>
        <p:spPr>
          <a:xfrm>
            <a:off x="6012510" y="4878324"/>
            <a:ext cx="1320594" cy="1029021"/>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Toma tu</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enlace de invitación</a:t>
            </a:r>
            <a:endParaRPr lang="en-US" sz="2100" dirty="0"/>
          </a:p>
        </p:txBody>
      </p:sp>
      <p:pic>
        <p:nvPicPr>
          <p:cNvPr id="27" name="Image 16" descr=" ">    </p:cNvPr>
          <p:cNvPicPr>
            <a:picLocks noChangeAspect="1"/>
          </p:cNvPicPr>
          <p:nvPr/>
        </p:nvPicPr>
        <p:blipFill>
          <a:blip r:embed="rId21"/>
          <a:stretch>
            <a:fillRect/>
          </a:stretch>
        </p:blipFill>
        <p:spPr>
          <a:xfrm>
            <a:off x="6171236" y="2223195"/>
            <a:ext cx="1003143" cy="1003614"/>
          </a:xfrm>
          <a:prstGeom prst="rect">
            <a:avLst/>
          </a:prstGeom>
        </p:spPr>
      </p:pic>
      <p:sp>
        <p:nvSpPr>
          <p:cNvPr id="28" name="Text 9"/>
          <p:cNvSpPr/>
          <p:nvPr/>
        </p:nvSpPr>
        <p:spPr>
          <a:xfrm>
            <a:off x="6467523" y="2274010"/>
            <a:ext cx="435965"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3</a:t>
            </a:r>
            <a:endParaRPr lang="en-US" sz="4000" dirty="0"/>
          </a:p>
        </p:txBody>
      </p:sp>
      <p:sp>
        <p:nvSpPr>
          <p:cNvPr id="29" name="Shape 10"/>
          <p:cNvSpPr/>
          <p:nvPr/>
        </p:nvSpPr>
        <p:spPr>
          <a:xfrm>
            <a:off x="7872770" y="2680537"/>
            <a:ext cx="1904702" cy="3582519"/>
          </a:xfrm>
          <a:prstGeom prst="roundRect">
            <a:avLst>
              <a:gd name="adj" fmla="val 5281"/>
            </a:avLst>
          </a:prstGeom>
          <a:solidFill>
            <a:srgbClr val="E295FD">
              <a:alpha val="100000"/>
            </a:srgbClr>
          </a:solidFill>
          <a:ln/>
        </p:spPr>
      </p:sp>
      <p:pic>
        <p:nvPicPr>
          <p:cNvPr id="30" name="Image 17" descr=" ">    </p:cNvPr>
          <p:cNvPicPr>
            <a:picLocks noChangeAspect="1"/>
          </p:cNvPicPr>
          <p:nvPr/>
        </p:nvPicPr>
        <p:blipFill>
          <a:blip r:embed="rId22"/>
          <a:stretch>
            <a:fillRect/>
          </a:stretch>
        </p:blipFill>
        <p:spPr>
          <a:xfrm>
            <a:off x="7961656" y="3379256"/>
            <a:ext cx="1730633" cy="1270397"/>
          </a:xfrm>
          <a:prstGeom prst="rect">
            <a:avLst/>
          </a:prstGeom>
        </p:spPr>
      </p:pic>
      <p:pic>
        <p:nvPicPr>
          <p:cNvPr id="31" name="Image 18" descr=" ">    </p:cNvPr>
          <p:cNvPicPr>
            <a:picLocks noChangeAspect="1"/>
          </p:cNvPicPr>
          <p:nvPr/>
        </p:nvPicPr>
        <p:blipFill>
          <a:blip r:embed="rId23"/>
          <a:stretch>
            <a:fillRect/>
          </a:stretch>
        </p:blipFill>
        <p:spPr>
          <a:xfrm>
            <a:off x="7961656" y="3379256"/>
            <a:ext cx="1730633" cy="1270397"/>
          </a:xfrm>
          <a:prstGeom prst="rect">
            <a:avLst/>
          </a:prstGeom>
        </p:spPr>
      </p:pic>
      <p:pic>
        <p:nvPicPr>
          <p:cNvPr id="32" name="Image 19" descr=" ">    </p:cNvPr>
          <p:cNvPicPr>
            <a:picLocks noChangeAspect="1"/>
          </p:cNvPicPr>
          <p:nvPr/>
        </p:nvPicPr>
        <p:blipFill>
          <a:blip r:embed="rId24"/>
          <a:stretch>
            <a:fillRect/>
          </a:stretch>
        </p:blipFill>
        <p:spPr>
          <a:xfrm>
            <a:off x="7961656" y="3379256"/>
            <a:ext cx="1730632" cy="1270397"/>
          </a:xfrm>
          <a:prstGeom prst="rect">
            <a:avLst/>
          </a:prstGeom>
        </p:spPr>
      </p:pic>
      <p:sp>
        <p:nvSpPr>
          <p:cNvPr id="33" name="Text 11"/>
          <p:cNvSpPr/>
          <p:nvPr/>
        </p:nvSpPr>
        <p:spPr>
          <a:xfrm>
            <a:off x="8171173" y="4878324"/>
            <a:ext cx="1320594" cy="67331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Haz tu promesa</a:t>
            </a:r>
            <a:endParaRPr lang="en-US" sz="2100" dirty="0"/>
          </a:p>
        </p:txBody>
      </p:sp>
      <p:pic>
        <p:nvPicPr>
          <p:cNvPr id="34" name="Image 20" descr=" ">    </p:cNvPr>
          <p:cNvPicPr>
            <a:picLocks noChangeAspect="1"/>
          </p:cNvPicPr>
          <p:nvPr/>
        </p:nvPicPr>
        <p:blipFill>
          <a:blip r:embed="rId25"/>
          <a:stretch>
            <a:fillRect/>
          </a:stretch>
        </p:blipFill>
        <p:spPr>
          <a:xfrm>
            <a:off x="8329898" y="2223195"/>
            <a:ext cx="1003143" cy="1003614"/>
          </a:xfrm>
          <a:prstGeom prst="rect">
            <a:avLst/>
          </a:prstGeom>
        </p:spPr>
      </p:pic>
      <p:sp>
        <p:nvSpPr>
          <p:cNvPr id="35" name="Text 12"/>
          <p:cNvSpPr/>
          <p:nvPr/>
        </p:nvSpPr>
        <p:spPr>
          <a:xfrm>
            <a:off x="8613487" y="2274010"/>
            <a:ext cx="461361"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4</a:t>
            </a:r>
            <a:endParaRPr lang="en-US" sz="4000" dirty="0"/>
          </a:p>
        </p:txBody>
      </p:sp>
      <p:sp>
        <p:nvSpPr>
          <p:cNvPr id="36" name="Shape 13"/>
          <p:cNvSpPr/>
          <p:nvPr/>
        </p:nvSpPr>
        <p:spPr>
          <a:xfrm>
            <a:off x="10031432" y="2680537"/>
            <a:ext cx="1904702" cy="3582519"/>
          </a:xfrm>
          <a:prstGeom prst="roundRect">
            <a:avLst>
              <a:gd name="adj" fmla="val 5281"/>
            </a:avLst>
          </a:prstGeom>
          <a:solidFill>
            <a:srgbClr val="E295FD">
              <a:alpha val="100000"/>
            </a:srgbClr>
          </a:solidFill>
          <a:ln/>
        </p:spPr>
      </p:sp>
      <p:pic>
        <p:nvPicPr>
          <p:cNvPr id="37" name="Image 21" descr=" ">    </p:cNvPr>
          <p:cNvPicPr>
            <a:picLocks noChangeAspect="1"/>
          </p:cNvPicPr>
          <p:nvPr/>
        </p:nvPicPr>
        <p:blipFill>
          <a:blip r:embed="rId26"/>
          <a:stretch>
            <a:fillRect/>
          </a:stretch>
        </p:blipFill>
        <p:spPr>
          <a:xfrm>
            <a:off x="10323487" y="3379256"/>
            <a:ext cx="1311839" cy="1270397"/>
          </a:xfrm>
          <a:prstGeom prst="rect">
            <a:avLst/>
          </a:prstGeom>
        </p:spPr>
      </p:pic>
      <p:pic>
        <p:nvPicPr>
          <p:cNvPr id="38" name="Image 22" descr=" ">    </p:cNvPr>
          <p:cNvPicPr>
            <a:picLocks noChangeAspect="1"/>
          </p:cNvPicPr>
          <p:nvPr/>
        </p:nvPicPr>
        <p:blipFill>
          <a:blip r:embed="rId27"/>
          <a:stretch>
            <a:fillRect/>
          </a:stretch>
        </p:blipFill>
        <p:spPr>
          <a:xfrm>
            <a:off x="10323487" y="3379256"/>
            <a:ext cx="1311833" cy="1270397"/>
          </a:xfrm>
          <a:prstGeom prst="rect">
            <a:avLst/>
          </a:prstGeom>
        </p:spPr>
      </p:pic>
      <p:pic>
        <p:nvPicPr>
          <p:cNvPr id="39" name="Image 23" descr=" ">    </p:cNvPr>
          <p:cNvPicPr>
            <a:picLocks noChangeAspect="1"/>
          </p:cNvPicPr>
          <p:nvPr/>
        </p:nvPicPr>
        <p:blipFill>
          <a:blip r:embed="rId28"/>
          <a:stretch>
            <a:fillRect/>
          </a:stretch>
        </p:blipFill>
        <p:spPr>
          <a:xfrm>
            <a:off x="10323487" y="3379256"/>
            <a:ext cx="1311833" cy="1270397"/>
          </a:xfrm>
          <a:prstGeom prst="rect">
            <a:avLst/>
          </a:prstGeom>
        </p:spPr>
      </p:pic>
      <p:sp>
        <p:nvSpPr>
          <p:cNvPr id="40" name="Text 14"/>
          <p:cNvSpPr/>
          <p:nvPr/>
        </p:nvSpPr>
        <p:spPr>
          <a:xfrm>
            <a:off x="10082224" y="4878324"/>
            <a:ext cx="1815816" cy="1092541"/>
          </a:xfrm>
          <a:prstGeom prst="rect">
            <a:avLst/>
          </a:prstGeom>
          <a:noFill/>
          <a:ln/>
        </p:spPr>
        <p:txBody>
          <a:bodyPr wrap="square" lIns="0" tIns="0" rIns="0" bIns="0" rtlCol="0" anchor="t"/>
          <a:lstStyle/>
          <a:p>
            <a:pPr algn="ctr" indent="0" marL="0">
              <a:lnSpc>
                <a:spcPts val="1980"/>
              </a:lnSpc>
              <a:spcAft>
                <a:spcPts val="500"/>
              </a:spcAft>
              <a:buNone/>
            </a:pPr>
            <a:r>
              <a:rPr lang="en-US" sz="18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Comparte tu enlace e invita a otros a unirse a la comunidad SOL</a:t>
            </a:r>
            <a:endParaRPr lang="en-US" sz="1800" dirty="0"/>
          </a:p>
        </p:txBody>
      </p:sp>
      <p:pic>
        <p:nvPicPr>
          <p:cNvPr id="41" name="Image 24" descr=" ">    </p:cNvPr>
          <p:cNvPicPr>
            <a:picLocks noChangeAspect="1"/>
          </p:cNvPicPr>
          <p:nvPr/>
        </p:nvPicPr>
        <p:blipFill>
          <a:blip r:embed="rId29"/>
          <a:stretch>
            <a:fillRect/>
          </a:stretch>
        </p:blipFill>
        <p:spPr>
          <a:xfrm>
            <a:off x="10488561" y="2223195"/>
            <a:ext cx="1003143" cy="1003614"/>
          </a:xfrm>
          <a:prstGeom prst="rect">
            <a:avLst/>
          </a:prstGeom>
        </p:spPr>
      </p:pic>
      <p:sp>
        <p:nvSpPr>
          <p:cNvPr id="42" name="Text 15"/>
          <p:cNvSpPr/>
          <p:nvPr/>
        </p:nvSpPr>
        <p:spPr>
          <a:xfrm>
            <a:off x="10772150"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5</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5231582" y="1041725"/>
            <a:ext cx="2539603" cy="2540794"/>
          </a:xfrm>
          <a:prstGeom prst="rect">
            <a:avLst/>
          </a:prstGeom>
        </p:spPr>
      </p:pic>
      <p:pic>
        <p:nvPicPr>
          <p:cNvPr id="4" name="Image 2" descr=" ">    </p:cNvPr>
          <p:cNvPicPr>
            <a:picLocks noChangeAspect="1"/>
          </p:cNvPicPr>
          <p:nvPr/>
        </p:nvPicPr>
        <p:blipFill>
          <a:blip r:embed="rId3"/>
          <a:stretch>
            <a:fillRect/>
          </a:stretch>
        </p:blipFill>
        <p:spPr>
          <a:xfrm>
            <a:off x="5231582" y="1041725"/>
            <a:ext cx="2539603" cy="2540794"/>
          </a:xfrm>
          <a:prstGeom prst="rect">
            <a:avLst/>
          </a:prstGeom>
        </p:spPr>
      </p:pic>
      <p:sp>
        <p:nvSpPr>
          <p:cNvPr id="5" name="Text 0"/>
          <p:cNvSpPr/>
          <p:nvPr/>
        </p:nvSpPr>
        <p:spPr>
          <a:xfrm>
            <a:off x="2948056" y="3696855"/>
            <a:ext cx="7106656" cy="1278866"/>
          </a:xfrm>
          <a:prstGeom prst="rect">
            <a:avLst/>
          </a:prstGeom>
          <a:noFill/>
          <a:ln/>
        </p:spPr>
        <p:txBody>
          <a:bodyPr wrap="square" lIns="0" tIns="0" rIns="0" bIns="0" rtlCol="0" anchor="t"/>
          <a:lstStyle/>
          <a:p>
            <a:pPr algn="ctr" indent="0" marL="0">
              <a:buNone/>
            </a:pPr>
            <a:r>
              <a:rPr lang="en-US" sz="5300" dirty="0">
                <a:solidFill>
                  <a:srgbClr val="1F1D1E">
                    <a:alpha val="100000"/>
                  </a:srgbClr>
                </a:solidFill>
                <a:latin typeface="Saira SemiCondensed Bold" pitchFamily="34" charset="0"/>
                <a:ea typeface="Saira SemiCondensed Bold" pitchFamily="34" charset="-122"/>
                <a:cs typeface="Saira SemiCondensed Bold" pitchFamily="34" charset="-120"/>
              </a:rPr>
              <a:t>¡ÚNETE AL ATRACO HOY!</a:t>
            </a:r>
            <a:endParaRPr lang="en-US" sz="5300" dirty="0"/>
          </a:p>
        </p:txBody>
      </p:sp>
      <p:sp>
        <p:nvSpPr>
          <p:cNvPr id="6" name="Shape 1"/>
          <p:cNvSpPr/>
          <p:nvPr/>
        </p:nvSpPr>
        <p:spPr>
          <a:xfrm>
            <a:off x="4977622" y="5322963"/>
            <a:ext cx="3047524" cy="1219581"/>
          </a:xfrm>
          <a:prstGeom prst="rect">
            <a:avLst/>
          </a:prstGeom>
          <a:noFill/>
          <a:ln/>
        </p:spPr>
      </p:sp>
      <p:sp>
        <p:nvSpPr>
          <p:cNvPr id="7" name="Text 2"/>
          <p:cNvSpPr/>
          <p:nvPr/>
        </p:nvSpPr>
        <p:spPr>
          <a:xfrm>
            <a:off x="5745852" y="5322963"/>
            <a:ext cx="1511064" cy="330303"/>
          </a:xfrm>
          <a:prstGeom prst="rect">
            <a:avLst/>
          </a:prstGeom>
          <a:noFill/>
          <a:ln/>
        </p:spPr>
        <p:txBody>
          <a:bodyPr wrap="square" lIns="0" tIns="0" rIns="0" bIns="0" rtlCol="0" anchor="t"/>
          <a:lstStyle/>
          <a:p>
            <a:pPr algn="ctr"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Energizado por</a:t>
            </a:r>
            <a:endParaRPr lang="en-US" sz="1800" dirty="0"/>
          </a:p>
        </p:txBody>
      </p:sp>
      <p:pic>
        <p:nvPicPr>
          <p:cNvPr id="8" name="Image 3" descr=" ">    </p:cNvPr>
          <p:cNvPicPr>
            <a:picLocks noChangeAspect="1"/>
          </p:cNvPicPr>
          <p:nvPr/>
        </p:nvPicPr>
        <p:blipFill>
          <a:blip r:embed="rId4"/>
          <a:stretch>
            <a:fillRect/>
          </a:stretch>
        </p:blipFill>
        <p:spPr>
          <a:xfrm>
            <a:off x="4977622" y="5729490"/>
            <a:ext cx="3047524" cy="813054"/>
          </a:xfrm>
          <a:prstGeom prst="rect">
            <a:avLst/>
          </a:prstGeom>
        </p:spPr>
      </p:pic>
      <p:pic>
        <p:nvPicPr>
          <p:cNvPr id="9" name="Image 4"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072" y="6003320"/>
            <a:ext cx="268655" cy="265375"/>
          </a:xfrm>
          <a:prstGeom prst="rect">
            <a:avLst/>
          </a:prstGeom>
        </p:spPr>
      </p:pic>
      <p:pic>
        <p:nvPicPr>
          <p:cNvPr id="10" name="Image 5"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1151" y="6003221"/>
            <a:ext cx="241448" cy="265636"/>
          </a:xfrm>
          <a:prstGeom prst="rect">
            <a:avLst/>
          </a:prstGeom>
        </p:spPr>
      </p:pic>
      <p:pic>
        <p:nvPicPr>
          <p:cNvPr id="11" name="Image 6"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3573" y="6003221"/>
            <a:ext cx="274991" cy="265245"/>
          </a:xfrm>
          <a:prstGeom prst="rect">
            <a:avLst/>
          </a:prstGeom>
        </p:spPr>
      </p:pic>
      <p:pic>
        <p:nvPicPr>
          <p:cNvPr id="12" name="Image 7"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9921" y="6003518"/>
            <a:ext cx="270899" cy="265506"/>
          </a:xfrm>
          <a:prstGeom prst="rect">
            <a:avLst/>
          </a:prstGeom>
        </p:spPr>
      </p:pic>
      <p:pic>
        <p:nvPicPr>
          <p:cNvPr id="13" name="Image 8"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2181" y="6003320"/>
            <a:ext cx="273937" cy="265506"/>
          </a:xfrm>
          <a:prstGeom prst="rect">
            <a:avLst/>
          </a:prstGeom>
        </p:spPr>
      </p:pic>
      <p:pic>
        <p:nvPicPr>
          <p:cNvPr id="14" name="Image 9"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20505" y="6003221"/>
            <a:ext cx="271296" cy="265772"/>
          </a:xfrm>
          <a:prstGeom prst="rect">
            <a:avLst/>
          </a:prstGeom>
        </p:spPr>
      </p:pic>
      <p:pic>
        <p:nvPicPr>
          <p:cNvPr id="15" name="Image 10"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57580" y="6271294"/>
            <a:ext cx="688495" cy="134006"/>
          </a:xfrm>
          <a:prstGeom prst="rect">
            <a:avLst/>
          </a:prstGeom>
        </p:spPr>
      </p:pic>
      <p:pic>
        <p:nvPicPr>
          <p:cNvPr id="16" name="Image 11"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57580" y="5866554"/>
            <a:ext cx="688495" cy="134006"/>
          </a:xfrm>
          <a:prstGeom prst="rect">
            <a:avLst/>
          </a:prstGeom>
        </p:spPr>
      </p:pic>
      <p:pic>
        <p:nvPicPr>
          <p:cNvPr id="17" name="Image 12"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057580" y="6067634"/>
            <a:ext cx="688632" cy="134006"/>
          </a:xfrm>
          <a:prstGeom prst="rect">
            <a:avLst/>
          </a:prstGeom>
        </p:spPr>
      </p:pic>
      <p:pic>
        <p:nvPicPr>
          <p:cNvPr id="18" name="Image 13" descr=" ">    </p:cNvPr>
          <p:cNvPicPr>
            <a:picLocks noChangeAspect="1"/>
          </p:cNvPicPr>
          <p:nvPr/>
        </p:nvPicPr>
        <p:blipFill>
          <a:blip r:embed="rId23"/>
          <a:stretch>
            <a:fillRect/>
          </a:stretch>
        </p:blipFill>
        <p:spPr>
          <a:xfrm>
            <a:off x="444431" y="7088815"/>
            <a:ext cx="11859947" cy="2159675"/>
          </a:xfrm>
          <a:prstGeom prst="rect">
            <a:avLst/>
          </a:prstGeom>
        </p:spPr>
      </p:pic>
      <p:sp>
        <p:nvSpPr>
          <p:cNvPr id="19" name="Text 3"/>
          <p:cNvSpPr/>
          <p:nvPr/>
        </p:nvSpPr>
        <p:spPr>
          <a:xfrm>
            <a:off x="4507796" y="7292078"/>
            <a:ext cx="3800939"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DECLARACIÓN DE DIVULGACIÓN DE RIESGOS</a:t>
            </a:r>
            <a:endParaRPr lang="en-US" sz="1600" dirty="0"/>
          </a:p>
        </p:txBody>
      </p:sp>
      <p:sp>
        <p:nvSpPr>
          <p:cNvPr id="20" name="Text 4"/>
          <p:cNvSpPr/>
          <p:nvPr/>
        </p:nvSpPr>
        <p:spPr>
          <a:xfrm>
            <a:off x="647599" y="7618147"/>
            <a:ext cx="11512867" cy="1456722"/>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El ecosistema SolHeist consta de múltiples monedas meme que no tienen utilidad y son simplemente artículos de colección que inherentemente implican riesgos. Estos riesgos incluyen pérdida potencial de fondos, volatilidad en los precios de los activos, vulnerabilidades de los contratos inteligentes, pérdidas no permanentes, manipulación del mercado, incertidumbre regulatoria y falta de seguro o recurso en caso de eventos adversos. SolHeist no es responsable de las pérdidas incurridas. Esta información es proveída para propósitos educacionales solamente. Se anima a los usuarios a realizar sus propias investigaciones y comprender los riesgos antes de tomar cualquier decisión de inversión.</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715322" y="686014"/>
            <a:ext cx="11787991" cy="1516007"/>
          </a:xfrm>
          <a:prstGeom prst="rect">
            <a:avLst/>
          </a:prstGeom>
          <a:noFill/>
          <a:ln/>
        </p:spPr>
        <p:txBody>
          <a:bodyPr wrap="square" lIns="0" tIns="0" rIns="0" bIns="0" rtlCol="0" anchor="t"/>
          <a:lstStyle/>
          <a:p>
            <a:pPr algn="ctr" indent="0" marL="0">
              <a:buNone/>
            </a:pPr>
            <a:r>
              <a:rPr lang="en-US" sz="34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Presentamos el primer verso de meme del mundo que incluye a Solhiest, la ficha principal, y 10 fichas de tripulación asociadas.</a:t>
            </a:r>
            <a:endParaRPr lang="en-US" sz="3400" dirty="0"/>
          </a:p>
        </p:txBody>
      </p:sp>
      <p:pic>
        <p:nvPicPr>
          <p:cNvPr id="8" name="Image 5" descr=" ">    </p:cNvPr>
          <p:cNvPicPr>
            <a:picLocks noChangeAspect="1"/>
          </p:cNvPicPr>
          <p:nvPr/>
        </p:nvPicPr>
        <p:blipFill>
          <a:blip r:embed="rId9"/>
          <a:stretch>
            <a:fillRect/>
          </a:stretch>
        </p:blipFill>
        <p:spPr>
          <a:xfrm>
            <a:off x="5371261" y="2274010"/>
            <a:ext cx="2260247" cy="2261306"/>
          </a:xfrm>
          <a:prstGeom prst="rect">
            <a:avLst/>
          </a:prstGeom>
        </p:spPr>
      </p:pic>
      <p:pic>
        <p:nvPicPr>
          <p:cNvPr id="9" name="Image 6" descr=" ">    </p:cNvPr>
          <p:cNvPicPr>
            <a:picLocks noChangeAspect="1"/>
          </p:cNvPicPr>
          <p:nvPr/>
        </p:nvPicPr>
        <p:blipFill>
          <a:blip r:embed="rId10"/>
          <a:stretch>
            <a:fillRect/>
          </a:stretch>
        </p:blipFill>
        <p:spPr>
          <a:xfrm>
            <a:off x="5371261" y="2274010"/>
            <a:ext cx="2260247" cy="2261306"/>
          </a:xfrm>
          <a:prstGeom prst="rect">
            <a:avLst/>
          </a:prstGeom>
        </p:spPr>
      </p:pic>
      <p:sp>
        <p:nvSpPr>
          <p:cNvPr id="10" name="Shape 1"/>
          <p:cNvSpPr/>
          <p:nvPr/>
        </p:nvSpPr>
        <p:spPr>
          <a:xfrm>
            <a:off x="1752326" y="5399187"/>
            <a:ext cx="9498116" cy="2947321"/>
          </a:xfrm>
          <a:prstGeom prst="rect">
            <a:avLst/>
          </a:prstGeom>
          <a:noFill/>
          <a:ln/>
        </p:spPr>
      </p:sp>
      <p:pic>
        <p:nvPicPr>
          <p:cNvPr id="11" name="Image 7" descr=" ">    </p:cNvPr>
          <p:cNvPicPr>
            <a:picLocks noChangeAspect="1"/>
          </p:cNvPicPr>
          <p:nvPr/>
        </p:nvPicPr>
        <p:blipFill>
          <a:blip r:embed="rId11"/>
          <a:stretch>
            <a:fillRect/>
          </a:stretch>
        </p:blipFill>
        <p:spPr>
          <a:xfrm>
            <a:off x="1701534" y="5399187"/>
            <a:ext cx="1879306" cy="1499068"/>
          </a:xfrm>
          <a:prstGeom prst="rect">
            <a:avLst/>
          </a:prstGeom>
        </p:spPr>
      </p:pic>
      <p:pic>
        <p:nvPicPr>
          <p:cNvPr id="12" name="Image 8" descr=" ">    </p:cNvPr>
          <p:cNvPicPr>
            <a:picLocks noChangeAspect="1"/>
          </p:cNvPicPr>
          <p:nvPr/>
        </p:nvPicPr>
        <p:blipFill>
          <a:blip r:embed="rId12"/>
          <a:stretch>
            <a:fillRect/>
          </a:stretch>
        </p:blipFill>
        <p:spPr>
          <a:xfrm>
            <a:off x="3631632" y="5399187"/>
            <a:ext cx="1879306" cy="1499068"/>
          </a:xfrm>
          <a:prstGeom prst="rect">
            <a:avLst/>
          </a:prstGeom>
        </p:spPr>
      </p:pic>
      <p:pic>
        <p:nvPicPr>
          <p:cNvPr id="13" name="Image 9" descr=" ">    </p:cNvPr>
          <p:cNvPicPr>
            <a:picLocks noChangeAspect="1"/>
          </p:cNvPicPr>
          <p:nvPr/>
        </p:nvPicPr>
        <p:blipFill>
          <a:blip r:embed="rId13"/>
          <a:stretch>
            <a:fillRect/>
          </a:stretch>
        </p:blipFill>
        <p:spPr>
          <a:xfrm>
            <a:off x="5561731" y="5399187"/>
            <a:ext cx="1879306" cy="1499068"/>
          </a:xfrm>
          <a:prstGeom prst="rect">
            <a:avLst/>
          </a:prstGeom>
        </p:spPr>
      </p:pic>
      <p:pic>
        <p:nvPicPr>
          <p:cNvPr id="14" name="Image 10" descr=" ">    </p:cNvPr>
          <p:cNvPicPr>
            <a:picLocks noChangeAspect="1"/>
          </p:cNvPicPr>
          <p:nvPr/>
        </p:nvPicPr>
        <p:blipFill>
          <a:blip r:embed="rId14"/>
          <a:stretch>
            <a:fillRect/>
          </a:stretch>
        </p:blipFill>
        <p:spPr>
          <a:xfrm>
            <a:off x="7491829" y="5399187"/>
            <a:ext cx="1879306" cy="1499068"/>
          </a:xfrm>
          <a:prstGeom prst="rect">
            <a:avLst/>
          </a:prstGeom>
        </p:spPr>
      </p:pic>
      <p:pic>
        <p:nvPicPr>
          <p:cNvPr id="15" name="Image 11" descr=" ">    </p:cNvPr>
          <p:cNvPicPr>
            <a:picLocks noChangeAspect="1"/>
          </p:cNvPicPr>
          <p:nvPr/>
        </p:nvPicPr>
        <p:blipFill>
          <a:blip r:embed="rId15"/>
          <a:stretch>
            <a:fillRect/>
          </a:stretch>
        </p:blipFill>
        <p:spPr>
          <a:xfrm>
            <a:off x="9421928" y="5399187"/>
            <a:ext cx="1879306" cy="1499068"/>
          </a:xfrm>
          <a:prstGeom prst="rect">
            <a:avLst/>
          </a:prstGeom>
        </p:spPr>
      </p:pic>
      <p:pic>
        <p:nvPicPr>
          <p:cNvPr id="16" name="Image 12" descr=" ">    </p:cNvPr>
          <p:cNvPicPr>
            <a:picLocks noChangeAspect="1"/>
          </p:cNvPicPr>
          <p:nvPr/>
        </p:nvPicPr>
        <p:blipFill>
          <a:blip r:embed="rId16"/>
          <a:stretch>
            <a:fillRect/>
          </a:stretch>
        </p:blipFill>
        <p:spPr>
          <a:xfrm>
            <a:off x="1701534" y="6949071"/>
            <a:ext cx="1879306" cy="1499068"/>
          </a:xfrm>
          <a:prstGeom prst="rect">
            <a:avLst/>
          </a:prstGeom>
        </p:spPr>
      </p:pic>
      <p:pic>
        <p:nvPicPr>
          <p:cNvPr id="17" name="Image 13" descr=" ">    </p:cNvPr>
          <p:cNvPicPr>
            <a:picLocks noChangeAspect="1"/>
          </p:cNvPicPr>
          <p:nvPr/>
        </p:nvPicPr>
        <p:blipFill>
          <a:blip r:embed="rId17"/>
          <a:stretch>
            <a:fillRect/>
          </a:stretch>
        </p:blipFill>
        <p:spPr>
          <a:xfrm>
            <a:off x="3631632" y="6949071"/>
            <a:ext cx="1879306" cy="1499068"/>
          </a:xfrm>
          <a:prstGeom prst="rect">
            <a:avLst/>
          </a:prstGeom>
        </p:spPr>
      </p:pic>
      <p:pic>
        <p:nvPicPr>
          <p:cNvPr id="18" name="Image 14" descr=" ">    </p:cNvPr>
          <p:cNvPicPr>
            <a:picLocks noChangeAspect="1"/>
          </p:cNvPicPr>
          <p:nvPr/>
        </p:nvPicPr>
        <p:blipFill>
          <a:blip r:embed="rId18"/>
          <a:stretch>
            <a:fillRect/>
          </a:stretch>
        </p:blipFill>
        <p:spPr>
          <a:xfrm>
            <a:off x="5561731" y="6949071"/>
            <a:ext cx="1879306" cy="1499068"/>
          </a:xfrm>
          <a:prstGeom prst="rect">
            <a:avLst/>
          </a:prstGeom>
        </p:spPr>
      </p:pic>
      <p:pic>
        <p:nvPicPr>
          <p:cNvPr id="19" name="Image 15" descr=" ">    </p:cNvPr>
          <p:cNvPicPr>
            <a:picLocks noChangeAspect="1"/>
          </p:cNvPicPr>
          <p:nvPr/>
        </p:nvPicPr>
        <p:blipFill>
          <a:blip r:embed="rId19"/>
          <a:stretch>
            <a:fillRect/>
          </a:stretch>
        </p:blipFill>
        <p:spPr>
          <a:xfrm>
            <a:off x="7491829" y="6949071"/>
            <a:ext cx="1879306" cy="1499068"/>
          </a:xfrm>
          <a:prstGeom prst="rect">
            <a:avLst/>
          </a:prstGeom>
        </p:spPr>
      </p:pic>
      <p:pic>
        <p:nvPicPr>
          <p:cNvPr id="20" name="Image 16" descr=" ">    </p:cNvPr>
          <p:cNvPicPr>
            <a:picLocks noChangeAspect="1"/>
          </p:cNvPicPr>
          <p:nvPr/>
        </p:nvPicPr>
        <p:blipFill>
          <a:blip r:embed="rId20"/>
          <a:stretch>
            <a:fillRect/>
          </a:stretch>
        </p:blipFill>
        <p:spPr>
          <a:xfrm>
            <a:off x="9421928" y="6949071"/>
            <a:ext cx="1879306" cy="1499068"/>
          </a:xfrm>
          <a:prstGeom prst="rect">
            <a:avLst/>
          </a:prstGeom>
        </p:spPr>
      </p:pic>
      <p:sp>
        <p:nvSpPr>
          <p:cNvPr id="21" name="Text 2"/>
          <p:cNvSpPr/>
          <p:nvPr/>
        </p:nvSpPr>
        <p:spPr>
          <a:xfrm>
            <a:off x="5879181" y="4535317"/>
            <a:ext cx="1231708"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Bold" pitchFamily="34" charset="0"/>
                <a:ea typeface="Saira SemiCondensed Bold" pitchFamily="34" charset="-122"/>
                <a:cs typeface="Saira SemiCondensed Bold" pitchFamily="34" charset="-120"/>
              </a:rPr>
              <a:t>Sol Heist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Shape 0"/>
          <p:cNvSpPr/>
          <p:nvPr/>
        </p:nvSpPr>
        <p:spPr>
          <a:xfrm>
            <a:off x="2577697"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8" name="Text 1"/>
          <p:cNvSpPr/>
          <p:nvPr/>
        </p:nvSpPr>
        <p:spPr>
          <a:xfrm>
            <a:off x="3098316" y="2299418"/>
            <a:ext cx="2780865"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Tamaño del mercado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 monedas meme</a:t>
            </a:r>
            <a:endParaRPr lang="en-US" sz="2400" dirty="0"/>
          </a:p>
        </p:txBody>
      </p:sp>
      <p:sp>
        <p:nvSpPr>
          <p:cNvPr id="9" name="Shape 2"/>
          <p:cNvSpPr/>
          <p:nvPr/>
        </p:nvSpPr>
        <p:spPr>
          <a:xfrm>
            <a:off x="3364974" y="3036249"/>
            <a:ext cx="2247549" cy="800350"/>
          </a:xfrm>
          <a:prstGeom prst="rect">
            <a:avLst/>
          </a:prstGeom>
          <a:noFill/>
          <a:ln/>
        </p:spPr>
      </p:sp>
      <p:sp>
        <p:nvSpPr>
          <p:cNvPr id="10" name="Text 3"/>
          <p:cNvSpPr/>
          <p:nvPr/>
        </p:nvSpPr>
        <p:spPr>
          <a:xfrm>
            <a:off x="3314182" y="3036249"/>
            <a:ext cx="2349133"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$50,482,978,870</a:t>
            </a:r>
            <a:endParaRPr lang="en-US" sz="2400" dirty="0"/>
          </a:p>
        </p:txBody>
      </p:sp>
      <p:sp>
        <p:nvSpPr>
          <p:cNvPr id="11" name="Text 4"/>
          <p:cNvSpPr/>
          <p:nvPr/>
        </p:nvSpPr>
        <p:spPr>
          <a:xfrm>
            <a:off x="3369207" y="3518999"/>
            <a:ext cx="2239083"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Capitalización de mercado</a:t>
            </a:r>
            <a:endParaRPr lang="en-US" sz="1600" dirty="0"/>
          </a:p>
        </p:txBody>
      </p:sp>
      <p:sp>
        <p:nvSpPr>
          <p:cNvPr id="12" name="Shape 5"/>
          <p:cNvSpPr/>
          <p:nvPr/>
        </p:nvSpPr>
        <p:spPr>
          <a:xfrm>
            <a:off x="2939591" y="4090678"/>
            <a:ext cx="3098316" cy="800350"/>
          </a:xfrm>
          <a:prstGeom prst="rect">
            <a:avLst/>
          </a:prstGeom>
          <a:noFill/>
          <a:ln/>
        </p:spPr>
      </p:sp>
      <p:sp>
        <p:nvSpPr>
          <p:cNvPr id="13" name="Text 6"/>
          <p:cNvSpPr/>
          <p:nvPr/>
        </p:nvSpPr>
        <p:spPr>
          <a:xfrm>
            <a:off x="3377672" y="4090678"/>
            <a:ext cx="2222153"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$12,728,775,824</a:t>
            </a:r>
            <a:endParaRPr lang="en-US" sz="2400" dirty="0"/>
          </a:p>
        </p:txBody>
      </p:sp>
      <p:sp>
        <p:nvSpPr>
          <p:cNvPr id="14" name="Text 7"/>
          <p:cNvSpPr/>
          <p:nvPr/>
        </p:nvSpPr>
        <p:spPr>
          <a:xfrm>
            <a:off x="2905729" y="4573429"/>
            <a:ext cx="3166039"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Volumen de operaciones las 24 horas</a:t>
            </a:r>
            <a:endParaRPr lang="en-US" sz="1600" dirty="0"/>
          </a:p>
        </p:txBody>
      </p:sp>
      <p:sp>
        <p:nvSpPr>
          <p:cNvPr id="15" name="Text 8"/>
          <p:cNvSpPr/>
          <p:nvPr/>
        </p:nvSpPr>
        <p:spPr>
          <a:xfrm>
            <a:off x="5136347" y="686014"/>
            <a:ext cx="2742771"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OPORTUNIDAD</a:t>
            </a:r>
            <a:endParaRPr lang="en-US" sz="3300" dirty="0"/>
          </a:p>
        </p:txBody>
      </p:sp>
      <p:sp>
        <p:nvSpPr>
          <p:cNvPr id="16" name="Text 9"/>
          <p:cNvSpPr/>
          <p:nvPr/>
        </p:nvSpPr>
        <p:spPr>
          <a:xfrm>
            <a:off x="5688711" y="7114222"/>
            <a:ext cx="5434751"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16 millones de billeteras activas mensuales</a:t>
            </a:r>
            <a:endParaRPr lang="en-US" sz="2400" dirty="0"/>
          </a:p>
        </p:txBody>
      </p:sp>
      <p:sp>
        <p:nvSpPr>
          <p:cNvPr id="17" name="Text 10"/>
          <p:cNvSpPr/>
          <p:nvPr/>
        </p:nvSpPr>
        <p:spPr>
          <a:xfrm>
            <a:off x="4787152" y="5843826"/>
            <a:ext cx="7250567"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Volumen de comercio de swaps diario de 2,31 mil millones</a:t>
            </a:r>
            <a:endParaRPr lang="en-US" sz="2400" dirty="0"/>
          </a:p>
        </p:txBody>
      </p:sp>
      <p:sp>
        <p:nvSpPr>
          <p:cNvPr id="18" name="Text 11"/>
          <p:cNvSpPr/>
          <p:nvPr/>
        </p:nvSpPr>
        <p:spPr>
          <a:xfrm>
            <a:off x="5841087" y="6479024"/>
            <a:ext cx="5142696"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7,2 millones de operaciones swap diarias</a:t>
            </a:r>
            <a:endParaRPr lang="en-US" sz="2400" dirty="0"/>
          </a:p>
        </p:txBody>
      </p:sp>
      <p:sp>
        <p:nvSpPr>
          <p:cNvPr id="19" name="Text 12"/>
          <p:cNvSpPr/>
          <p:nvPr/>
        </p:nvSpPr>
        <p:spPr>
          <a:xfrm>
            <a:off x="5523637" y="7749421"/>
            <a:ext cx="5777597"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1,8 millones de nuevas direcciones mensuales</a:t>
            </a:r>
            <a:endParaRPr lang="en-US" sz="2400" dirty="0"/>
          </a:p>
        </p:txBody>
      </p:sp>
      <p:sp>
        <p:nvSpPr>
          <p:cNvPr id="20" name="Shape 13"/>
          <p:cNvSpPr/>
          <p:nvPr/>
        </p:nvSpPr>
        <p:spPr>
          <a:xfrm>
            <a:off x="6895022"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21" name="Text 14"/>
          <p:cNvSpPr/>
          <p:nvPr/>
        </p:nvSpPr>
        <p:spPr>
          <a:xfrm>
            <a:off x="7415641" y="2299418"/>
            <a:ext cx="2780865"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Tamaño del mercado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 Solana</a:t>
            </a:r>
            <a:endParaRPr lang="en-US" sz="2400" dirty="0"/>
          </a:p>
        </p:txBody>
      </p:sp>
      <p:sp>
        <p:nvSpPr>
          <p:cNvPr id="22" name="Shape 15"/>
          <p:cNvSpPr/>
          <p:nvPr/>
        </p:nvSpPr>
        <p:spPr>
          <a:xfrm>
            <a:off x="7669601" y="3036249"/>
            <a:ext cx="2272945" cy="800350"/>
          </a:xfrm>
          <a:prstGeom prst="rect">
            <a:avLst/>
          </a:prstGeom>
          <a:noFill/>
          <a:ln/>
        </p:spPr>
      </p:sp>
      <p:sp>
        <p:nvSpPr>
          <p:cNvPr id="23" name="Text 16"/>
          <p:cNvSpPr/>
          <p:nvPr/>
        </p:nvSpPr>
        <p:spPr>
          <a:xfrm>
            <a:off x="7618809" y="3036249"/>
            <a:ext cx="2374529"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$202,125,567,833</a:t>
            </a:r>
            <a:endParaRPr lang="en-US" sz="2400" dirty="0"/>
          </a:p>
        </p:txBody>
      </p:sp>
      <p:sp>
        <p:nvSpPr>
          <p:cNvPr id="24" name="Text 17"/>
          <p:cNvSpPr/>
          <p:nvPr/>
        </p:nvSpPr>
        <p:spPr>
          <a:xfrm>
            <a:off x="7686532" y="3518999"/>
            <a:ext cx="2239083"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Capitalización de mercado</a:t>
            </a:r>
            <a:endParaRPr lang="en-US" sz="1600" dirty="0"/>
          </a:p>
        </p:txBody>
      </p:sp>
      <p:sp>
        <p:nvSpPr>
          <p:cNvPr id="25" name="Shape 18"/>
          <p:cNvSpPr/>
          <p:nvPr/>
        </p:nvSpPr>
        <p:spPr>
          <a:xfrm>
            <a:off x="7256916" y="4090678"/>
            <a:ext cx="3098316" cy="800350"/>
          </a:xfrm>
          <a:prstGeom prst="rect">
            <a:avLst/>
          </a:prstGeom>
          <a:noFill/>
          <a:ln/>
        </p:spPr>
      </p:sp>
      <p:sp>
        <p:nvSpPr>
          <p:cNvPr id="26" name="Text 19"/>
          <p:cNvSpPr/>
          <p:nvPr/>
        </p:nvSpPr>
        <p:spPr>
          <a:xfrm>
            <a:off x="7612460" y="4090678"/>
            <a:ext cx="2387227"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$155,728,775,824</a:t>
            </a:r>
            <a:endParaRPr lang="en-US" sz="2400" dirty="0"/>
          </a:p>
        </p:txBody>
      </p:sp>
      <p:sp>
        <p:nvSpPr>
          <p:cNvPr id="27" name="Text 20"/>
          <p:cNvSpPr/>
          <p:nvPr/>
        </p:nvSpPr>
        <p:spPr>
          <a:xfrm>
            <a:off x="7223055" y="4573429"/>
            <a:ext cx="3166039"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Volumen de operaciones las 24 horas</a:t>
            </a:r>
            <a:endParaRPr lang="en-US" sz="1600" dirty="0"/>
          </a:p>
        </p:txBody>
      </p:sp>
      <p:pic>
        <p:nvPicPr>
          <p:cNvPr id="2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57079" y="7443831"/>
            <a:ext cx="2453808" cy="481814"/>
          </a:xfrm>
          <a:prstGeom prst="rect">
            <a:avLst/>
          </a:prstGeom>
        </p:spPr>
      </p:pic>
      <p:pic>
        <p:nvPicPr>
          <p:cNvPr id="2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57079" y="6021383"/>
            <a:ext cx="2453808" cy="481814"/>
          </a:xfrm>
          <a:prstGeom prst="rect">
            <a:avLst/>
          </a:prstGeom>
        </p:spPr>
      </p:pic>
      <p:pic>
        <p:nvPicPr>
          <p:cNvPr id="3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57079" y="6709780"/>
            <a:ext cx="2453808" cy="481814"/>
          </a:xfrm>
          <a:prstGeom prst="rect">
            <a:avLst/>
          </a:prstGeom>
        </p:spPr>
      </p:pic>
      <p:pic>
        <p:nvPicPr>
          <p:cNvPr id="3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57079" y="8209642"/>
            <a:ext cx="330471" cy="327053"/>
          </a:xfrm>
          <a:prstGeom prst="rect">
            <a:avLst/>
          </a:prstGeom>
        </p:spPr>
      </p:pic>
      <p:pic>
        <p:nvPicPr>
          <p:cNvPr id="32"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25603" y="8209543"/>
            <a:ext cx="297008" cy="327375"/>
          </a:xfrm>
          <a:prstGeom prst="rect">
            <a:avLst/>
          </a:prstGeom>
        </p:spPr>
      </p:pic>
      <p:pic>
        <p:nvPicPr>
          <p:cNvPr id="33"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85736" y="8209543"/>
            <a:ext cx="338258" cy="326891"/>
          </a:xfrm>
          <a:prstGeom prst="rect">
            <a:avLst/>
          </a:prstGeom>
        </p:spPr>
      </p:pic>
      <p:pic>
        <p:nvPicPr>
          <p:cNvPr id="34"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05427" y="8209841"/>
            <a:ext cx="333230" cy="327214"/>
          </a:xfrm>
          <a:prstGeom prst="rect">
            <a:avLst/>
          </a:prstGeom>
        </p:spPr>
      </p:pic>
      <p:pic>
        <p:nvPicPr>
          <p:cNvPr id="35" name="Image 12" descr=" ">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169240" y="8209642"/>
            <a:ext cx="336962" cy="327214"/>
          </a:xfrm>
          <a:prstGeom prst="rect">
            <a:avLst/>
          </a:prstGeom>
        </p:spPr>
      </p:pic>
      <p:pic>
        <p:nvPicPr>
          <p:cNvPr id="36" name="Image 13" descr=" ">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736714" y="8209543"/>
            <a:ext cx="333717" cy="327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4171298" y="686014"/>
            <a:ext cx="4672870"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TOKENOMÍA DE SOLHEIST</a:t>
            </a:r>
            <a:endParaRPr lang="en-US" sz="3300" dirty="0"/>
          </a:p>
        </p:txBody>
      </p:sp>
      <p:pic>
        <p:nvPicPr>
          <p:cNvPr id="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6658" y="2350234"/>
            <a:ext cx="4888736" cy="5056180"/>
          </a:xfrm>
          <a:prstGeom prst="rect">
            <a:avLst/>
          </a:prstGeom>
        </p:spPr>
      </p:pic>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69775" y="1982861"/>
            <a:ext cx="3644662" cy="3646368"/>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80070" y="3779158"/>
            <a:ext cx="2282320" cy="1747987"/>
          </a:xfrm>
          <a:prstGeom prst="rect">
            <a:avLst/>
          </a:prstGeom>
        </p:spPr>
      </p:pic>
      <p:pic>
        <p:nvPicPr>
          <p:cNvPr id="1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20949" y="1983252"/>
            <a:ext cx="3330718" cy="3469052"/>
          </a:xfrm>
          <a:prstGeom prst="rect">
            <a:avLst/>
          </a:prstGeom>
        </p:spPr>
      </p:pic>
      <p:sp>
        <p:nvSpPr>
          <p:cNvPr id="12" name="Text 1"/>
          <p:cNvSpPr/>
          <p:nvPr/>
        </p:nvSpPr>
        <p:spPr>
          <a:xfrm>
            <a:off x="7727933" y="3231870"/>
            <a:ext cx="1345990" cy="762238"/>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Regular" pitchFamily="34" charset="0"/>
                <a:ea typeface="Poppins Regular" pitchFamily="34" charset="-122"/>
                <a:cs typeface="Poppins Regular" pitchFamily="34" charset="-120"/>
              </a:rPr>
              <a:t>Suministro </a:t>
            </a:r>
            <a:endParaRPr lang="en-US" sz="1800" dirty="0"/>
          </a:p>
          <a:p>
            <a:pPr algn="ctr" indent="0" marL="0">
              <a:buNone/>
            </a:pPr>
            <a:r>
              <a:rPr lang="en-US" sz="1800" dirty="0">
                <a:solidFill>
                  <a:srgbClr val="212023">
                    <a:alpha val="100000"/>
                  </a:srgbClr>
                </a:solidFill>
                <a:latin typeface="Poppins Regular" pitchFamily="34" charset="0"/>
                <a:ea typeface="Poppins Regular" pitchFamily="34" charset="-122"/>
                <a:cs typeface="Poppins Regular" pitchFamily="34" charset="-120"/>
              </a:rPr>
              <a:t>máximo</a:t>
            </a:r>
            <a:endParaRPr lang="en-US" sz="1800" dirty="0"/>
          </a:p>
        </p:txBody>
      </p:sp>
      <p:sp>
        <p:nvSpPr>
          <p:cNvPr id="13" name="Text 2"/>
          <p:cNvSpPr/>
          <p:nvPr/>
        </p:nvSpPr>
        <p:spPr>
          <a:xfrm>
            <a:off x="8124796" y="3966020"/>
            <a:ext cx="578356" cy="342202"/>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14B</a:t>
            </a:r>
            <a:endParaRPr lang="en-US" sz="1800" dirty="0"/>
          </a:p>
        </p:txBody>
      </p:sp>
      <p:sp>
        <p:nvSpPr>
          <p:cNvPr id="14" name="Shape 3"/>
          <p:cNvSpPr/>
          <p:nvPr/>
        </p:nvSpPr>
        <p:spPr>
          <a:xfrm>
            <a:off x="5777597" y="1927629"/>
            <a:ext cx="873279" cy="528277"/>
          </a:xfrm>
          <a:prstGeom prst="rect">
            <a:avLst/>
          </a:prstGeom>
          <a:noFill/>
          <a:ln/>
        </p:spPr>
      </p:sp>
      <p:sp>
        <p:nvSpPr>
          <p:cNvPr id="15" name="Text 4"/>
          <p:cNvSpPr/>
          <p:nvPr/>
        </p:nvSpPr>
        <p:spPr>
          <a:xfrm>
            <a:off x="5829064" y="1869936"/>
            <a:ext cx="77034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Liquidez</a:t>
            </a:r>
            <a:endParaRPr lang="en-US" sz="1400" dirty="0"/>
          </a:p>
        </p:txBody>
      </p:sp>
      <p:sp>
        <p:nvSpPr>
          <p:cNvPr id="16" name="Shape 5"/>
          <p:cNvSpPr/>
          <p:nvPr/>
        </p:nvSpPr>
        <p:spPr>
          <a:xfrm>
            <a:off x="5788854" y="2191770"/>
            <a:ext cx="850767" cy="292191"/>
          </a:xfrm>
          <a:prstGeom prst="roundRect">
            <a:avLst>
              <a:gd name="adj" fmla="val 9388"/>
            </a:avLst>
          </a:prstGeom>
          <a:solidFill>
            <a:srgbClr val="651FD9">
              <a:alpha val="100000"/>
            </a:srgbClr>
          </a:solidFill>
          <a:ln/>
        </p:spPr>
      </p:sp>
      <p:sp>
        <p:nvSpPr>
          <p:cNvPr id="17" name="Text 6"/>
          <p:cNvSpPr/>
          <p:nvPr/>
        </p:nvSpPr>
        <p:spPr>
          <a:xfrm>
            <a:off x="5805784" y="2183300"/>
            <a:ext cx="81690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 Billion</a:t>
            </a:r>
            <a:endParaRPr lang="en-US" sz="1600" dirty="0"/>
          </a:p>
        </p:txBody>
      </p:sp>
      <p:sp>
        <p:nvSpPr>
          <p:cNvPr id="18" name="Shape 7"/>
          <p:cNvSpPr/>
          <p:nvPr/>
        </p:nvSpPr>
        <p:spPr>
          <a:xfrm>
            <a:off x="10513957" y="2731353"/>
            <a:ext cx="1116985" cy="528277"/>
          </a:xfrm>
          <a:prstGeom prst="rect">
            <a:avLst/>
          </a:prstGeom>
          <a:noFill/>
          <a:ln/>
        </p:spPr>
      </p:sp>
      <p:sp>
        <p:nvSpPr>
          <p:cNvPr id="19" name="Text 8"/>
          <p:cNvSpPr/>
          <p:nvPr/>
        </p:nvSpPr>
        <p:spPr>
          <a:xfrm>
            <a:off x="10141262" y="2673660"/>
            <a:ext cx="186237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Creación de mercado</a:t>
            </a:r>
            <a:endParaRPr lang="en-US" sz="1400" dirty="0"/>
          </a:p>
        </p:txBody>
      </p:sp>
      <p:sp>
        <p:nvSpPr>
          <p:cNvPr id="20" name="Shape 9"/>
          <p:cNvSpPr/>
          <p:nvPr/>
        </p:nvSpPr>
        <p:spPr>
          <a:xfrm>
            <a:off x="10659764" y="2995494"/>
            <a:ext cx="825371" cy="292191"/>
          </a:xfrm>
          <a:prstGeom prst="roundRect">
            <a:avLst>
              <a:gd name="adj" fmla="val 9388"/>
            </a:avLst>
          </a:prstGeom>
          <a:solidFill>
            <a:srgbClr val="E295FD">
              <a:alpha val="100000"/>
            </a:srgbClr>
          </a:solidFill>
          <a:ln/>
        </p:spPr>
      </p:sp>
      <p:sp>
        <p:nvSpPr>
          <p:cNvPr id="21" name="Text 10"/>
          <p:cNvSpPr/>
          <p:nvPr/>
        </p:nvSpPr>
        <p:spPr>
          <a:xfrm>
            <a:off x="10676695" y="2987025"/>
            <a:ext cx="791510"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 Billion</a:t>
            </a:r>
            <a:endParaRPr lang="en-US" sz="1600" dirty="0"/>
          </a:p>
        </p:txBody>
      </p:sp>
      <p:sp>
        <p:nvSpPr>
          <p:cNvPr id="22" name="Shape 11"/>
          <p:cNvSpPr/>
          <p:nvPr/>
        </p:nvSpPr>
        <p:spPr>
          <a:xfrm>
            <a:off x="10831407" y="4484501"/>
            <a:ext cx="700074" cy="525302"/>
          </a:xfrm>
          <a:prstGeom prst="rect">
            <a:avLst/>
          </a:prstGeom>
          <a:noFill/>
          <a:ln/>
        </p:spPr>
      </p:sp>
      <p:sp>
        <p:nvSpPr>
          <p:cNvPr id="23" name="Text 12"/>
          <p:cNvSpPr/>
          <p:nvPr/>
        </p:nvSpPr>
        <p:spPr>
          <a:xfrm>
            <a:off x="10167721" y="4425319"/>
            <a:ext cx="2027450"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Adquisición de prendas</a:t>
            </a:r>
            <a:endParaRPr lang="en-US" sz="1400" dirty="0"/>
          </a:p>
        </p:txBody>
      </p:sp>
      <p:sp>
        <p:nvSpPr>
          <p:cNvPr id="24" name="Shape 13"/>
          <p:cNvSpPr/>
          <p:nvPr/>
        </p:nvSpPr>
        <p:spPr>
          <a:xfrm>
            <a:off x="10749713" y="4747153"/>
            <a:ext cx="863465" cy="292191"/>
          </a:xfrm>
          <a:prstGeom prst="roundRect">
            <a:avLst>
              <a:gd name="adj" fmla="val 9388"/>
            </a:avLst>
          </a:prstGeom>
          <a:solidFill>
            <a:srgbClr val="9848FF">
              <a:alpha val="100000"/>
            </a:srgbClr>
          </a:solidFill>
          <a:ln/>
        </p:spPr>
      </p:sp>
      <p:sp>
        <p:nvSpPr>
          <p:cNvPr id="25" name="Text 14"/>
          <p:cNvSpPr/>
          <p:nvPr/>
        </p:nvSpPr>
        <p:spPr>
          <a:xfrm>
            <a:off x="10766644" y="4738684"/>
            <a:ext cx="829604"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 Billion</a:t>
            </a:r>
            <a:endParaRPr lang="en-US" sz="1600" dirty="0"/>
          </a:p>
        </p:txBody>
      </p:sp>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99642" y="2503674"/>
            <a:ext cx="276839" cy="152565"/>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0154" y="3258568"/>
            <a:ext cx="292061" cy="109969"/>
          </a:xfrm>
          <a:prstGeom prst="rect">
            <a:avLst/>
          </a:prstGeom>
        </p:spPr>
      </p:pic>
      <p:pic>
        <p:nvPicPr>
          <p:cNvPr id="28"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94702" y="4683894"/>
            <a:ext cx="199969" cy="132077"/>
          </a:xfrm>
          <a:prstGeom prst="rect">
            <a:avLst/>
          </a:prstGeom>
        </p:spPr>
      </p:pic>
      <p:sp>
        <p:nvSpPr>
          <p:cNvPr id="29" name="Shape 15"/>
          <p:cNvSpPr/>
          <p:nvPr/>
        </p:nvSpPr>
        <p:spPr>
          <a:xfrm>
            <a:off x="5714107" y="5958161"/>
            <a:ext cx="5980765" cy="2388346"/>
          </a:xfrm>
          <a:prstGeom prst="rect">
            <a:avLst/>
          </a:prstGeom>
          <a:noFill/>
          <a:ln/>
        </p:spPr>
      </p:sp>
      <p:pic>
        <p:nvPicPr>
          <p:cNvPr id="30" name="Image 12" descr=" ">    </p:cNvPr>
          <p:cNvPicPr>
            <a:picLocks noChangeAspect="1"/>
          </p:cNvPicPr>
          <p:nvPr/>
        </p:nvPicPr>
        <p:blipFill>
          <a:blip r:embed="rId23"/>
          <a:stretch>
            <a:fillRect/>
          </a:stretch>
        </p:blipFill>
        <p:spPr>
          <a:xfrm>
            <a:off x="5714107" y="5958161"/>
            <a:ext cx="5980765" cy="558975"/>
          </a:xfrm>
          <a:prstGeom prst="rect">
            <a:avLst/>
          </a:prstGeom>
        </p:spPr>
      </p:pic>
      <p:sp>
        <p:nvSpPr>
          <p:cNvPr id="31" name="Shape 16"/>
          <p:cNvSpPr/>
          <p:nvPr/>
        </p:nvSpPr>
        <p:spPr>
          <a:xfrm>
            <a:off x="6336310" y="6085201"/>
            <a:ext cx="4736360" cy="304895"/>
          </a:xfrm>
          <a:prstGeom prst="rect">
            <a:avLst/>
          </a:prstGeom>
          <a:noFill/>
          <a:ln/>
        </p:spPr>
      </p:sp>
      <p:sp>
        <p:nvSpPr>
          <p:cNvPr id="32" name="Text 17"/>
          <p:cNvSpPr/>
          <p:nvPr/>
        </p:nvSpPr>
        <p:spPr>
          <a:xfrm>
            <a:off x="6306681" y="6074614"/>
            <a:ext cx="3932152"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Liquidez de apertura del swap de Raydium :</a:t>
            </a:r>
            <a:endParaRPr lang="en-US" sz="1400" dirty="0"/>
          </a:p>
        </p:txBody>
      </p:sp>
      <p:sp>
        <p:nvSpPr>
          <p:cNvPr id="33" name="Text 18"/>
          <p:cNvSpPr/>
          <p:nvPr/>
        </p:nvSpPr>
        <p:spPr>
          <a:xfrm>
            <a:off x="10285393" y="6051324"/>
            <a:ext cx="855000"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 Billion</a:t>
            </a:r>
            <a:endParaRPr lang="en-US" sz="1600" dirty="0"/>
          </a:p>
        </p:txBody>
      </p:sp>
      <p:pic>
        <p:nvPicPr>
          <p:cNvPr id="34" name="Image 13" descr=" ">    </p:cNvPr>
          <p:cNvPicPr>
            <a:picLocks noChangeAspect="1"/>
          </p:cNvPicPr>
          <p:nvPr/>
        </p:nvPicPr>
        <p:blipFill>
          <a:blip r:embed="rId24"/>
          <a:stretch>
            <a:fillRect/>
          </a:stretch>
        </p:blipFill>
        <p:spPr>
          <a:xfrm>
            <a:off x="5714107" y="6567952"/>
            <a:ext cx="5980765" cy="558975"/>
          </a:xfrm>
          <a:prstGeom prst="rect">
            <a:avLst/>
          </a:prstGeom>
        </p:spPr>
      </p:pic>
      <p:sp>
        <p:nvSpPr>
          <p:cNvPr id="35" name="Shape 19"/>
          <p:cNvSpPr/>
          <p:nvPr/>
        </p:nvSpPr>
        <p:spPr>
          <a:xfrm>
            <a:off x="6095048" y="6694992"/>
            <a:ext cx="5218884" cy="304895"/>
          </a:xfrm>
          <a:prstGeom prst="rect">
            <a:avLst/>
          </a:prstGeom>
          <a:noFill/>
          <a:ln/>
        </p:spPr>
      </p:sp>
      <p:sp>
        <p:nvSpPr>
          <p:cNvPr id="36" name="Text 20"/>
          <p:cNvSpPr/>
          <p:nvPr/>
        </p:nvSpPr>
        <p:spPr>
          <a:xfrm>
            <a:off x="6065419" y="6714047"/>
            <a:ext cx="4401979"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Asignado para los titulares de prendas de vestir :</a:t>
            </a:r>
            <a:endParaRPr lang="en-US" sz="1400" dirty="0"/>
          </a:p>
        </p:txBody>
      </p:sp>
      <p:sp>
        <p:nvSpPr>
          <p:cNvPr id="37" name="Text 21"/>
          <p:cNvSpPr/>
          <p:nvPr/>
        </p:nvSpPr>
        <p:spPr>
          <a:xfrm>
            <a:off x="10513957" y="6694992"/>
            <a:ext cx="867698"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 Billion</a:t>
            </a:r>
            <a:endParaRPr lang="en-US" sz="1600" dirty="0"/>
          </a:p>
        </p:txBody>
      </p:sp>
      <p:pic>
        <p:nvPicPr>
          <p:cNvPr id="38" name="Image 14" descr=" ">    </p:cNvPr>
          <p:cNvPicPr>
            <a:picLocks noChangeAspect="1"/>
          </p:cNvPicPr>
          <p:nvPr/>
        </p:nvPicPr>
        <p:blipFill>
          <a:blip r:embed="rId25"/>
          <a:stretch>
            <a:fillRect/>
          </a:stretch>
        </p:blipFill>
        <p:spPr>
          <a:xfrm>
            <a:off x="5714107" y="7177742"/>
            <a:ext cx="5980765" cy="558975"/>
          </a:xfrm>
          <a:prstGeom prst="rect">
            <a:avLst/>
          </a:prstGeom>
        </p:spPr>
      </p:pic>
      <p:sp>
        <p:nvSpPr>
          <p:cNvPr id="39" name="Shape 22"/>
          <p:cNvSpPr/>
          <p:nvPr/>
        </p:nvSpPr>
        <p:spPr>
          <a:xfrm>
            <a:off x="6209330" y="7304782"/>
            <a:ext cx="4990320" cy="304895"/>
          </a:xfrm>
          <a:prstGeom prst="rect">
            <a:avLst/>
          </a:prstGeom>
          <a:noFill/>
          <a:ln/>
        </p:spPr>
      </p:sp>
      <p:sp>
        <p:nvSpPr>
          <p:cNvPr id="40" name="Text 23"/>
          <p:cNvSpPr/>
          <p:nvPr/>
        </p:nvSpPr>
        <p:spPr>
          <a:xfrm>
            <a:off x="6179701" y="7323838"/>
            <a:ext cx="4236905"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Creadores de mercado y cotización en bolsas :</a:t>
            </a:r>
            <a:endParaRPr lang="en-US" sz="1400" dirty="0"/>
          </a:p>
        </p:txBody>
      </p:sp>
      <p:sp>
        <p:nvSpPr>
          <p:cNvPr id="41" name="Text 24"/>
          <p:cNvSpPr/>
          <p:nvPr/>
        </p:nvSpPr>
        <p:spPr>
          <a:xfrm>
            <a:off x="10463165" y="7304782"/>
            <a:ext cx="804208"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 Billion</a:t>
            </a:r>
            <a:endParaRPr lang="en-US" sz="1600" dirty="0"/>
          </a:p>
        </p:txBody>
      </p:sp>
      <p:pic>
        <p:nvPicPr>
          <p:cNvPr id="42" name="Image 15" descr=" ">    </p:cNvPr>
          <p:cNvPicPr>
            <a:picLocks noChangeAspect="1"/>
          </p:cNvPicPr>
          <p:nvPr/>
        </p:nvPicPr>
        <p:blipFill>
          <a:blip r:embed="rId26"/>
          <a:stretch>
            <a:fillRect/>
          </a:stretch>
        </p:blipFill>
        <p:spPr>
          <a:xfrm>
            <a:off x="5714107" y="7787533"/>
            <a:ext cx="5980765" cy="558975"/>
          </a:xfrm>
          <a:prstGeom prst="rect">
            <a:avLst/>
          </a:prstGeom>
        </p:spPr>
      </p:pic>
      <p:sp>
        <p:nvSpPr>
          <p:cNvPr id="43" name="Shape 25"/>
          <p:cNvSpPr/>
          <p:nvPr/>
        </p:nvSpPr>
        <p:spPr>
          <a:xfrm>
            <a:off x="7129936" y="7914573"/>
            <a:ext cx="3149108" cy="304895"/>
          </a:xfrm>
          <a:prstGeom prst="rect">
            <a:avLst/>
          </a:prstGeom>
          <a:noFill/>
          <a:ln/>
        </p:spPr>
      </p:sp>
      <p:sp>
        <p:nvSpPr>
          <p:cNvPr id="44" name="Text 26"/>
          <p:cNvSpPr/>
          <p:nvPr/>
        </p:nvSpPr>
        <p:spPr>
          <a:xfrm>
            <a:off x="7096074" y="7914573"/>
            <a:ext cx="2239083"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Suministro máximo :</a:t>
            </a:r>
            <a:endParaRPr lang="en-US" sz="1600" dirty="0"/>
          </a:p>
        </p:txBody>
      </p:sp>
      <p:sp>
        <p:nvSpPr>
          <p:cNvPr id="45" name="Text 27"/>
          <p:cNvSpPr/>
          <p:nvPr/>
        </p:nvSpPr>
        <p:spPr>
          <a:xfrm>
            <a:off x="9377485" y="7914573"/>
            <a:ext cx="969282"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 Billion</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8590" y="8848314"/>
            <a:ext cx="1342767" cy="457343"/>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8742" y="8921461"/>
            <a:ext cx="77687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4978" y="8921461"/>
            <a:ext cx="1204765" cy="301850"/>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7546" y="8819730"/>
            <a:ext cx="476465" cy="514511"/>
          </a:xfrm>
          <a:prstGeom prst="rect">
            <a:avLst/>
          </a:prstGeom>
        </p:spPr>
      </p:pic>
      <p:sp>
        <p:nvSpPr>
          <p:cNvPr id="8" name="Text 0"/>
          <p:cNvSpPr/>
          <p:nvPr/>
        </p:nvSpPr>
        <p:spPr>
          <a:xfrm>
            <a:off x="3472907" y="686014"/>
            <a:ext cx="6056953"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TOKENÓMICA DE LA TRIPULACIÓN</a:t>
            </a:r>
            <a:endParaRPr lang="en-US" sz="3300" dirty="0"/>
          </a:p>
        </p:txBody>
      </p:sp>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3909" y="2046381"/>
            <a:ext cx="3644662" cy="3646368"/>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64203" y="3842678"/>
            <a:ext cx="2282321" cy="1747987"/>
          </a:xfrm>
          <a:prstGeom prst="rect">
            <a:avLst/>
          </a:prstGeom>
        </p:spPr>
      </p:pic>
      <p:pic>
        <p:nvPicPr>
          <p:cNvPr id="1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5084" y="2046772"/>
            <a:ext cx="3330715" cy="3469052"/>
          </a:xfrm>
          <a:prstGeom prst="rect">
            <a:avLst/>
          </a:prstGeom>
        </p:spPr>
      </p:pic>
      <p:sp>
        <p:nvSpPr>
          <p:cNvPr id="12" name="Text 1"/>
          <p:cNvSpPr/>
          <p:nvPr/>
        </p:nvSpPr>
        <p:spPr>
          <a:xfrm>
            <a:off x="7512067" y="3320798"/>
            <a:ext cx="1345990" cy="762238"/>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Regular" pitchFamily="34" charset="0"/>
                <a:ea typeface="Poppins Regular" pitchFamily="34" charset="-122"/>
                <a:cs typeface="Poppins Regular" pitchFamily="34" charset="-120"/>
              </a:rPr>
              <a:t>Suministro </a:t>
            </a:r>
            <a:endParaRPr lang="en-US" sz="1800" dirty="0"/>
          </a:p>
          <a:p>
            <a:pPr algn="ctr" indent="0" marL="0">
              <a:buNone/>
            </a:pPr>
            <a:r>
              <a:rPr lang="en-US" sz="1800" dirty="0">
                <a:solidFill>
                  <a:srgbClr val="212023">
                    <a:alpha val="100000"/>
                  </a:srgbClr>
                </a:solidFill>
                <a:latin typeface="Poppins Regular" pitchFamily="34" charset="0"/>
                <a:ea typeface="Poppins Regular" pitchFamily="34" charset="-122"/>
                <a:cs typeface="Poppins Regular" pitchFamily="34" charset="-120"/>
              </a:rPr>
              <a:t>máximo</a:t>
            </a:r>
            <a:endParaRPr lang="en-US" sz="1800" dirty="0"/>
          </a:p>
        </p:txBody>
      </p:sp>
      <p:sp>
        <p:nvSpPr>
          <p:cNvPr id="13" name="Text 2"/>
          <p:cNvSpPr/>
          <p:nvPr/>
        </p:nvSpPr>
        <p:spPr>
          <a:xfrm>
            <a:off x="7845439" y="3978724"/>
            <a:ext cx="685693" cy="419231"/>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140M</a:t>
            </a:r>
            <a:endParaRPr lang="en-US" sz="1800" dirty="0"/>
          </a:p>
        </p:txBody>
      </p:sp>
      <p:sp>
        <p:nvSpPr>
          <p:cNvPr id="14" name="Shape 3"/>
          <p:cNvSpPr/>
          <p:nvPr/>
        </p:nvSpPr>
        <p:spPr>
          <a:xfrm>
            <a:off x="5561731" y="1991149"/>
            <a:ext cx="873279" cy="528277"/>
          </a:xfrm>
          <a:prstGeom prst="rect">
            <a:avLst/>
          </a:prstGeom>
          <a:noFill/>
          <a:ln/>
        </p:spPr>
      </p:sp>
      <p:sp>
        <p:nvSpPr>
          <p:cNvPr id="15" name="Text 4"/>
          <p:cNvSpPr/>
          <p:nvPr/>
        </p:nvSpPr>
        <p:spPr>
          <a:xfrm>
            <a:off x="5613198" y="1933456"/>
            <a:ext cx="77034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Liquidez</a:t>
            </a:r>
            <a:endParaRPr lang="en-US" sz="1400" dirty="0"/>
          </a:p>
        </p:txBody>
      </p:sp>
      <p:sp>
        <p:nvSpPr>
          <p:cNvPr id="16" name="Shape 5"/>
          <p:cNvSpPr/>
          <p:nvPr/>
        </p:nvSpPr>
        <p:spPr>
          <a:xfrm>
            <a:off x="5484101" y="2255289"/>
            <a:ext cx="1028539" cy="292191"/>
          </a:xfrm>
          <a:prstGeom prst="roundRect">
            <a:avLst>
              <a:gd name="adj" fmla="val 9388"/>
            </a:avLst>
          </a:prstGeom>
          <a:solidFill>
            <a:srgbClr val="651FD9">
              <a:alpha val="100000"/>
            </a:srgbClr>
          </a:solidFill>
          <a:ln/>
        </p:spPr>
      </p:sp>
      <p:sp>
        <p:nvSpPr>
          <p:cNvPr id="17" name="Text 6"/>
          <p:cNvSpPr/>
          <p:nvPr/>
        </p:nvSpPr>
        <p:spPr>
          <a:xfrm>
            <a:off x="5501032" y="2246820"/>
            <a:ext cx="994678"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90 Million</a:t>
            </a:r>
            <a:endParaRPr lang="en-US" sz="1600" dirty="0"/>
          </a:p>
        </p:txBody>
      </p:sp>
      <p:sp>
        <p:nvSpPr>
          <p:cNvPr id="18" name="Shape 7"/>
          <p:cNvSpPr/>
          <p:nvPr/>
        </p:nvSpPr>
        <p:spPr>
          <a:xfrm>
            <a:off x="10298091" y="2794873"/>
            <a:ext cx="1116985" cy="528277"/>
          </a:xfrm>
          <a:prstGeom prst="rect">
            <a:avLst/>
          </a:prstGeom>
          <a:noFill/>
          <a:ln/>
        </p:spPr>
      </p:sp>
      <p:sp>
        <p:nvSpPr>
          <p:cNvPr id="19" name="Text 8"/>
          <p:cNvSpPr/>
          <p:nvPr/>
        </p:nvSpPr>
        <p:spPr>
          <a:xfrm>
            <a:off x="9925395" y="2737180"/>
            <a:ext cx="186237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Creación de mercado</a:t>
            </a:r>
            <a:endParaRPr lang="en-US" sz="1400" dirty="0"/>
          </a:p>
        </p:txBody>
      </p:sp>
      <p:sp>
        <p:nvSpPr>
          <p:cNvPr id="20" name="Shape 9"/>
          <p:cNvSpPr/>
          <p:nvPr/>
        </p:nvSpPr>
        <p:spPr>
          <a:xfrm>
            <a:off x="10355012" y="3059014"/>
            <a:ext cx="1003143" cy="292191"/>
          </a:xfrm>
          <a:prstGeom prst="roundRect">
            <a:avLst>
              <a:gd name="adj" fmla="val 9388"/>
            </a:avLst>
          </a:prstGeom>
          <a:solidFill>
            <a:srgbClr val="E295FD">
              <a:alpha val="100000"/>
            </a:srgbClr>
          </a:solidFill>
          <a:ln/>
        </p:spPr>
      </p:sp>
      <p:sp>
        <p:nvSpPr>
          <p:cNvPr id="21" name="Text 10"/>
          <p:cNvSpPr/>
          <p:nvPr/>
        </p:nvSpPr>
        <p:spPr>
          <a:xfrm>
            <a:off x="10371942" y="3050545"/>
            <a:ext cx="969282"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10 Million</a:t>
            </a:r>
            <a:endParaRPr lang="en-US" sz="1600" dirty="0"/>
          </a:p>
        </p:txBody>
      </p:sp>
      <p:sp>
        <p:nvSpPr>
          <p:cNvPr id="22" name="Shape 11"/>
          <p:cNvSpPr/>
          <p:nvPr/>
        </p:nvSpPr>
        <p:spPr>
          <a:xfrm>
            <a:off x="10615541" y="4548021"/>
            <a:ext cx="700074" cy="525302"/>
          </a:xfrm>
          <a:prstGeom prst="rect">
            <a:avLst/>
          </a:prstGeom>
          <a:noFill/>
          <a:ln/>
        </p:spPr>
      </p:sp>
      <p:sp>
        <p:nvSpPr>
          <p:cNvPr id="23" name="Text 12"/>
          <p:cNvSpPr/>
          <p:nvPr/>
        </p:nvSpPr>
        <p:spPr>
          <a:xfrm>
            <a:off x="9951853" y="4488839"/>
            <a:ext cx="2027450"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Adquisición de prendas</a:t>
            </a:r>
            <a:endParaRPr lang="en-US" sz="1400" dirty="0"/>
          </a:p>
        </p:txBody>
      </p:sp>
      <p:sp>
        <p:nvSpPr>
          <p:cNvPr id="24" name="Shape 13"/>
          <p:cNvSpPr/>
          <p:nvPr/>
        </p:nvSpPr>
        <p:spPr>
          <a:xfrm>
            <a:off x="10444960" y="4810673"/>
            <a:ext cx="1041237" cy="292191"/>
          </a:xfrm>
          <a:prstGeom prst="roundRect">
            <a:avLst>
              <a:gd name="adj" fmla="val 9388"/>
            </a:avLst>
          </a:prstGeom>
          <a:solidFill>
            <a:srgbClr val="9848FF">
              <a:alpha val="100000"/>
            </a:srgbClr>
          </a:solidFill>
          <a:ln/>
        </p:spPr>
      </p:sp>
      <p:sp>
        <p:nvSpPr>
          <p:cNvPr id="25" name="Text 14"/>
          <p:cNvSpPr/>
          <p:nvPr/>
        </p:nvSpPr>
        <p:spPr>
          <a:xfrm>
            <a:off x="10461890" y="4802204"/>
            <a:ext cx="100737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40 Million</a:t>
            </a:r>
            <a:endParaRPr lang="en-US" sz="1600" dirty="0"/>
          </a:p>
        </p:txBody>
      </p:sp>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83774" y="2567194"/>
            <a:ext cx="276839" cy="152565"/>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74290" y="3322088"/>
            <a:ext cx="292057" cy="109969"/>
          </a:xfrm>
          <a:prstGeom prst="rect">
            <a:avLst/>
          </a:prstGeom>
        </p:spPr>
      </p:pic>
      <p:pic>
        <p:nvPicPr>
          <p:cNvPr id="28"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778835" y="4747414"/>
            <a:ext cx="199970" cy="132077"/>
          </a:xfrm>
          <a:prstGeom prst="rect">
            <a:avLst/>
          </a:prstGeom>
        </p:spPr>
      </p:pic>
      <p:sp>
        <p:nvSpPr>
          <p:cNvPr id="29" name="Shape 15"/>
          <p:cNvSpPr/>
          <p:nvPr/>
        </p:nvSpPr>
        <p:spPr>
          <a:xfrm>
            <a:off x="5498241" y="6021681"/>
            <a:ext cx="5980765" cy="2388346"/>
          </a:xfrm>
          <a:prstGeom prst="rect">
            <a:avLst/>
          </a:prstGeom>
          <a:noFill/>
          <a:ln/>
        </p:spPr>
      </p:sp>
      <p:pic>
        <p:nvPicPr>
          <p:cNvPr id="30" name="Image 12" descr=" ">    </p:cNvPr>
          <p:cNvPicPr>
            <a:picLocks noChangeAspect="1"/>
          </p:cNvPicPr>
          <p:nvPr/>
        </p:nvPicPr>
        <p:blipFill>
          <a:blip r:embed="rId23"/>
          <a:stretch>
            <a:fillRect/>
          </a:stretch>
        </p:blipFill>
        <p:spPr>
          <a:xfrm>
            <a:off x="5498241" y="6021681"/>
            <a:ext cx="5980765" cy="558975"/>
          </a:xfrm>
          <a:prstGeom prst="rect">
            <a:avLst/>
          </a:prstGeom>
        </p:spPr>
      </p:pic>
      <p:sp>
        <p:nvSpPr>
          <p:cNvPr id="31" name="Shape 16"/>
          <p:cNvSpPr/>
          <p:nvPr/>
        </p:nvSpPr>
        <p:spPr>
          <a:xfrm>
            <a:off x="6025208" y="6148721"/>
            <a:ext cx="4926830" cy="304895"/>
          </a:xfrm>
          <a:prstGeom prst="rect">
            <a:avLst/>
          </a:prstGeom>
          <a:noFill/>
          <a:ln/>
        </p:spPr>
      </p:sp>
      <p:sp>
        <p:nvSpPr>
          <p:cNvPr id="32" name="Text 17"/>
          <p:cNvSpPr/>
          <p:nvPr/>
        </p:nvSpPr>
        <p:spPr>
          <a:xfrm>
            <a:off x="5995580" y="6138134"/>
            <a:ext cx="3932152"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Liquidez de apertura del swap de Raydium :</a:t>
            </a:r>
            <a:endParaRPr lang="en-US" sz="1400" dirty="0"/>
          </a:p>
        </p:txBody>
      </p:sp>
      <p:sp>
        <p:nvSpPr>
          <p:cNvPr id="33" name="Text 18"/>
          <p:cNvSpPr/>
          <p:nvPr/>
        </p:nvSpPr>
        <p:spPr>
          <a:xfrm>
            <a:off x="9974291" y="6114844"/>
            <a:ext cx="1045470"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90 Million</a:t>
            </a:r>
            <a:endParaRPr lang="en-US" sz="1600" dirty="0"/>
          </a:p>
        </p:txBody>
      </p:sp>
      <p:pic>
        <p:nvPicPr>
          <p:cNvPr id="34" name="Image 13" descr=" ">    </p:cNvPr>
          <p:cNvPicPr>
            <a:picLocks noChangeAspect="1"/>
          </p:cNvPicPr>
          <p:nvPr/>
        </p:nvPicPr>
        <p:blipFill>
          <a:blip r:embed="rId24"/>
          <a:stretch>
            <a:fillRect/>
          </a:stretch>
        </p:blipFill>
        <p:spPr>
          <a:xfrm>
            <a:off x="5498241" y="6631472"/>
            <a:ext cx="5980765" cy="558975"/>
          </a:xfrm>
          <a:prstGeom prst="rect">
            <a:avLst/>
          </a:prstGeom>
        </p:spPr>
      </p:pic>
      <p:sp>
        <p:nvSpPr>
          <p:cNvPr id="35" name="Shape 19"/>
          <p:cNvSpPr/>
          <p:nvPr/>
        </p:nvSpPr>
        <p:spPr>
          <a:xfrm>
            <a:off x="5790295" y="6758511"/>
            <a:ext cx="5396657" cy="304895"/>
          </a:xfrm>
          <a:prstGeom prst="rect">
            <a:avLst/>
          </a:prstGeom>
          <a:noFill/>
          <a:ln/>
        </p:spPr>
      </p:sp>
      <p:sp>
        <p:nvSpPr>
          <p:cNvPr id="36" name="Text 20"/>
          <p:cNvSpPr/>
          <p:nvPr/>
        </p:nvSpPr>
        <p:spPr>
          <a:xfrm>
            <a:off x="5760666" y="6777567"/>
            <a:ext cx="4401979"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Asignado para los titulares de prendas de vestir :</a:t>
            </a:r>
            <a:endParaRPr lang="en-US" sz="1400" dirty="0"/>
          </a:p>
        </p:txBody>
      </p:sp>
      <p:sp>
        <p:nvSpPr>
          <p:cNvPr id="37" name="Text 21"/>
          <p:cNvSpPr/>
          <p:nvPr/>
        </p:nvSpPr>
        <p:spPr>
          <a:xfrm>
            <a:off x="10209205" y="6758511"/>
            <a:ext cx="1045470"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40 Million</a:t>
            </a:r>
            <a:endParaRPr lang="en-US" sz="1600" dirty="0"/>
          </a:p>
        </p:txBody>
      </p:sp>
      <p:pic>
        <p:nvPicPr>
          <p:cNvPr id="38" name="Image 14" descr=" ">    </p:cNvPr>
          <p:cNvPicPr>
            <a:picLocks noChangeAspect="1"/>
          </p:cNvPicPr>
          <p:nvPr/>
        </p:nvPicPr>
        <p:blipFill>
          <a:blip r:embed="rId25"/>
          <a:stretch>
            <a:fillRect/>
          </a:stretch>
        </p:blipFill>
        <p:spPr>
          <a:xfrm>
            <a:off x="5498241" y="7241262"/>
            <a:ext cx="5980765" cy="558975"/>
          </a:xfrm>
          <a:prstGeom prst="rect">
            <a:avLst/>
          </a:prstGeom>
        </p:spPr>
      </p:pic>
      <p:sp>
        <p:nvSpPr>
          <p:cNvPr id="39" name="Shape 22"/>
          <p:cNvSpPr/>
          <p:nvPr/>
        </p:nvSpPr>
        <p:spPr>
          <a:xfrm>
            <a:off x="5904577" y="7368302"/>
            <a:ext cx="5168092" cy="304895"/>
          </a:xfrm>
          <a:prstGeom prst="rect">
            <a:avLst/>
          </a:prstGeom>
          <a:noFill/>
          <a:ln/>
        </p:spPr>
      </p:sp>
      <p:sp>
        <p:nvSpPr>
          <p:cNvPr id="40" name="Text 23"/>
          <p:cNvSpPr/>
          <p:nvPr/>
        </p:nvSpPr>
        <p:spPr>
          <a:xfrm>
            <a:off x="5874949" y="7387358"/>
            <a:ext cx="4236905"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Creadores de mercado y cotización en bolsas :</a:t>
            </a:r>
            <a:endParaRPr lang="en-US" sz="1400" dirty="0"/>
          </a:p>
        </p:txBody>
      </p:sp>
      <p:sp>
        <p:nvSpPr>
          <p:cNvPr id="41" name="Text 24"/>
          <p:cNvSpPr/>
          <p:nvPr/>
        </p:nvSpPr>
        <p:spPr>
          <a:xfrm>
            <a:off x="10158413" y="7368302"/>
            <a:ext cx="981980"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10 Million</a:t>
            </a:r>
            <a:endParaRPr lang="en-US" sz="1600" dirty="0"/>
          </a:p>
        </p:txBody>
      </p:sp>
      <p:pic>
        <p:nvPicPr>
          <p:cNvPr id="42" name="Image 15" descr=" ">    </p:cNvPr>
          <p:cNvPicPr>
            <a:picLocks noChangeAspect="1"/>
          </p:cNvPicPr>
          <p:nvPr/>
        </p:nvPicPr>
        <p:blipFill>
          <a:blip r:embed="rId26"/>
          <a:stretch>
            <a:fillRect/>
          </a:stretch>
        </p:blipFill>
        <p:spPr>
          <a:xfrm>
            <a:off x="5498241" y="7851053"/>
            <a:ext cx="5980765" cy="558975"/>
          </a:xfrm>
          <a:prstGeom prst="rect">
            <a:avLst/>
          </a:prstGeom>
        </p:spPr>
      </p:pic>
      <p:sp>
        <p:nvSpPr>
          <p:cNvPr id="43" name="Shape 25"/>
          <p:cNvSpPr/>
          <p:nvPr/>
        </p:nvSpPr>
        <p:spPr>
          <a:xfrm>
            <a:off x="6818834" y="7978092"/>
            <a:ext cx="3339578" cy="304895"/>
          </a:xfrm>
          <a:prstGeom prst="rect">
            <a:avLst/>
          </a:prstGeom>
          <a:noFill/>
          <a:ln/>
        </p:spPr>
      </p:sp>
      <p:sp>
        <p:nvSpPr>
          <p:cNvPr id="44" name="Text 26"/>
          <p:cNvSpPr/>
          <p:nvPr/>
        </p:nvSpPr>
        <p:spPr>
          <a:xfrm>
            <a:off x="6784973" y="7978092"/>
            <a:ext cx="2239083"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Suministro máximo :</a:t>
            </a:r>
            <a:endParaRPr lang="en-US" sz="1600" dirty="0"/>
          </a:p>
        </p:txBody>
      </p:sp>
      <p:sp>
        <p:nvSpPr>
          <p:cNvPr id="45" name="Text 27"/>
          <p:cNvSpPr/>
          <p:nvPr/>
        </p:nvSpPr>
        <p:spPr>
          <a:xfrm>
            <a:off x="9066383" y="7978092"/>
            <a:ext cx="1159752"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140 Million</a:t>
            </a:r>
            <a:endParaRPr lang="en-US" sz="1600" dirty="0"/>
          </a:p>
        </p:txBody>
      </p:sp>
      <p:sp>
        <p:nvSpPr>
          <p:cNvPr id="46" name="Shape 28"/>
          <p:cNvSpPr/>
          <p:nvPr/>
        </p:nvSpPr>
        <p:spPr>
          <a:xfrm>
            <a:off x="1206311" y="1600700"/>
            <a:ext cx="3606236" cy="7190446"/>
          </a:xfrm>
          <a:prstGeom prst="rect">
            <a:avLst/>
          </a:prstGeom>
          <a:noFill/>
          <a:ln/>
        </p:spPr>
      </p:sp>
      <p:pic>
        <p:nvPicPr>
          <p:cNvPr id="47" name="Image 16" descr=" ">    </p:cNvPr>
          <p:cNvPicPr>
            <a:picLocks noChangeAspect="1"/>
          </p:cNvPicPr>
          <p:nvPr/>
        </p:nvPicPr>
        <p:blipFill>
          <a:blip r:embed="rId27"/>
          <a:stretch>
            <a:fillRect/>
          </a:stretch>
        </p:blipFill>
        <p:spPr>
          <a:xfrm>
            <a:off x="1155519" y="1600700"/>
            <a:ext cx="1879306" cy="1499068"/>
          </a:xfrm>
          <a:prstGeom prst="rect">
            <a:avLst/>
          </a:prstGeom>
        </p:spPr>
      </p:pic>
      <p:pic>
        <p:nvPicPr>
          <p:cNvPr id="48" name="Image 17" descr=" ">    </p:cNvPr>
          <p:cNvPicPr>
            <a:picLocks noChangeAspect="1"/>
          </p:cNvPicPr>
          <p:nvPr/>
        </p:nvPicPr>
        <p:blipFill>
          <a:blip r:embed="rId28"/>
          <a:stretch>
            <a:fillRect/>
          </a:stretch>
        </p:blipFill>
        <p:spPr>
          <a:xfrm>
            <a:off x="2984034" y="1600700"/>
            <a:ext cx="1879306" cy="1499068"/>
          </a:xfrm>
          <a:prstGeom prst="rect">
            <a:avLst/>
          </a:prstGeom>
        </p:spPr>
      </p:pic>
      <p:pic>
        <p:nvPicPr>
          <p:cNvPr id="49" name="Image 18" descr=" ">    </p:cNvPr>
          <p:cNvPicPr>
            <a:picLocks noChangeAspect="1"/>
          </p:cNvPicPr>
          <p:nvPr/>
        </p:nvPicPr>
        <p:blipFill>
          <a:blip r:embed="rId29"/>
          <a:stretch>
            <a:fillRect/>
          </a:stretch>
        </p:blipFill>
        <p:spPr>
          <a:xfrm>
            <a:off x="1155519" y="3048953"/>
            <a:ext cx="1879306" cy="1499068"/>
          </a:xfrm>
          <a:prstGeom prst="rect">
            <a:avLst/>
          </a:prstGeom>
        </p:spPr>
      </p:pic>
      <p:pic>
        <p:nvPicPr>
          <p:cNvPr id="50" name="Image 19" descr=" ">    </p:cNvPr>
          <p:cNvPicPr>
            <a:picLocks noChangeAspect="1"/>
          </p:cNvPicPr>
          <p:nvPr/>
        </p:nvPicPr>
        <p:blipFill>
          <a:blip r:embed="rId30"/>
          <a:stretch>
            <a:fillRect/>
          </a:stretch>
        </p:blipFill>
        <p:spPr>
          <a:xfrm>
            <a:off x="2984034" y="3048953"/>
            <a:ext cx="1879306" cy="1499068"/>
          </a:xfrm>
          <a:prstGeom prst="rect">
            <a:avLst/>
          </a:prstGeom>
        </p:spPr>
      </p:pic>
      <p:pic>
        <p:nvPicPr>
          <p:cNvPr id="51" name="Image 20" descr=" ">    </p:cNvPr>
          <p:cNvPicPr>
            <a:picLocks noChangeAspect="1"/>
          </p:cNvPicPr>
          <p:nvPr/>
        </p:nvPicPr>
        <p:blipFill>
          <a:blip r:embed="rId31"/>
          <a:stretch>
            <a:fillRect/>
          </a:stretch>
        </p:blipFill>
        <p:spPr>
          <a:xfrm>
            <a:off x="1155519" y="4497205"/>
            <a:ext cx="1879306" cy="1499068"/>
          </a:xfrm>
          <a:prstGeom prst="rect">
            <a:avLst/>
          </a:prstGeom>
        </p:spPr>
      </p:pic>
      <p:pic>
        <p:nvPicPr>
          <p:cNvPr id="52" name="Image 21" descr=" ">    </p:cNvPr>
          <p:cNvPicPr>
            <a:picLocks noChangeAspect="1"/>
          </p:cNvPicPr>
          <p:nvPr/>
        </p:nvPicPr>
        <p:blipFill>
          <a:blip r:embed="rId32"/>
          <a:stretch>
            <a:fillRect/>
          </a:stretch>
        </p:blipFill>
        <p:spPr>
          <a:xfrm>
            <a:off x="2984034" y="4497205"/>
            <a:ext cx="1879306" cy="1499068"/>
          </a:xfrm>
          <a:prstGeom prst="rect">
            <a:avLst/>
          </a:prstGeom>
        </p:spPr>
      </p:pic>
      <p:pic>
        <p:nvPicPr>
          <p:cNvPr id="53" name="Image 22" descr=" ">    </p:cNvPr>
          <p:cNvPicPr>
            <a:picLocks noChangeAspect="1"/>
          </p:cNvPicPr>
          <p:nvPr/>
        </p:nvPicPr>
        <p:blipFill>
          <a:blip r:embed="rId33"/>
          <a:stretch>
            <a:fillRect/>
          </a:stretch>
        </p:blipFill>
        <p:spPr>
          <a:xfrm>
            <a:off x="1155519" y="5945457"/>
            <a:ext cx="1879306" cy="1499068"/>
          </a:xfrm>
          <a:prstGeom prst="rect">
            <a:avLst/>
          </a:prstGeom>
        </p:spPr>
      </p:pic>
      <p:pic>
        <p:nvPicPr>
          <p:cNvPr id="54" name="Image 23" descr=" ">    </p:cNvPr>
          <p:cNvPicPr>
            <a:picLocks noChangeAspect="1"/>
          </p:cNvPicPr>
          <p:nvPr/>
        </p:nvPicPr>
        <p:blipFill>
          <a:blip r:embed="rId34"/>
          <a:stretch>
            <a:fillRect/>
          </a:stretch>
        </p:blipFill>
        <p:spPr>
          <a:xfrm>
            <a:off x="2984034" y="5945457"/>
            <a:ext cx="1879306" cy="1499068"/>
          </a:xfrm>
          <a:prstGeom prst="rect">
            <a:avLst/>
          </a:prstGeom>
        </p:spPr>
      </p:pic>
      <p:pic>
        <p:nvPicPr>
          <p:cNvPr id="55" name="Image 24" descr=" ">    </p:cNvPr>
          <p:cNvPicPr>
            <a:picLocks noChangeAspect="1"/>
          </p:cNvPicPr>
          <p:nvPr/>
        </p:nvPicPr>
        <p:blipFill>
          <a:blip r:embed="rId35"/>
          <a:stretch>
            <a:fillRect/>
          </a:stretch>
        </p:blipFill>
        <p:spPr>
          <a:xfrm>
            <a:off x="1155519" y="7393710"/>
            <a:ext cx="1879306" cy="1499068"/>
          </a:xfrm>
          <a:prstGeom prst="rect">
            <a:avLst/>
          </a:prstGeom>
        </p:spPr>
      </p:pic>
      <p:pic>
        <p:nvPicPr>
          <p:cNvPr id="56" name="Image 25" descr=" ">    </p:cNvPr>
          <p:cNvPicPr>
            <a:picLocks noChangeAspect="1"/>
          </p:cNvPicPr>
          <p:nvPr/>
        </p:nvPicPr>
        <p:blipFill>
          <a:blip r:embed="rId36"/>
          <a:stretch>
            <a:fillRect/>
          </a:stretch>
        </p:blipFill>
        <p:spPr>
          <a:xfrm>
            <a:off x="2984034" y="7393710"/>
            <a:ext cx="1879306" cy="14990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7"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5" cy="514511"/>
          </a:xfrm>
          <a:prstGeom prst="rect">
            <a:avLst/>
          </a:prstGeom>
        </p:spPr>
      </p:pic>
      <p:sp>
        <p:nvSpPr>
          <p:cNvPr id="7" name="Text 0"/>
          <p:cNvSpPr/>
          <p:nvPr/>
        </p:nvSpPr>
        <p:spPr>
          <a:xfrm>
            <a:off x="4476051" y="686014"/>
            <a:ext cx="4050667"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HACER UNA PROMESA</a:t>
            </a:r>
            <a:endParaRPr lang="en-US" sz="3300" dirty="0"/>
          </a:p>
        </p:txBody>
      </p:sp>
      <p:sp>
        <p:nvSpPr>
          <p:cNvPr id="8" name="Shape 1"/>
          <p:cNvSpPr/>
          <p:nvPr/>
        </p:nvSpPr>
        <p:spPr>
          <a:xfrm>
            <a:off x="2412623"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9" name="Text 2"/>
          <p:cNvSpPr/>
          <p:nvPr/>
        </p:nvSpPr>
        <p:spPr>
          <a:xfrm>
            <a:off x="2768167" y="5246739"/>
            <a:ext cx="3263390"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Detalles del compromiso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 SolHeist</a:t>
            </a:r>
            <a:endParaRPr lang="en-US" sz="2400" dirty="0"/>
          </a:p>
        </p:txBody>
      </p:sp>
      <p:sp>
        <p:nvSpPr>
          <p:cNvPr id="10" name="Text 3"/>
          <p:cNvSpPr/>
          <p:nvPr/>
        </p:nvSpPr>
        <p:spPr>
          <a:xfrm>
            <a:off x="3373439" y="5932753"/>
            <a:ext cx="2052846"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promesa = 1 dólar</a:t>
            </a:r>
            <a:endParaRPr lang="en-US" sz="2000" dirty="0"/>
          </a:p>
        </p:txBody>
      </p:sp>
      <p:sp>
        <p:nvSpPr>
          <p:cNvPr id="11" name="Text 4"/>
          <p:cNvSpPr/>
          <p:nvPr/>
        </p:nvSpPr>
        <p:spPr>
          <a:xfrm>
            <a:off x="3106781" y="6479024"/>
            <a:ext cx="2586163"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promesa = 40 SolHeist</a:t>
            </a:r>
            <a:endParaRPr lang="en-US" sz="2000" dirty="0"/>
          </a:p>
        </p:txBody>
      </p:sp>
      <p:sp>
        <p:nvSpPr>
          <p:cNvPr id="12" name="Text 5"/>
          <p:cNvSpPr/>
          <p:nvPr/>
        </p:nvSpPr>
        <p:spPr>
          <a:xfrm>
            <a:off x="3144875" y="7025295"/>
            <a:ext cx="2497276" cy="872339"/>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Período de adquisición </a:t>
            </a:r>
            <a:endParaRPr lang="en-US" sz="2000" dirty="0"/>
          </a:p>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de derechos: 2 años</a:t>
            </a:r>
            <a:endParaRPr lang="en-US" sz="2000" dirty="0"/>
          </a:p>
        </p:txBody>
      </p:sp>
      <p:pic>
        <p:nvPicPr>
          <p:cNvPr id="13" name="Image 5" descr=" ">    </p:cNvPr>
          <p:cNvPicPr>
            <a:picLocks noChangeAspect="1"/>
          </p:cNvPicPr>
          <p:nvPr/>
        </p:nvPicPr>
        <p:blipFill>
          <a:blip r:embed="rId9"/>
          <a:stretch>
            <a:fillRect/>
          </a:stretch>
        </p:blipFill>
        <p:spPr>
          <a:xfrm>
            <a:off x="6628364" y="1715036"/>
            <a:ext cx="3961781" cy="2972729"/>
          </a:xfrm>
          <a:prstGeom prst="rect">
            <a:avLst/>
          </a:prstGeom>
        </p:spPr>
      </p:pic>
      <p:sp>
        <p:nvSpPr>
          <p:cNvPr id="14" name="Text 6"/>
          <p:cNvSpPr/>
          <p:nvPr/>
        </p:nvSpPr>
        <p:spPr>
          <a:xfrm>
            <a:off x="6831532" y="1842075"/>
            <a:ext cx="3555444" cy="106713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Beneficios del compromiso </a:t>
            </a:r>
            <a:endParaRPr lang="en-US" sz="2400" dirty="0"/>
          </a:p>
          <a:p>
            <a:pPr algn="ctr" indent="0" marL="0">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de SolHeist</a:t>
            </a:r>
            <a:endParaRPr lang="en-US" sz="2400" dirty="0"/>
          </a:p>
        </p:txBody>
      </p:sp>
      <p:sp>
        <p:nvSpPr>
          <p:cNvPr id="15" name="Text 7"/>
          <p:cNvSpPr/>
          <p:nvPr/>
        </p:nvSpPr>
        <p:spPr>
          <a:xfrm>
            <a:off x="7214589" y="2960025"/>
            <a:ext cx="2789331"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Obtenga el token SolHeist</a:t>
            </a:r>
            <a:endParaRPr lang="en-US" sz="2000" dirty="0"/>
          </a:p>
        </p:txBody>
      </p:sp>
      <p:sp>
        <p:nvSpPr>
          <p:cNvPr id="16" name="Text 8"/>
          <p:cNvSpPr/>
          <p:nvPr/>
        </p:nvSpPr>
        <p:spPr>
          <a:xfrm>
            <a:off x="6757461" y="3506295"/>
            <a:ext cx="3703588"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Obtén 25% de fichas de tripulación</a:t>
            </a:r>
            <a:endParaRPr lang="en-US" sz="2000" dirty="0"/>
          </a:p>
        </p:txBody>
      </p:sp>
      <p:sp>
        <p:nvSpPr>
          <p:cNvPr id="17" name="Text 9"/>
          <p:cNvSpPr/>
          <p:nvPr/>
        </p:nvSpPr>
        <p:spPr>
          <a:xfrm>
            <a:off x="7309824" y="4052566"/>
            <a:ext cx="2598861"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Acceso al círculo interior</a:t>
            </a:r>
            <a:endParaRPr lang="en-US" sz="2000" dirty="0"/>
          </a:p>
        </p:txBody>
      </p:sp>
      <p:sp>
        <p:nvSpPr>
          <p:cNvPr id="18" name="Shape 10"/>
          <p:cNvSpPr/>
          <p:nvPr/>
        </p:nvSpPr>
        <p:spPr>
          <a:xfrm>
            <a:off x="6628364"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19" name="Text 11"/>
          <p:cNvSpPr/>
          <p:nvPr/>
        </p:nvSpPr>
        <p:spPr>
          <a:xfrm>
            <a:off x="6983909" y="5246739"/>
            <a:ext cx="3263390"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Detalles del compromiso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 la tripulación</a:t>
            </a:r>
            <a:endParaRPr lang="en-US" sz="2400" dirty="0"/>
          </a:p>
        </p:txBody>
      </p:sp>
      <p:sp>
        <p:nvSpPr>
          <p:cNvPr id="20" name="Text 12"/>
          <p:cNvSpPr/>
          <p:nvPr/>
        </p:nvSpPr>
        <p:spPr>
          <a:xfrm>
            <a:off x="6806136" y="5932753"/>
            <a:ext cx="3618934"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compromiso de tripulación = 1 atraco</a:t>
            </a:r>
            <a:endParaRPr lang="en-US" sz="1800" dirty="0"/>
          </a:p>
        </p:txBody>
      </p:sp>
      <p:sp>
        <p:nvSpPr>
          <p:cNvPr id="21" name="Text 13"/>
          <p:cNvSpPr/>
          <p:nvPr/>
        </p:nvSpPr>
        <p:spPr>
          <a:xfrm>
            <a:off x="7148983" y="6440912"/>
            <a:ext cx="2933242" cy="787646"/>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promesa de tripulación = 0,4 </a:t>
            </a:r>
            <a:endParaRPr lang="en-US" sz="1800" dirty="0"/>
          </a:p>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ficha de tripulación</a:t>
            </a:r>
            <a:endParaRPr lang="en-US" sz="1800" dirty="0"/>
          </a:p>
        </p:txBody>
      </p:sp>
      <p:sp>
        <p:nvSpPr>
          <p:cNvPr id="22" name="Text 14"/>
          <p:cNvSpPr/>
          <p:nvPr/>
        </p:nvSpPr>
        <p:spPr>
          <a:xfrm>
            <a:off x="6848463" y="7126926"/>
            <a:ext cx="3521583"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Período de adquisición de derechos: 1 año</a:t>
            </a:r>
            <a:endParaRPr lang="en-US" sz="1600" dirty="0"/>
          </a:p>
        </p:txBody>
      </p:sp>
      <p:pic>
        <p:nvPicPr>
          <p:cNvPr id="23" name="Image 6" descr=" ">    </p:cNvPr>
          <p:cNvPicPr>
            <a:picLocks noChangeAspect="1"/>
          </p:cNvPicPr>
          <p:nvPr/>
        </p:nvPicPr>
        <p:blipFill>
          <a:blip r:embed="rId10"/>
          <a:stretch>
            <a:fillRect/>
          </a:stretch>
        </p:blipFill>
        <p:spPr>
          <a:xfrm>
            <a:off x="2412623" y="1715036"/>
            <a:ext cx="3961781" cy="2972729"/>
          </a:xfrm>
          <a:prstGeom prst="rect">
            <a:avLst/>
          </a:prstGeom>
        </p:spPr>
      </p:pic>
      <p:sp>
        <p:nvSpPr>
          <p:cNvPr id="24" name="Text 15"/>
          <p:cNvSpPr/>
          <p:nvPr/>
        </p:nvSpPr>
        <p:spPr>
          <a:xfrm>
            <a:off x="2933242" y="1867483"/>
            <a:ext cx="2920544"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¿Qué es una promesa?</a:t>
            </a:r>
            <a:endParaRPr lang="en-US" sz="2400" dirty="0"/>
          </a:p>
        </p:txBody>
      </p:sp>
      <p:sp>
        <p:nvSpPr>
          <p:cNvPr id="25" name="Text 16"/>
          <p:cNvSpPr/>
          <p:nvPr/>
        </p:nvSpPr>
        <p:spPr>
          <a:xfrm>
            <a:off x="2662351" y="2553498"/>
            <a:ext cx="3462326" cy="2015696"/>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Cada promesa representa una cierta cantidad de fichas de solheísta. En el caso del ecosistema Heist, una promesa significa que el usuario compra previamente tokens y los mantiene durante un período de adquisición de derechos de dos años con liberación gradual.</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8590" y="8848314"/>
            <a:ext cx="1342767" cy="457343"/>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8742" y="8921461"/>
            <a:ext cx="77687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4978" y="8921461"/>
            <a:ext cx="1204765" cy="301850"/>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7546" y="8819730"/>
            <a:ext cx="476465" cy="514511"/>
          </a:xfrm>
          <a:prstGeom prst="rect">
            <a:avLst/>
          </a:prstGeom>
        </p:spPr>
      </p:pic>
      <p:sp>
        <p:nvSpPr>
          <p:cNvPr id="8" name="Text 0"/>
          <p:cNvSpPr/>
          <p:nvPr/>
        </p:nvSpPr>
        <p:spPr>
          <a:xfrm>
            <a:off x="4069714" y="686014"/>
            <a:ext cx="4863340"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DETALLES DE LA PROMESA</a:t>
            </a:r>
            <a:endParaRPr lang="en-US" sz="3300" dirty="0"/>
          </a:p>
        </p:txBody>
      </p:sp>
      <p:pic>
        <p:nvPicPr>
          <p:cNvPr id="9" name="Image 6" descr=" ">    </p:cNvPr>
          <p:cNvPicPr>
            <a:picLocks noChangeAspect="1"/>
          </p:cNvPicPr>
          <p:nvPr/>
        </p:nvPicPr>
        <p:blipFill>
          <a:blip r:embed="rId11"/>
          <a:stretch>
            <a:fillRect/>
          </a:stretch>
        </p:blipFill>
        <p:spPr>
          <a:xfrm>
            <a:off x="2361831" y="1715036"/>
            <a:ext cx="8279106" cy="5373779"/>
          </a:xfrm>
          <a:prstGeom prst="rect">
            <a:avLst/>
          </a:prstGeom>
        </p:spPr>
      </p:pic>
      <p:sp>
        <p:nvSpPr>
          <p:cNvPr id="10" name="Text 1"/>
          <p:cNvSpPr/>
          <p:nvPr/>
        </p:nvSpPr>
        <p:spPr>
          <a:xfrm>
            <a:off x="3949083" y="1918299"/>
            <a:ext cx="5104602" cy="584383"/>
          </a:xfrm>
          <a:prstGeom prst="rect">
            <a:avLst/>
          </a:prstGeom>
          <a:noFill/>
          <a:ln/>
        </p:spPr>
        <p:txBody>
          <a:bodyPr wrap="square" lIns="0" tIns="0" rIns="0" bIns="0" rtlCol="0" anchor="t"/>
          <a:lstStyle/>
          <a:p>
            <a:pPr algn="ctr" indent="0" marL="0">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Fases de venta (Cada fase es de 15 días)</a:t>
            </a:r>
            <a:endParaRPr lang="en-US" sz="2400" dirty="0"/>
          </a:p>
        </p:txBody>
      </p:sp>
      <p:sp>
        <p:nvSpPr>
          <p:cNvPr id="11" name="Shape 2"/>
          <p:cNvSpPr/>
          <p:nvPr/>
        </p:nvSpPr>
        <p:spPr>
          <a:xfrm>
            <a:off x="3593538" y="2528090"/>
            <a:ext cx="5815691" cy="1651516"/>
          </a:xfrm>
          <a:prstGeom prst="rect">
            <a:avLst/>
          </a:prstGeom>
          <a:noFill/>
          <a:ln/>
        </p:spPr>
      </p:sp>
      <p:sp>
        <p:nvSpPr>
          <p:cNvPr id="12" name="Text 3"/>
          <p:cNvSpPr/>
          <p:nvPr/>
        </p:nvSpPr>
        <p:spPr>
          <a:xfrm>
            <a:off x="3585073" y="2528090"/>
            <a:ext cx="5832622"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1 (+50%): compre 100 y obtenga 50 promesas como bonificación</a:t>
            </a:r>
            <a:endParaRPr lang="en-US" sz="1600" dirty="0"/>
          </a:p>
        </p:txBody>
      </p:sp>
      <p:sp>
        <p:nvSpPr>
          <p:cNvPr id="13" name="Text 4"/>
          <p:cNvSpPr/>
          <p:nvPr/>
        </p:nvSpPr>
        <p:spPr>
          <a:xfrm>
            <a:off x="3559677" y="2972729"/>
            <a:ext cx="588341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2 (+40%): compre 100 y obtenga 40 promesas como bonificación</a:t>
            </a:r>
            <a:endParaRPr lang="en-US" sz="1600" dirty="0"/>
          </a:p>
        </p:txBody>
      </p:sp>
      <p:sp>
        <p:nvSpPr>
          <p:cNvPr id="14" name="Text 5"/>
          <p:cNvSpPr/>
          <p:nvPr/>
        </p:nvSpPr>
        <p:spPr>
          <a:xfrm>
            <a:off x="3572375" y="3417368"/>
            <a:ext cx="5858018"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3 (+30%): compre 100 y obtenga 30 promesas como bonificación</a:t>
            </a:r>
            <a:endParaRPr lang="en-US" sz="1600" dirty="0"/>
          </a:p>
        </p:txBody>
      </p:sp>
      <p:sp>
        <p:nvSpPr>
          <p:cNvPr id="15" name="Text 6"/>
          <p:cNvSpPr/>
          <p:nvPr/>
        </p:nvSpPr>
        <p:spPr>
          <a:xfrm>
            <a:off x="3559677" y="3862006"/>
            <a:ext cx="588341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4 (+20%): compre 100 y obtenga 20 promesas como bonificación</a:t>
            </a:r>
            <a:endParaRPr lang="en-US" sz="1600" dirty="0"/>
          </a:p>
        </p:txBody>
      </p:sp>
      <p:sp>
        <p:nvSpPr>
          <p:cNvPr id="16" name="Text 7"/>
          <p:cNvSpPr/>
          <p:nvPr/>
        </p:nvSpPr>
        <p:spPr>
          <a:xfrm>
            <a:off x="2615791" y="4408277"/>
            <a:ext cx="7783884" cy="584383"/>
          </a:xfrm>
          <a:prstGeom prst="rect">
            <a:avLst/>
          </a:prstGeom>
          <a:noFill/>
          <a:ln/>
        </p:spPr>
        <p:txBody>
          <a:bodyPr wrap="square" lIns="0" tIns="0" rIns="0" bIns="0" rtlCol="0" anchor="t"/>
          <a:lstStyle/>
          <a:p>
            <a:pPr algn="ctr" indent="0" marL="0">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Detalles de la entrega del bono de compromiso de tripulación</a:t>
            </a:r>
            <a:endParaRPr lang="en-US" sz="2400" dirty="0"/>
          </a:p>
        </p:txBody>
      </p:sp>
      <p:sp>
        <p:nvSpPr>
          <p:cNvPr id="17" name="Shape 8"/>
          <p:cNvSpPr/>
          <p:nvPr/>
        </p:nvSpPr>
        <p:spPr>
          <a:xfrm>
            <a:off x="2672932" y="5018068"/>
            <a:ext cx="7656903" cy="1651516"/>
          </a:xfrm>
          <a:prstGeom prst="rect">
            <a:avLst/>
          </a:prstGeom>
          <a:noFill/>
          <a:ln/>
        </p:spPr>
      </p:sp>
      <p:sp>
        <p:nvSpPr>
          <p:cNvPr id="18" name="Text 9"/>
          <p:cNvSpPr/>
          <p:nvPr/>
        </p:nvSpPr>
        <p:spPr>
          <a:xfrm>
            <a:off x="2747004" y="5018068"/>
            <a:ext cx="7508760"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Los bonos de tokens de tripulación se enviarán directamente a la billetera de los usuarios.</a:t>
            </a:r>
            <a:endParaRPr lang="en-US" sz="1600" dirty="0"/>
          </a:p>
        </p:txBody>
      </p:sp>
      <p:sp>
        <p:nvSpPr>
          <p:cNvPr id="19" name="Text 10"/>
          <p:cNvSpPr/>
          <p:nvPr/>
        </p:nvSpPr>
        <p:spPr>
          <a:xfrm>
            <a:off x="2854937" y="5462707"/>
            <a:ext cx="729289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Los bonos se distribuirán cada vez que se active la venta de compromiso de tripulación.</a:t>
            </a:r>
            <a:endParaRPr lang="en-US" sz="1600" dirty="0"/>
          </a:p>
        </p:txBody>
      </p:sp>
      <p:sp>
        <p:nvSpPr>
          <p:cNvPr id="20" name="Text 11"/>
          <p:cNvSpPr/>
          <p:nvPr/>
        </p:nvSpPr>
        <p:spPr>
          <a:xfrm>
            <a:off x="3648563" y="5907345"/>
            <a:ext cx="5705642"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La fecha de entrega del bono se anunciará antes de su lanzamiento.</a:t>
            </a:r>
            <a:endParaRPr lang="en-US" sz="1600" dirty="0"/>
          </a:p>
        </p:txBody>
      </p:sp>
      <p:sp>
        <p:nvSpPr>
          <p:cNvPr id="21" name="Text 12"/>
          <p:cNvSpPr/>
          <p:nvPr/>
        </p:nvSpPr>
        <p:spPr>
          <a:xfrm>
            <a:off x="2639071" y="6351984"/>
            <a:ext cx="7724626"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Todas las promesas de tripulación tendrán un período de adquisición de derechos de un año.</a:t>
            </a:r>
            <a:endParaRPr lang="en-US" sz="1600" dirty="0"/>
          </a:p>
        </p:txBody>
      </p:sp>
      <p:sp>
        <p:nvSpPr>
          <p:cNvPr id="22" name="Shape 13"/>
          <p:cNvSpPr/>
          <p:nvPr/>
        </p:nvSpPr>
        <p:spPr>
          <a:xfrm>
            <a:off x="3542746" y="7241262"/>
            <a:ext cx="5917275" cy="1651516"/>
          </a:xfrm>
          <a:prstGeom prst="roundRect">
            <a:avLst>
              <a:gd name="adj" fmla="val 6090"/>
            </a:avLst>
          </a:prstGeom>
          <a:solidFill>
            <a:srgbClr val="FFFFFF">
              <a:alpha val="100000"/>
            </a:srgbClr>
          </a:solidFill>
          <a:ln w="12700">
            <a:solidFill>
              <a:srgbClr val="E295FD"/>
            </a:solidFill>
            <a:prstDash val="solid"/>
          </a:ln>
        </p:spPr>
      </p:sp>
      <p:sp>
        <p:nvSpPr>
          <p:cNvPr id="23" name="Text 14"/>
          <p:cNvSpPr/>
          <p:nvPr/>
        </p:nvSpPr>
        <p:spPr>
          <a:xfrm>
            <a:off x="4981855" y="7393710"/>
            <a:ext cx="3039058"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Medium" pitchFamily="34" charset="0"/>
                <a:ea typeface="Saira SemiCondensed Medium" pitchFamily="34" charset="-122"/>
                <a:cs typeface="Saira SemiCondensed Medium" pitchFamily="34" charset="-120"/>
              </a:rPr>
              <a:t>¿Qué es la adquisición de derechos?</a:t>
            </a:r>
            <a:endParaRPr lang="en-US" sz="1600" dirty="0"/>
          </a:p>
        </p:txBody>
      </p:sp>
      <p:sp>
        <p:nvSpPr>
          <p:cNvPr id="24" name="Text 15"/>
          <p:cNvSpPr/>
          <p:nvPr/>
        </p:nvSpPr>
        <p:spPr>
          <a:xfrm>
            <a:off x="3750147" y="7787533"/>
            <a:ext cx="5502473" cy="1020552"/>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La adquisición de criptomonedas se refiere a la liberación gradual o por fases de tokens o monedas a partes interesadas como empleados, fundadores, inversores o miembros de la comunidad.</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3091967" y="686014"/>
            <a:ext cx="6818834"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CUANDO INVIERTES $1,000, OBTIENES</a:t>
            </a:r>
            <a:endParaRPr lang="en-US" sz="3300" dirty="0"/>
          </a:p>
        </p:txBody>
      </p:sp>
      <p:sp>
        <p:nvSpPr>
          <p:cNvPr id="8" name="Text 1"/>
          <p:cNvSpPr/>
          <p:nvPr/>
        </p:nvSpPr>
        <p:spPr>
          <a:xfrm>
            <a:off x="3434813" y="2756761"/>
            <a:ext cx="6145840"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Más promesas de tripulación extra</a:t>
            </a:r>
            <a:endParaRPr lang="en-US" sz="3300" dirty="0"/>
          </a:p>
        </p:txBody>
      </p:sp>
      <p:sp>
        <p:nvSpPr>
          <p:cNvPr id="9" name="Shape 2"/>
          <p:cNvSpPr/>
          <p:nvPr/>
        </p:nvSpPr>
        <p:spPr>
          <a:xfrm>
            <a:off x="1777722" y="7342894"/>
            <a:ext cx="9460022" cy="1410141"/>
          </a:xfrm>
          <a:prstGeom prst="roundRect">
            <a:avLst>
              <a:gd name="adj" fmla="val 7133"/>
            </a:avLst>
          </a:prstGeom>
          <a:solidFill>
            <a:srgbClr val="FFFFFF">
              <a:alpha val="100000"/>
            </a:srgbClr>
          </a:solidFill>
          <a:ln w="12700">
            <a:solidFill>
              <a:srgbClr val="E295FD"/>
            </a:solidFill>
            <a:prstDash val="solid"/>
          </a:ln>
        </p:spPr>
      </p:sp>
      <p:sp>
        <p:nvSpPr>
          <p:cNvPr id="10" name="Text 3"/>
          <p:cNvSpPr/>
          <p:nvPr/>
        </p:nvSpPr>
        <p:spPr>
          <a:xfrm>
            <a:off x="3077152" y="7495342"/>
            <a:ext cx="6861161"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Las promesas de Solhiest tienen un período de adquisición de derechos de 2 años.</a:t>
            </a:r>
            <a:endParaRPr lang="en-US" sz="1600" dirty="0"/>
          </a:p>
        </p:txBody>
      </p:sp>
      <p:sp>
        <p:nvSpPr>
          <p:cNvPr id="11" name="Text 4"/>
          <p:cNvSpPr/>
          <p:nvPr/>
        </p:nvSpPr>
        <p:spPr>
          <a:xfrm>
            <a:off x="2975568" y="7889165"/>
            <a:ext cx="7064329"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Las promesas de tripulación tendrán un período de adquisición de derechos de 1 año.</a:t>
            </a:r>
            <a:endParaRPr lang="en-US" sz="1600" dirty="0"/>
          </a:p>
        </p:txBody>
      </p:sp>
      <p:sp>
        <p:nvSpPr>
          <p:cNvPr id="12" name="Text 5"/>
          <p:cNvSpPr/>
          <p:nvPr/>
        </p:nvSpPr>
        <p:spPr>
          <a:xfrm>
            <a:off x="2086707" y="8282988"/>
            <a:ext cx="8842052"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Los tokens se liberarán parcialmente diariamente hasta que finalice el período de adquisición de derechos.</a:t>
            </a:r>
            <a:endParaRPr lang="en-US" sz="1600" dirty="0"/>
          </a:p>
        </p:txBody>
      </p:sp>
      <p:sp>
        <p:nvSpPr>
          <p:cNvPr id="13" name="Shape 6"/>
          <p:cNvSpPr/>
          <p:nvPr/>
        </p:nvSpPr>
        <p:spPr>
          <a:xfrm>
            <a:off x="2082475" y="3582519"/>
            <a:ext cx="8431482" cy="3506295"/>
          </a:xfrm>
          <a:prstGeom prst="rect">
            <a:avLst/>
          </a:prstGeom>
          <a:noFill/>
          <a:ln/>
        </p:spPr>
      </p:sp>
      <p:pic>
        <p:nvPicPr>
          <p:cNvPr id="14" name="Image 5" descr=" ">    </p:cNvPr>
          <p:cNvPicPr>
            <a:picLocks noChangeAspect="1"/>
          </p:cNvPicPr>
          <p:nvPr/>
        </p:nvPicPr>
        <p:blipFill>
          <a:blip r:embed="rId9"/>
          <a:stretch>
            <a:fillRect/>
          </a:stretch>
        </p:blipFill>
        <p:spPr>
          <a:xfrm>
            <a:off x="2031683" y="3582519"/>
            <a:ext cx="1625346" cy="1753148"/>
          </a:xfrm>
          <a:prstGeom prst="rect">
            <a:avLst/>
          </a:prstGeom>
        </p:spPr>
      </p:pic>
      <p:pic>
        <p:nvPicPr>
          <p:cNvPr id="15" name="Image 6" descr=" ">    </p:cNvPr>
          <p:cNvPicPr>
            <a:picLocks noChangeAspect="1"/>
          </p:cNvPicPr>
          <p:nvPr/>
        </p:nvPicPr>
        <p:blipFill>
          <a:blip r:embed="rId10"/>
          <a:stretch>
            <a:fillRect/>
          </a:stretch>
        </p:blipFill>
        <p:spPr>
          <a:xfrm>
            <a:off x="3758613" y="3582519"/>
            <a:ext cx="1625346" cy="1753148"/>
          </a:xfrm>
          <a:prstGeom prst="rect">
            <a:avLst/>
          </a:prstGeom>
        </p:spPr>
      </p:pic>
      <p:pic>
        <p:nvPicPr>
          <p:cNvPr id="16" name="Image 7" descr=" ">    </p:cNvPr>
          <p:cNvPicPr>
            <a:picLocks noChangeAspect="1"/>
          </p:cNvPicPr>
          <p:nvPr/>
        </p:nvPicPr>
        <p:blipFill>
          <a:blip r:embed="rId11"/>
          <a:stretch>
            <a:fillRect/>
          </a:stretch>
        </p:blipFill>
        <p:spPr>
          <a:xfrm>
            <a:off x="5485543" y="3582519"/>
            <a:ext cx="1625346" cy="1753148"/>
          </a:xfrm>
          <a:prstGeom prst="rect">
            <a:avLst/>
          </a:prstGeom>
        </p:spPr>
      </p:pic>
      <p:pic>
        <p:nvPicPr>
          <p:cNvPr id="17" name="Image 8" descr=" ">    </p:cNvPr>
          <p:cNvPicPr>
            <a:picLocks noChangeAspect="1"/>
          </p:cNvPicPr>
          <p:nvPr/>
        </p:nvPicPr>
        <p:blipFill>
          <a:blip r:embed="rId12"/>
          <a:stretch>
            <a:fillRect/>
          </a:stretch>
        </p:blipFill>
        <p:spPr>
          <a:xfrm>
            <a:off x="7212473" y="3582519"/>
            <a:ext cx="1625346" cy="1753148"/>
          </a:xfrm>
          <a:prstGeom prst="rect">
            <a:avLst/>
          </a:prstGeom>
        </p:spPr>
      </p:pic>
      <p:pic>
        <p:nvPicPr>
          <p:cNvPr id="18" name="Image 9" descr=" ">    </p:cNvPr>
          <p:cNvPicPr>
            <a:picLocks noChangeAspect="1"/>
          </p:cNvPicPr>
          <p:nvPr/>
        </p:nvPicPr>
        <p:blipFill>
          <a:blip r:embed="rId13"/>
          <a:stretch>
            <a:fillRect/>
          </a:stretch>
        </p:blipFill>
        <p:spPr>
          <a:xfrm>
            <a:off x="8939403" y="3582519"/>
            <a:ext cx="1625346" cy="1753148"/>
          </a:xfrm>
          <a:prstGeom prst="rect">
            <a:avLst/>
          </a:prstGeom>
        </p:spPr>
      </p:pic>
      <p:pic>
        <p:nvPicPr>
          <p:cNvPr id="19" name="Image 10" descr=" ">    </p:cNvPr>
          <p:cNvPicPr>
            <a:picLocks noChangeAspect="1"/>
          </p:cNvPicPr>
          <p:nvPr/>
        </p:nvPicPr>
        <p:blipFill>
          <a:blip r:embed="rId14"/>
          <a:stretch>
            <a:fillRect/>
          </a:stretch>
        </p:blipFill>
        <p:spPr>
          <a:xfrm>
            <a:off x="2031683" y="5437299"/>
            <a:ext cx="1625346" cy="1753148"/>
          </a:xfrm>
          <a:prstGeom prst="rect">
            <a:avLst/>
          </a:prstGeom>
        </p:spPr>
      </p:pic>
      <p:pic>
        <p:nvPicPr>
          <p:cNvPr id="20" name="Image 11" descr=" ">    </p:cNvPr>
          <p:cNvPicPr>
            <a:picLocks noChangeAspect="1"/>
          </p:cNvPicPr>
          <p:nvPr/>
        </p:nvPicPr>
        <p:blipFill>
          <a:blip r:embed="rId15"/>
          <a:stretch>
            <a:fillRect/>
          </a:stretch>
        </p:blipFill>
        <p:spPr>
          <a:xfrm>
            <a:off x="3758613" y="5437299"/>
            <a:ext cx="1625346" cy="1753148"/>
          </a:xfrm>
          <a:prstGeom prst="rect">
            <a:avLst/>
          </a:prstGeom>
        </p:spPr>
      </p:pic>
      <p:pic>
        <p:nvPicPr>
          <p:cNvPr id="21" name="Image 12" descr=" ">    </p:cNvPr>
          <p:cNvPicPr>
            <a:picLocks noChangeAspect="1"/>
          </p:cNvPicPr>
          <p:nvPr/>
        </p:nvPicPr>
        <p:blipFill>
          <a:blip r:embed="rId16"/>
          <a:stretch>
            <a:fillRect/>
          </a:stretch>
        </p:blipFill>
        <p:spPr>
          <a:xfrm>
            <a:off x="5485543" y="5437299"/>
            <a:ext cx="1625346" cy="1753148"/>
          </a:xfrm>
          <a:prstGeom prst="rect">
            <a:avLst/>
          </a:prstGeom>
        </p:spPr>
      </p:pic>
      <p:pic>
        <p:nvPicPr>
          <p:cNvPr id="22" name="Image 13" descr=" ">    </p:cNvPr>
          <p:cNvPicPr>
            <a:picLocks noChangeAspect="1"/>
          </p:cNvPicPr>
          <p:nvPr/>
        </p:nvPicPr>
        <p:blipFill>
          <a:blip r:embed="rId17"/>
          <a:stretch>
            <a:fillRect/>
          </a:stretch>
        </p:blipFill>
        <p:spPr>
          <a:xfrm>
            <a:off x="7212473" y="5437299"/>
            <a:ext cx="1625346" cy="1753148"/>
          </a:xfrm>
          <a:prstGeom prst="rect">
            <a:avLst/>
          </a:prstGeom>
        </p:spPr>
      </p:pic>
      <p:pic>
        <p:nvPicPr>
          <p:cNvPr id="23" name="Image 14" descr=" ">    </p:cNvPr>
          <p:cNvPicPr>
            <a:picLocks noChangeAspect="1"/>
          </p:cNvPicPr>
          <p:nvPr/>
        </p:nvPicPr>
        <p:blipFill>
          <a:blip r:embed="rId18"/>
          <a:stretch>
            <a:fillRect/>
          </a:stretch>
        </p:blipFill>
        <p:spPr>
          <a:xfrm>
            <a:off x="8939403" y="5437299"/>
            <a:ext cx="1625346" cy="1753148"/>
          </a:xfrm>
          <a:prstGeom prst="rect">
            <a:avLst/>
          </a:prstGeom>
        </p:spPr>
      </p:pic>
      <p:sp>
        <p:nvSpPr>
          <p:cNvPr id="24" name="Shape 7"/>
          <p:cNvSpPr/>
          <p:nvPr/>
        </p:nvSpPr>
        <p:spPr>
          <a:xfrm>
            <a:off x="2025333" y="1613404"/>
            <a:ext cx="8964799" cy="927390"/>
          </a:xfrm>
          <a:prstGeom prst="rect">
            <a:avLst/>
          </a:prstGeom>
          <a:noFill/>
          <a:ln/>
        </p:spPr>
      </p:sp>
      <p:sp>
        <p:nvSpPr>
          <p:cNvPr id="25" name="Text 8"/>
          <p:cNvSpPr/>
          <p:nvPr/>
        </p:nvSpPr>
        <p:spPr>
          <a:xfrm>
            <a:off x="1961843" y="1778556"/>
            <a:ext cx="7974354"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1000 promesas, lo que equivale a 40 000 SolHeist</a:t>
            </a:r>
            <a:endParaRPr lang="en-US" sz="3000" dirty="0"/>
          </a:p>
        </p:txBody>
      </p:sp>
      <p:pic>
        <p:nvPicPr>
          <p:cNvPr id="26" name="Image 15" descr=" ">    </p:cNvPr>
          <p:cNvPicPr>
            <a:picLocks noChangeAspect="1"/>
          </p:cNvPicPr>
          <p:nvPr/>
        </p:nvPicPr>
        <p:blipFill>
          <a:blip r:embed="rId19"/>
          <a:stretch>
            <a:fillRect/>
          </a:stretch>
        </p:blipFill>
        <p:spPr>
          <a:xfrm>
            <a:off x="10063177" y="1613404"/>
            <a:ext cx="926955" cy="927390"/>
          </a:xfrm>
          <a:prstGeom prst="rect">
            <a:avLst/>
          </a:prstGeom>
        </p:spPr>
      </p:pic>
      <p:pic>
        <p:nvPicPr>
          <p:cNvPr id="27" name="Image 16" descr=" ">    </p:cNvPr>
          <p:cNvPicPr>
            <a:picLocks noChangeAspect="1"/>
          </p:cNvPicPr>
          <p:nvPr/>
        </p:nvPicPr>
        <p:blipFill>
          <a:blip r:embed="rId20"/>
          <a:stretch>
            <a:fillRect/>
          </a:stretch>
        </p:blipFill>
        <p:spPr>
          <a:xfrm>
            <a:off x="10063177" y="1613404"/>
            <a:ext cx="926955" cy="927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3955432" y="686014"/>
            <a:ext cx="5104602"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CONVIÉRTETE EN DEFENSOR</a:t>
            </a:r>
            <a:endParaRPr lang="en-US" sz="3300" dirty="0"/>
          </a:p>
        </p:txBody>
      </p:sp>
      <p:sp>
        <p:nvSpPr>
          <p:cNvPr id="8" name="Text 1"/>
          <p:cNvSpPr/>
          <p:nvPr/>
        </p:nvSpPr>
        <p:spPr>
          <a:xfrm>
            <a:off x="571411" y="1803964"/>
            <a:ext cx="11859947"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Ayude a construir la comunidad SolHeist y obtenga 3 niveles de referencias</a:t>
            </a:r>
            <a:endParaRPr lang="en-US" sz="3000" dirty="0"/>
          </a:p>
        </p:txBody>
      </p:sp>
      <p:sp>
        <p:nvSpPr>
          <p:cNvPr id="9" name="Text 2"/>
          <p:cNvSpPr/>
          <p:nvPr/>
        </p:nvSpPr>
        <p:spPr>
          <a:xfrm>
            <a:off x="2577697" y="4395573"/>
            <a:ext cx="7847374"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Todas las referencias ganan dinero en dos partes.</a:t>
            </a:r>
            <a:endParaRPr lang="en-US" sz="3000" dirty="0"/>
          </a:p>
        </p:txBody>
      </p:sp>
      <p:sp>
        <p:nvSpPr>
          <p:cNvPr id="10" name="Shape 3"/>
          <p:cNvSpPr/>
          <p:nvPr/>
        </p:nvSpPr>
        <p:spPr>
          <a:xfrm>
            <a:off x="2171361" y="6834735"/>
            <a:ext cx="8672745" cy="698718"/>
          </a:xfrm>
          <a:prstGeom prst="roundRect">
            <a:avLst>
              <a:gd name="adj" fmla="val 14396"/>
            </a:avLst>
          </a:prstGeom>
          <a:solidFill>
            <a:srgbClr val="E295FD">
              <a:alpha val="100000"/>
            </a:srgbClr>
          </a:solidFill>
          <a:ln/>
        </p:spPr>
      </p:sp>
      <p:sp>
        <p:nvSpPr>
          <p:cNvPr id="11" name="Text 4"/>
          <p:cNvSpPr/>
          <p:nvPr/>
        </p:nvSpPr>
        <p:spPr>
          <a:xfrm>
            <a:off x="2471880" y="6987183"/>
            <a:ext cx="8071705"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Cuando gana $100 en referencias, obtiene $50 en Solana y $50 en promesas.</a:t>
            </a:r>
            <a:endParaRPr lang="en-US" sz="2000" dirty="0"/>
          </a:p>
        </p:txBody>
      </p:sp>
      <p:sp>
        <p:nvSpPr>
          <p:cNvPr id="12" name="Shape 5"/>
          <p:cNvSpPr/>
          <p:nvPr/>
        </p:nvSpPr>
        <p:spPr>
          <a:xfrm>
            <a:off x="2184059" y="2705945"/>
            <a:ext cx="8647349" cy="851166"/>
          </a:xfrm>
          <a:prstGeom prst="rect">
            <a:avLst/>
          </a:prstGeom>
          <a:noFill/>
          <a:ln/>
        </p:spPr>
      </p:sp>
      <p:pic>
        <p:nvPicPr>
          <p:cNvPr id="13" name="Image 5" descr=" ">    </p:cNvPr>
          <p:cNvPicPr>
            <a:picLocks noChangeAspect="1"/>
          </p:cNvPicPr>
          <p:nvPr/>
        </p:nvPicPr>
        <p:blipFill>
          <a:blip r:embed="rId9"/>
          <a:stretch>
            <a:fillRect/>
          </a:stretch>
        </p:blipFill>
        <p:spPr>
          <a:xfrm>
            <a:off x="2133267" y="2705945"/>
            <a:ext cx="2730073" cy="952798"/>
          </a:xfrm>
          <a:prstGeom prst="rect">
            <a:avLst/>
          </a:prstGeom>
        </p:spPr>
      </p:pic>
      <p:sp>
        <p:nvSpPr>
          <p:cNvPr id="14" name="Text 6"/>
          <p:cNvSpPr/>
          <p:nvPr/>
        </p:nvSpPr>
        <p:spPr>
          <a:xfrm>
            <a:off x="2615791" y="2960025"/>
            <a:ext cx="175232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NIVEL 1: 20%</a:t>
            </a:r>
            <a:endParaRPr lang="en-US" sz="2400" dirty="0"/>
          </a:p>
        </p:txBody>
      </p:sp>
      <p:pic>
        <p:nvPicPr>
          <p:cNvPr id="15" name="Image 6" descr=" ">    </p:cNvPr>
          <p:cNvPicPr>
            <a:picLocks noChangeAspect="1"/>
          </p:cNvPicPr>
          <p:nvPr/>
        </p:nvPicPr>
        <p:blipFill>
          <a:blip r:embed="rId10"/>
          <a:stretch>
            <a:fillRect/>
          </a:stretch>
        </p:blipFill>
        <p:spPr>
          <a:xfrm>
            <a:off x="5142696" y="2705945"/>
            <a:ext cx="2730073" cy="952798"/>
          </a:xfrm>
          <a:prstGeom prst="rect">
            <a:avLst/>
          </a:prstGeom>
        </p:spPr>
      </p:pic>
      <p:sp>
        <p:nvSpPr>
          <p:cNvPr id="16" name="Text 7"/>
          <p:cNvSpPr/>
          <p:nvPr/>
        </p:nvSpPr>
        <p:spPr>
          <a:xfrm>
            <a:off x="5625221" y="2960025"/>
            <a:ext cx="175232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NIVEL 2: 10%</a:t>
            </a:r>
            <a:endParaRPr lang="en-US" sz="2400" dirty="0"/>
          </a:p>
        </p:txBody>
      </p:sp>
      <p:pic>
        <p:nvPicPr>
          <p:cNvPr id="17" name="Image 7" descr=" ">    </p:cNvPr>
          <p:cNvPicPr>
            <a:picLocks noChangeAspect="1"/>
          </p:cNvPicPr>
          <p:nvPr/>
        </p:nvPicPr>
        <p:blipFill>
          <a:blip r:embed="rId11"/>
          <a:stretch>
            <a:fillRect/>
          </a:stretch>
        </p:blipFill>
        <p:spPr>
          <a:xfrm>
            <a:off x="8152126" y="2705945"/>
            <a:ext cx="2730073" cy="952798"/>
          </a:xfrm>
          <a:prstGeom prst="rect">
            <a:avLst/>
          </a:prstGeom>
        </p:spPr>
      </p:pic>
      <p:sp>
        <p:nvSpPr>
          <p:cNvPr id="18" name="Text 8"/>
          <p:cNvSpPr/>
          <p:nvPr/>
        </p:nvSpPr>
        <p:spPr>
          <a:xfrm>
            <a:off x="8698141" y="2960025"/>
            <a:ext cx="162534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NIVEL 3: 5%</a:t>
            </a:r>
            <a:endParaRPr lang="en-US" sz="2400" dirty="0"/>
          </a:p>
        </p:txBody>
      </p:sp>
      <p:sp>
        <p:nvSpPr>
          <p:cNvPr id="19" name="Shape 9"/>
          <p:cNvSpPr/>
          <p:nvPr/>
        </p:nvSpPr>
        <p:spPr>
          <a:xfrm>
            <a:off x="3682425" y="5297555"/>
            <a:ext cx="5637919" cy="851166"/>
          </a:xfrm>
          <a:prstGeom prst="rect">
            <a:avLst/>
          </a:prstGeom>
          <a:noFill/>
          <a:ln/>
        </p:spPr>
      </p:sp>
      <p:pic>
        <p:nvPicPr>
          <p:cNvPr id="20" name="Image 8" descr=" ">    </p:cNvPr>
          <p:cNvPicPr>
            <a:picLocks noChangeAspect="1"/>
          </p:cNvPicPr>
          <p:nvPr/>
        </p:nvPicPr>
        <p:blipFill>
          <a:blip r:embed="rId12"/>
          <a:stretch>
            <a:fillRect/>
          </a:stretch>
        </p:blipFill>
        <p:spPr>
          <a:xfrm>
            <a:off x="3631632" y="5297555"/>
            <a:ext cx="2730073" cy="952798"/>
          </a:xfrm>
          <a:prstGeom prst="rect">
            <a:avLst/>
          </a:prstGeom>
        </p:spPr>
      </p:pic>
      <p:sp>
        <p:nvSpPr>
          <p:cNvPr id="21" name="Text 10"/>
          <p:cNvSpPr/>
          <p:nvPr/>
        </p:nvSpPr>
        <p:spPr>
          <a:xfrm>
            <a:off x="4190345" y="5551634"/>
            <a:ext cx="1612648"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Solana</a:t>
            </a:r>
            <a:endParaRPr lang="en-US" sz="2400" dirty="0"/>
          </a:p>
        </p:txBody>
      </p:sp>
      <p:pic>
        <p:nvPicPr>
          <p:cNvPr id="22" name="Image 9" descr=" ">    </p:cNvPr>
          <p:cNvPicPr>
            <a:picLocks noChangeAspect="1"/>
          </p:cNvPicPr>
          <p:nvPr/>
        </p:nvPicPr>
        <p:blipFill>
          <a:blip r:embed="rId13"/>
          <a:stretch>
            <a:fillRect/>
          </a:stretch>
        </p:blipFill>
        <p:spPr>
          <a:xfrm>
            <a:off x="6641062" y="5297555"/>
            <a:ext cx="2730073" cy="952798"/>
          </a:xfrm>
          <a:prstGeom prst="rect">
            <a:avLst/>
          </a:prstGeom>
        </p:spPr>
      </p:pic>
      <p:sp>
        <p:nvSpPr>
          <p:cNvPr id="23" name="Text 11"/>
          <p:cNvSpPr/>
          <p:nvPr/>
        </p:nvSpPr>
        <p:spPr>
          <a:xfrm>
            <a:off x="7009305" y="5551634"/>
            <a:ext cx="1980890"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promesas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2024-04-28T18:59:30Z</dcterms:created>
  <dcterms:modified xsi:type="dcterms:W3CDTF">2024-04-28T18:59:30Z</dcterms:modified>
</cp:coreProperties>
</file>