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3002768" cy="9756648"/>
  <p:notesSz cx="9756648" cy="1300276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ng"/><Relationship Id="rId10" Type="http://schemas.openxmlformats.org/officeDocument/2006/relationships/image" Target="../media/image-1-10.sv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svg"/><Relationship Id="rId14" Type="http://schemas.openxmlformats.org/officeDocument/2006/relationships/image" Target="../media/image-1-14.png"/><Relationship Id="rId15" Type="http://schemas.openxmlformats.org/officeDocument/2006/relationships/image" Target="../media/image-1-15.svg"/><Relationship Id="rId16" Type="http://schemas.openxmlformats.org/officeDocument/2006/relationships/image" Target="../media/image-1-16.png"/><Relationship Id="rId17" Type="http://schemas.openxmlformats.org/officeDocument/2006/relationships/image" Target="../media/image-1-17.svg"/><Relationship Id="rId18" Type="http://schemas.openxmlformats.org/officeDocument/2006/relationships/image" Target="../media/image-1-18.png"/><Relationship Id="rId19" Type="http://schemas.openxmlformats.org/officeDocument/2006/relationships/image" Target="../media/image-1-19.svg"/><Relationship Id="rId20" Type="http://schemas.openxmlformats.org/officeDocument/2006/relationships/image" Target="../media/image-1-20.png"/><Relationship Id="rId21" Type="http://schemas.openxmlformats.org/officeDocument/2006/relationships/image" Target="../media/image-1-21.svg"/><Relationship Id="rId22" Type="http://schemas.openxmlformats.org/officeDocument/2006/relationships/image" Target="../media/image-1-22.png"/><Relationship Id="rId23" Type="http://schemas.openxmlformats.org/officeDocument/2006/relationships/image" Target="../media/image-1-23.svg"/><Relationship Id="rId24" Type="http://schemas.openxmlformats.org/officeDocument/2006/relationships/image" Target="../media/image-1-24.png"/><Relationship Id="rId25" Type="http://schemas.openxmlformats.org/officeDocument/2006/relationships/image" Target="../media/image-1-25.svg"/><Relationship Id="rId26" Type="http://schemas.openxmlformats.org/officeDocument/2006/relationships/image" Target="../media/image-1-26.png"/><Relationship Id="rId27" Type="http://schemas.openxmlformats.org/officeDocument/2006/relationships/image" Target="../media/image-1-27.svg"/><Relationship Id="rId28" Type="http://schemas.openxmlformats.org/officeDocument/2006/relationships/image" Target="../media/image-1-28.png"/><Relationship Id="rId29" Type="http://schemas.openxmlformats.org/officeDocument/2006/relationships/image" Target="../media/image-1-29.svg"/><Relationship Id="rId30" Type="http://schemas.openxmlformats.org/officeDocument/2006/relationships/image" Target="../media/image-1-30.png"/><Relationship Id="rId31" Type="http://schemas.openxmlformats.org/officeDocument/2006/relationships/slideLayout" Target="../slideLayouts/slideLayout1.xml"/><Relationship Id="rId3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svg"/><Relationship Id="rId17" Type="http://schemas.openxmlformats.org/officeDocument/2006/relationships/image" Target="../media/image-10-17.png"/><Relationship Id="rId18" Type="http://schemas.openxmlformats.org/officeDocument/2006/relationships/image" Target="../media/image-10-18.svg"/><Relationship Id="rId19" Type="http://schemas.openxmlformats.org/officeDocument/2006/relationships/image" Target="../media/image-10-19.png"/><Relationship Id="rId20" Type="http://schemas.openxmlformats.org/officeDocument/2006/relationships/image" Target="../media/image-10-20.png"/><Relationship Id="rId21" Type="http://schemas.openxmlformats.org/officeDocument/2006/relationships/image" Target="../media/image-10-21.svg"/><Relationship Id="rId22" Type="http://schemas.openxmlformats.org/officeDocument/2006/relationships/image" Target="../media/image-10-22.png"/><Relationship Id="rId23" Type="http://schemas.openxmlformats.org/officeDocument/2006/relationships/image" Target="../media/image-10-23.svg"/><Relationship Id="rId24" Type="http://schemas.openxmlformats.org/officeDocument/2006/relationships/image" Target="../media/image-10-24.png"/><Relationship Id="rId25" Type="http://schemas.openxmlformats.org/officeDocument/2006/relationships/image" Target="../media/image-10-25.png"/><Relationship Id="rId26" Type="http://schemas.openxmlformats.org/officeDocument/2006/relationships/slideLayout" Target="../slideLayouts/slideLayout1.xml"/><Relationship Id="rId2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svg"/><Relationship Id="rId5" Type="http://schemas.openxmlformats.org/officeDocument/2006/relationships/image" Target="../media/image-11-5.png"/><Relationship Id="rId6" Type="http://schemas.openxmlformats.org/officeDocument/2006/relationships/image" Target="../media/image-11-6.svg"/><Relationship Id="rId7" Type="http://schemas.openxmlformats.org/officeDocument/2006/relationships/image" Target="../media/image-11-7.png"/><Relationship Id="rId8" Type="http://schemas.openxmlformats.org/officeDocument/2006/relationships/image" Target="../media/image-11-8.sv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png"/><Relationship Id="rId16" Type="http://schemas.openxmlformats.org/officeDocument/2006/relationships/image" Target="../media/image-12-16.sv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image" Target="../media/image-12-19.png"/><Relationship Id="rId20" Type="http://schemas.openxmlformats.org/officeDocument/2006/relationships/image" Target="../media/image-12-20.png"/><Relationship Id="rId21" Type="http://schemas.openxmlformats.org/officeDocument/2006/relationships/image" Target="../media/image-12-21.png"/><Relationship Id="rId22" Type="http://schemas.openxmlformats.org/officeDocument/2006/relationships/image" Target="../media/image-12-22.png"/><Relationship Id="rId23" Type="http://schemas.openxmlformats.org/officeDocument/2006/relationships/image" Target="../media/image-12-23.png"/><Relationship Id="rId24" Type="http://schemas.openxmlformats.org/officeDocument/2006/relationships/image" Target="../media/image-12-24.png"/><Relationship Id="rId25" Type="http://schemas.openxmlformats.org/officeDocument/2006/relationships/image" Target="../media/image-12-25.png"/><Relationship Id="rId26" Type="http://schemas.openxmlformats.org/officeDocument/2006/relationships/image" Target="../media/image-12-26.png"/><Relationship Id="rId27" Type="http://schemas.openxmlformats.org/officeDocument/2006/relationships/image" Target="../media/image-12-27.png"/><Relationship Id="rId28" Type="http://schemas.openxmlformats.org/officeDocument/2006/relationships/image" Target="../media/image-12-28.png"/><Relationship Id="rId29" Type="http://schemas.openxmlformats.org/officeDocument/2006/relationships/image" Target="../media/image-12-29.png"/><Relationship Id="rId30" Type="http://schemas.openxmlformats.org/officeDocument/2006/relationships/slideLayout" Target="../slideLayouts/slideLayout1.xml"/><Relationship Id="rId3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svg"/><Relationship Id="rId7" Type="http://schemas.openxmlformats.org/officeDocument/2006/relationships/image" Target="../media/image-13-7.png"/><Relationship Id="rId8" Type="http://schemas.openxmlformats.org/officeDocument/2006/relationships/image" Target="../media/image-13-8.svg"/><Relationship Id="rId9" Type="http://schemas.openxmlformats.org/officeDocument/2006/relationships/image" Target="../media/image-13-9.png"/><Relationship Id="rId10" Type="http://schemas.openxmlformats.org/officeDocument/2006/relationships/image" Target="../media/image-13-10.svg"/><Relationship Id="rId11" Type="http://schemas.openxmlformats.org/officeDocument/2006/relationships/image" Target="../media/image-13-11.png"/><Relationship Id="rId12" Type="http://schemas.openxmlformats.org/officeDocument/2006/relationships/image" Target="../media/image-13-12.svg"/><Relationship Id="rId13" Type="http://schemas.openxmlformats.org/officeDocument/2006/relationships/image" Target="../media/image-13-13.png"/><Relationship Id="rId14" Type="http://schemas.openxmlformats.org/officeDocument/2006/relationships/image" Target="../media/image-13-14.svg"/><Relationship Id="rId15" Type="http://schemas.openxmlformats.org/officeDocument/2006/relationships/image" Target="../media/image-13-15.png"/><Relationship Id="rId16" Type="http://schemas.openxmlformats.org/officeDocument/2006/relationships/image" Target="../media/image-13-16.svg"/><Relationship Id="rId17" Type="http://schemas.openxmlformats.org/officeDocument/2006/relationships/image" Target="../media/image-13-17.png"/><Relationship Id="rId18" Type="http://schemas.openxmlformats.org/officeDocument/2006/relationships/image" Target="../media/image-13-18.svg"/><Relationship Id="rId19" Type="http://schemas.openxmlformats.org/officeDocument/2006/relationships/image" Target="../media/image-13-19.png"/><Relationship Id="rId20" Type="http://schemas.openxmlformats.org/officeDocument/2006/relationships/image" Target="../media/image-13-20.svg"/><Relationship Id="rId21" Type="http://schemas.openxmlformats.org/officeDocument/2006/relationships/image" Target="../media/image-13-21.png"/><Relationship Id="rId22" Type="http://schemas.openxmlformats.org/officeDocument/2006/relationships/image" Target="../media/image-13-22.svg"/><Relationship Id="rId23" Type="http://schemas.openxmlformats.org/officeDocument/2006/relationships/image" Target="../media/image-13-23.png"/><Relationship Id="rId24" Type="http://schemas.openxmlformats.org/officeDocument/2006/relationships/slideLayout" Target="../slideLayouts/slideLayout1.xml"/><Relationship Id="rId25"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5.png"/><Relationship Id="rId6" Type="http://schemas.openxmlformats.org/officeDocument/2006/relationships/image" Target="../media/image-2-6.svg"/><Relationship Id="rId7" Type="http://schemas.openxmlformats.org/officeDocument/2006/relationships/image" Target="../media/image-2-7.png"/><Relationship Id="rId8" Type="http://schemas.openxmlformats.org/officeDocument/2006/relationships/image" Target="../media/image-2-8.sv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slideLayout" Target="../slideLayouts/slideLayout1.xml"/><Relationship Id="rId2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image" Target="../media/image-3-9.png"/><Relationship Id="rId10" Type="http://schemas.openxmlformats.org/officeDocument/2006/relationships/image" Target="../media/image-3-10.svg"/><Relationship Id="rId11" Type="http://schemas.openxmlformats.org/officeDocument/2006/relationships/image" Target="../media/image-3-11.png"/><Relationship Id="rId12" Type="http://schemas.openxmlformats.org/officeDocument/2006/relationships/image" Target="../media/image-3-12.svg"/><Relationship Id="rId13" Type="http://schemas.openxmlformats.org/officeDocument/2006/relationships/image" Target="../media/image-3-13.png"/><Relationship Id="rId14" Type="http://schemas.openxmlformats.org/officeDocument/2006/relationships/image" Target="../media/image-3-14.svg"/><Relationship Id="rId15" Type="http://schemas.openxmlformats.org/officeDocument/2006/relationships/image" Target="../media/image-3-15.png"/><Relationship Id="rId16" Type="http://schemas.openxmlformats.org/officeDocument/2006/relationships/image" Target="../media/image-3-16.svg"/><Relationship Id="rId17" Type="http://schemas.openxmlformats.org/officeDocument/2006/relationships/image" Target="../media/image-3-17.png"/><Relationship Id="rId18" Type="http://schemas.openxmlformats.org/officeDocument/2006/relationships/image" Target="../media/image-3-18.svg"/><Relationship Id="rId19" Type="http://schemas.openxmlformats.org/officeDocument/2006/relationships/image" Target="../media/image-3-19.png"/><Relationship Id="rId20" Type="http://schemas.openxmlformats.org/officeDocument/2006/relationships/image" Target="../media/image-3-20.svg"/><Relationship Id="rId21" Type="http://schemas.openxmlformats.org/officeDocument/2006/relationships/image" Target="../media/image-3-21.png"/><Relationship Id="rId22" Type="http://schemas.openxmlformats.org/officeDocument/2006/relationships/image" Target="../media/image-3-22.svg"/><Relationship Id="rId23" Type="http://schemas.openxmlformats.org/officeDocument/2006/relationships/image" Target="../media/image-3-23.png"/><Relationship Id="rId24" Type="http://schemas.openxmlformats.org/officeDocument/2006/relationships/image" Target="../media/image-3-24.svg"/><Relationship Id="rId25" Type="http://schemas.openxmlformats.org/officeDocument/2006/relationships/image" Target="../media/image-3-25.png"/><Relationship Id="rId26" Type="http://schemas.openxmlformats.org/officeDocument/2006/relationships/image" Target="../media/image-3-26.svg"/><Relationship Id="rId27" Type="http://schemas.openxmlformats.org/officeDocument/2006/relationships/slideLayout" Target="../slideLayouts/slideLayout1.xml"/><Relationship Id="rId2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image" Target="../media/image-4-9.png"/><Relationship Id="rId10" Type="http://schemas.openxmlformats.org/officeDocument/2006/relationships/image" Target="../media/image-4-10.svg"/><Relationship Id="rId11" Type="http://schemas.openxmlformats.org/officeDocument/2006/relationships/image" Target="../media/image-4-11.png"/><Relationship Id="rId12" Type="http://schemas.openxmlformats.org/officeDocument/2006/relationships/image" Target="../media/image-4-12.svg"/><Relationship Id="rId13" Type="http://schemas.openxmlformats.org/officeDocument/2006/relationships/image" Target="../media/image-4-13.png"/><Relationship Id="rId14" Type="http://schemas.openxmlformats.org/officeDocument/2006/relationships/image" Target="../media/image-4-14.svg"/><Relationship Id="rId15" Type="http://schemas.openxmlformats.org/officeDocument/2006/relationships/image" Target="../media/image-4-15.png"/><Relationship Id="rId16" Type="http://schemas.openxmlformats.org/officeDocument/2006/relationships/image" Target="../media/image-4-16.svg"/><Relationship Id="rId17" Type="http://schemas.openxmlformats.org/officeDocument/2006/relationships/image" Target="../media/image-4-17.png"/><Relationship Id="rId18" Type="http://schemas.openxmlformats.org/officeDocument/2006/relationships/image" Target="../media/image-4-18.svg"/><Relationship Id="rId19" Type="http://schemas.openxmlformats.org/officeDocument/2006/relationships/image" Target="../media/image-4-19.png"/><Relationship Id="rId20" Type="http://schemas.openxmlformats.org/officeDocument/2006/relationships/image" Target="../media/image-4-20.svg"/><Relationship Id="rId21" Type="http://schemas.openxmlformats.org/officeDocument/2006/relationships/image" Target="../media/image-4-21.png"/><Relationship Id="rId22" Type="http://schemas.openxmlformats.org/officeDocument/2006/relationships/image" Target="../media/image-4-22.svg"/><Relationship Id="rId23" Type="http://schemas.openxmlformats.org/officeDocument/2006/relationships/image" Target="../media/image-4-23.png"/><Relationship Id="rId24" Type="http://schemas.openxmlformats.org/officeDocument/2006/relationships/image" Target="../media/image-4-24.png"/><Relationship Id="rId25" Type="http://schemas.openxmlformats.org/officeDocument/2006/relationships/image" Target="../media/image-4-25.png"/><Relationship Id="rId26" Type="http://schemas.openxmlformats.org/officeDocument/2006/relationships/image" Target="../media/image-4-26.png"/><Relationship Id="rId27" Type="http://schemas.openxmlformats.org/officeDocument/2006/relationships/slideLayout" Target="../slideLayouts/slideLayout1.xml"/><Relationship Id="rId2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image" Target="../media/image-5-7.png"/><Relationship Id="rId8" Type="http://schemas.openxmlformats.org/officeDocument/2006/relationships/image" Target="../media/image-5-8.svg"/><Relationship Id="rId9" Type="http://schemas.openxmlformats.org/officeDocument/2006/relationships/image" Target="../media/image-5-9.png"/><Relationship Id="rId10" Type="http://schemas.openxmlformats.org/officeDocument/2006/relationships/image" Target="../media/image-5-10.svg"/><Relationship Id="rId11" Type="http://schemas.openxmlformats.org/officeDocument/2006/relationships/image" Target="../media/image-5-11.png"/><Relationship Id="rId12" Type="http://schemas.openxmlformats.org/officeDocument/2006/relationships/image" Target="../media/image-5-12.svg"/><Relationship Id="rId13" Type="http://schemas.openxmlformats.org/officeDocument/2006/relationships/image" Target="../media/image-5-13.png"/><Relationship Id="rId14" Type="http://schemas.openxmlformats.org/officeDocument/2006/relationships/image" Target="../media/image-5-14.svg"/><Relationship Id="rId15" Type="http://schemas.openxmlformats.org/officeDocument/2006/relationships/image" Target="../media/image-5-15.png"/><Relationship Id="rId16" Type="http://schemas.openxmlformats.org/officeDocument/2006/relationships/image" Target="../media/image-5-16.svg"/><Relationship Id="rId17" Type="http://schemas.openxmlformats.org/officeDocument/2006/relationships/image" Target="../media/image-5-17.png"/><Relationship Id="rId18" Type="http://schemas.openxmlformats.org/officeDocument/2006/relationships/image" Target="../media/image-5-18.svg"/><Relationship Id="rId19" Type="http://schemas.openxmlformats.org/officeDocument/2006/relationships/image" Target="../media/image-5-19.png"/><Relationship Id="rId20" Type="http://schemas.openxmlformats.org/officeDocument/2006/relationships/image" Target="../media/image-5-20.svg"/><Relationship Id="rId21" Type="http://schemas.openxmlformats.org/officeDocument/2006/relationships/image" Target="../media/image-5-21.png"/><Relationship Id="rId22" Type="http://schemas.openxmlformats.org/officeDocument/2006/relationships/image" Target="../media/image-5-22.svg"/><Relationship Id="rId23" Type="http://schemas.openxmlformats.org/officeDocument/2006/relationships/image" Target="../media/image-5-23.png"/><Relationship Id="rId24" Type="http://schemas.openxmlformats.org/officeDocument/2006/relationships/image" Target="../media/image-5-24.png"/><Relationship Id="rId25" Type="http://schemas.openxmlformats.org/officeDocument/2006/relationships/image" Target="../media/image-5-25.png"/><Relationship Id="rId26" Type="http://schemas.openxmlformats.org/officeDocument/2006/relationships/image" Target="../media/image-5-26.png"/><Relationship Id="rId27" Type="http://schemas.openxmlformats.org/officeDocument/2006/relationships/image" Target="../media/image-5-27.png"/><Relationship Id="rId28" Type="http://schemas.openxmlformats.org/officeDocument/2006/relationships/image" Target="../media/image-5-28.png"/><Relationship Id="rId29" Type="http://schemas.openxmlformats.org/officeDocument/2006/relationships/image" Target="../media/image-5-29.png"/><Relationship Id="rId30" Type="http://schemas.openxmlformats.org/officeDocument/2006/relationships/image" Target="../media/image-5-30.png"/><Relationship Id="rId31" Type="http://schemas.openxmlformats.org/officeDocument/2006/relationships/image" Target="../media/image-5-31.png"/><Relationship Id="rId32" Type="http://schemas.openxmlformats.org/officeDocument/2006/relationships/image" Target="../media/image-5-32.png"/><Relationship Id="rId33" Type="http://schemas.openxmlformats.org/officeDocument/2006/relationships/image" Target="../media/image-5-33.png"/><Relationship Id="rId34" Type="http://schemas.openxmlformats.org/officeDocument/2006/relationships/image" Target="../media/image-5-34.png"/><Relationship Id="rId35" Type="http://schemas.openxmlformats.org/officeDocument/2006/relationships/image" Target="../media/image-5-35.png"/><Relationship Id="rId36" Type="http://schemas.openxmlformats.org/officeDocument/2006/relationships/image" Target="../media/image-5-36.png"/><Relationship Id="rId37" Type="http://schemas.openxmlformats.org/officeDocument/2006/relationships/slideLayout" Target="../slideLayouts/slideLayout1.xml"/><Relationship Id="rId3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image" Target="../media/image-6-5.png"/><Relationship Id="rId6" Type="http://schemas.openxmlformats.org/officeDocument/2006/relationships/image" Target="../media/image-6-6.svg"/><Relationship Id="rId7" Type="http://schemas.openxmlformats.org/officeDocument/2006/relationships/image" Target="../media/image-6-7.png"/><Relationship Id="rId8" Type="http://schemas.openxmlformats.org/officeDocument/2006/relationships/image" Target="../media/image-6-8.sv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image" Target="../media/image-7-7.png"/><Relationship Id="rId8" Type="http://schemas.openxmlformats.org/officeDocument/2006/relationships/image" Target="../media/image-7-8.svg"/><Relationship Id="rId9" Type="http://schemas.openxmlformats.org/officeDocument/2006/relationships/image" Target="../media/image-7-9.png"/><Relationship Id="rId10" Type="http://schemas.openxmlformats.org/officeDocument/2006/relationships/image" Target="../media/image-7-10.svg"/><Relationship Id="rId11" Type="http://schemas.openxmlformats.org/officeDocument/2006/relationships/image" Target="../media/image-7-11.pn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sv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png"/><Relationship Id="rId17" Type="http://schemas.openxmlformats.org/officeDocument/2006/relationships/image" Target="../media/image-8-17.png"/><Relationship Id="rId18" Type="http://schemas.openxmlformats.org/officeDocument/2006/relationships/image" Target="../media/image-8-18.png"/><Relationship Id="rId19" Type="http://schemas.openxmlformats.org/officeDocument/2006/relationships/image" Target="../media/image-8-19.png"/><Relationship Id="rId20" Type="http://schemas.openxmlformats.org/officeDocument/2006/relationships/image" Target="../media/image-8-20.png"/><Relationship Id="rId21" Type="http://schemas.openxmlformats.org/officeDocument/2006/relationships/slideLayout" Target="../slideLayouts/slideLayout1.xml"/><Relationship Id="rId2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slideLayout" Target="../slideLayouts/slideLayout1.xml"/><Relationship Id="rId1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3657029" y="762238"/>
            <a:ext cx="5574429" cy="1130653"/>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9868" y="875284"/>
            <a:ext cx="2631583" cy="904525"/>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4320" y="1019990"/>
            <a:ext cx="1522540" cy="596987"/>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9566" y="1019990"/>
            <a:ext cx="2361124" cy="596987"/>
          </a:xfrm>
          <a:prstGeom prst="rect">
            <a:avLst/>
          </a:prstGeom>
        </p:spPr>
      </p:pic>
      <p:pic>
        <p:nvPicPr>
          <p:cNvPr id="7"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6058" y="818810"/>
            <a:ext cx="933788" cy="1017589"/>
          </a:xfrm>
          <a:prstGeom prst="rect">
            <a:avLst/>
          </a:prstGeom>
        </p:spPr>
      </p:pic>
      <p:sp>
        <p:nvSpPr>
          <p:cNvPr id="8" name="Text 0"/>
          <p:cNvSpPr/>
          <p:nvPr/>
        </p:nvSpPr>
        <p:spPr>
          <a:xfrm>
            <a:off x="1265569" y="2401050"/>
            <a:ext cx="10484328" cy="1939473"/>
          </a:xfrm>
          <a:prstGeom prst="rect">
            <a:avLst/>
          </a:prstGeom>
          <a:noFill/>
          <a:ln/>
        </p:spPr>
        <p:txBody>
          <a:bodyPr wrap="square" lIns="0" tIns="0" rIns="0" bIns="0" rtlCol="0" anchor="t"/>
          <a:lstStyle/>
          <a:p>
            <a:pPr algn="ctr" indent="0" marL="0">
              <a:buNone/>
            </a:pPr>
            <a:r>
              <a:rPr lang="en-US" sz="4400" dirty="0">
                <a:solidFill>
                  <a:srgbClr val="1F1D1E">
                    <a:alpha val="100000"/>
                  </a:srgbClr>
                </a:solidFill>
                <a:latin typeface="Saira SemiCondensed Bold" pitchFamily="34" charset="0"/>
                <a:ea typeface="Saira SemiCondensed Bold" pitchFamily="34" charset="-122"/>
                <a:cs typeface="Saira SemiCondensed Bold" pitchFamily="34" charset="-120"/>
              </a:rPr>
              <a:t>MAIOR LANÇAMENTO DE MOEDAS DE MEME</a:t>
            </a:r>
            <a:endParaRPr lang="en-US" sz="4400" dirty="0"/>
          </a:p>
          <a:p>
            <a:pPr algn="ctr" indent="0" marL="0">
              <a:buNone/>
            </a:pPr>
            <a:r>
              <a:rPr lang="en-US" sz="4400" dirty="0">
                <a:solidFill>
                  <a:srgbClr val="1F1D1E">
                    <a:alpha val="100000"/>
                  </a:srgbClr>
                </a:solidFill>
                <a:latin typeface="Saira SemiCondensed Bold" pitchFamily="34" charset="0"/>
                <a:ea typeface="Saira SemiCondensed Bold" pitchFamily="34" charset="-122"/>
                <a:cs typeface="Saira SemiCondensed Bold" pitchFamily="34" charset="-120"/>
              </a:rPr>
              <a:t>NO BLOCKCHAIN ​​SOLANA</a:t>
            </a:r>
            <a:endParaRPr lang="en-US" sz="4400" dirty="0"/>
          </a:p>
        </p:txBody>
      </p:sp>
      <p:sp>
        <p:nvSpPr>
          <p:cNvPr id="9" name="Shape 1"/>
          <p:cNvSpPr/>
          <p:nvPr/>
        </p:nvSpPr>
        <p:spPr>
          <a:xfrm>
            <a:off x="4977622" y="5322963"/>
            <a:ext cx="3047524" cy="1219581"/>
          </a:xfrm>
          <a:prstGeom prst="rect">
            <a:avLst/>
          </a:prstGeom>
          <a:noFill/>
          <a:ln/>
        </p:spPr>
      </p:sp>
      <p:sp>
        <p:nvSpPr>
          <p:cNvPr id="10" name="Text 2"/>
          <p:cNvSpPr/>
          <p:nvPr/>
        </p:nvSpPr>
        <p:spPr>
          <a:xfrm>
            <a:off x="5790295" y="5322963"/>
            <a:ext cx="1498366" cy="330303"/>
          </a:xfrm>
          <a:prstGeom prst="rect">
            <a:avLst/>
          </a:prstGeom>
          <a:noFill/>
          <a:ln/>
        </p:spPr>
        <p:txBody>
          <a:bodyPr wrap="square" lIns="0" tIns="0" rIns="0" bIns="0" rtlCol="0" anchor="t"/>
          <a:lstStyle/>
          <a:p>
            <a:pPr algn="l" indent="0" marL="0">
              <a:lnSpc>
                <a:spcPts val="1980"/>
              </a:lnSpc>
              <a:spcAft>
                <a:spcPts val="500"/>
              </a:spcAft>
              <a:buNone/>
            </a:pPr>
            <a:r>
              <a:rPr lang="en-US" sz="1800" dirty="0">
                <a:solidFill>
                  <a:srgbClr val="2F2D2E">
                    <a:alpha val="100000"/>
                  </a:srgbClr>
                </a:solidFill>
                <a:latin typeface="Saira SemiCondensed Bold" pitchFamily="34" charset="0"/>
                <a:ea typeface="Saira SemiCondensed Bold" pitchFamily="34" charset="-122"/>
                <a:cs typeface="Saira SemiCondensed Bold" pitchFamily="34" charset="-120"/>
              </a:rPr>
              <a:t>Distribuído por</a:t>
            </a:r>
            <a:endParaRPr lang="en-US" sz="1800" dirty="0"/>
          </a:p>
        </p:txBody>
      </p:sp>
      <p:pic>
        <p:nvPicPr>
          <p:cNvPr id="11" name="Image 6" descr=" ">    </p:cNvPr>
          <p:cNvPicPr>
            <a:picLocks noChangeAspect="1"/>
          </p:cNvPicPr>
          <p:nvPr/>
        </p:nvPicPr>
        <p:blipFill>
          <a:blip r:embed="rId11"/>
          <a:stretch>
            <a:fillRect/>
          </a:stretch>
        </p:blipFill>
        <p:spPr>
          <a:xfrm>
            <a:off x="4977622" y="5729490"/>
            <a:ext cx="3047524" cy="813054"/>
          </a:xfrm>
          <a:prstGeom prst="rect">
            <a:avLst/>
          </a:prstGeom>
        </p:spPr>
      </p:pic>
      <p:pic>
        <p:nvPicPr>
          <p:cNvPr id="12" name="Image 7"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55072" y="6003320"/>
            <a:ext cx="268661" cy="265375"/>
          </a:xfrm>
          <a:prstGeom prst="rect">
            <a:avLst/>
          </a:prstGeom>
        </p:spPr>
      </p:pic>
      <p:pic>
        <p:nvPicPr>
          <p:cNvPr id="13" name="Image 8" descr=" ">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61151" y="6003221"/>
            <a:ext cx="241455" cy="265636"/>
          </a:xfrm>
          <a:prstGeom prst="rect">
            <a:avLst/>
          </a:prstGeom>
        </p:spPr>
      </p:pic>
      <p:pic>
        <p:nvPicPr>
          <p:cNvPr id="14" name="Image 9"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03548" y="6003221"/>
            <a:ext cx="274991" cy="265245"/>
          </a:xfrm>
          <a:prstGeom prst="rect">
            <a:avLst/>
          </a:prstGeom>
        </p:spPr>
      </p:pic>
      <p:pic>
        <p:nvPicPr>
          <p:cNvPr id="15" name="Image 10" descr=" ">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69921" y="6003518"/>
            <a:ext cx="270899" cy="265506"/>
          </a:xfrm>
          <a:prstGeom prst="rect">
            <a:avLst/>
          </a:prstGeom>
        </p:spPr>
      </p:pic>
      <p:pic>
        <p:nvPicPr>
          <p:cNvPr id="16" name="Image 11" descr=" ">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672156" y="6003320"/>
            <a:ext cx="273937" cy="265506"/>
          </a:xfrm>
          <a:prstGeom prst="rect">
            <a:avLst/>
          </a:prstGeom>
        </p:spPr>
      </p:pic>
      <p:pic>
        <p:nvPicPr>
          <p:cNvPr id="17" name="Image 12"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320505" y="6003221"/>
            <a:ext cx="271296" cy="265772"/>
          </a:xfrm>
          <a:prstGeom prst="rect">
            <a:avLst/>
          </a:prstGeom>
        </p:spPr>
      </p:pic>
      <p:pic>
        <p:nvPicPr>
          <p:cNvPr id="18" name="Image 13" descr=" ">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57580" y="6271294"/>
            <a:ext cx="688495" cy="134006"/>
          </a:xfrm>
          <a:prstGeom prst="rect">
            <a:avLst/>
          </a:prstGeom>
        </p:spPr>
      </p:pic>
      <p:pic>
        <p:nvPicPr>
          <p:cNvPr id="19" name="Image 14" descr=" ">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057580" y="5866554"/>
            <a:ext cx="688495" cy="134006"/>
          </a:xfrm>
          <a:prstGeom prst="rect">
            <a:avLst/>
          </a:prstGeom>
        </p:spPr>
      </p:pic>
      <p:pic>
        <p:nvPicPr>
          <p:cNvPr id="20" name="Image 15" descr=" ">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057580" y="6067634"/>
            <a:ext cx="688632" cy="134006"/>
          </a:xfrm>
          <a:prstGeom prst="rect">
            <a:avLst/>
          </a:prstGeom>
        </p:spPr>
      </p:pic>
      <p:pic>
        <p:nvPicPr>
          <p:cNvPr id="21" name="Image 16" descr=" ">    </p:cNvPr>
          <p:cNvPicPr>
            <a:picLocks noChangeAspect="1"/>
          </p:cNvPicPr>
          <p:nvPr/>
        </p:nvPicPr>
        <p:blipFill>
          <a:blip r:embed="rId30"/>
          <a:stretch>
            <a:fillRect/>
          </a:stretch>
        </p:blipFill>
        <p:spPr>
          <a:xfrm>
            <a:off x="444431" y="7368302"/>
            <a:ext cx="11859947" cy="2159675"/>
          </a:xfrm>
          <a:prstGeom prst="rect">
            <a:avLst/>
          </a:prstGeom>
        </p:spPr>
      </p:pic>
      <p:sp>
        <p:nvSpPr>
          <p:cNvPr id="22" name="Text 3"/>
          <p:cNvSpPr/>
          <p:nvPr/>
        </p:nvSpPr>
        <p:spPr>
          <a:xfrm>
            <a:off x="4685568" y="7571565"/>
            <a:ext cx="3445395" cy="296426"/>
          </a:xfrm>
          <a:prstGeom prst="rect">
            <a:avLst/>
          </a:prstGeom>
          <a:noFill/>
          <a:ln/>
        </p:spPr>
        <p:txBody>
          <a:bodyPr wrap="square" lIns="0" tIns="0" rIns="0" bIns="0" rtlCol="0" anchor="t"/>
          <a:lstStyle/>
          <a:p>
            <a:pPr algn="l" indent="0" marL="0">
              <a:lnSpc>
                <a:spcPts val="1760"/>
              </a:lnSpc>
              <a:spcAft>
                <a:spcPts val="500"/>
              </a:spcAft>
              <a:buNone/>
            </a:pPr>
            <a:r>
              <a:rPr lang="en-US" sz="1600" dirty="0">
                <a:solidFill>
                  <a:srgbClr val="FFFFFF">
                    <a:alpha val="100000"/>
                  </a:srgbClr>
                </a:solidFill>
                <a:latin typeface="Saira SemiCondensed Bold" pitchFamily="34" charset="0"/>
                <a:ea typeface="Saira SemiCondensed Bold" pitchFamily="34" charset="-122"/>
                <a:cs typeface="Saira SemiCondensed Bold" pitchFamily="34" charset="-120"/>
              </a:rPr>
              <a:t>DECLARAÇÃO DE DIVULGAÇÃO DE RISCO</a:t>
            </a:r>
            <a:endParaRPr lang="en-US" sz="1600" dirty="0"/>
          </a:p>
        </p:txBody>
      </p:sp>
      <p:sp>
        <p:nvSpPr>
          <p:cNvPr id="23" name="Text 4"/>
          <p:cNvSpPr/>
          <p:nvPr/>
        </p:nvSpPr>
        <p:spPr>
          <a:xfrm>
            <a:off x="647599" y="7897634"/>
            <a:ext cx="11512867" cy="1456722"/>
          </a:xfrm>
          <a:prstGeom prst="rect">
            <a:avLst/>
          </a:prstGeom>
          <a:noFill/>
          <a:ln/>
        </p:spPr>
        <p:txBody>
          <a:bodyPr wrap="square" lIns="0" tIns="0" rIns="0" bIns="0" rtlCol="0" anchor="ctr"/>
          <a:lstStyle/>
          <a:p>
            <a:pPr algn="l" indent="0" marL="0">
              <a:buNone/>
            </a:pPr>
            <a:r>
              <a:rPr lang="en-US" sz="1400" dirty="0">
                <a:solidFill>
                  <a:srgbClr val="FFFFFF">
                    <a:alpha val="100000"/>
                  </a:srgbClr>
                </a:solidFill>
                <a:latin typeface="Saira SemiCondensed Regular" pitchFamily="34" charset="0"/>
                <a:ea typeface="Saira SemiCondensed Regular" pitchFamily="34" charset="-122"/>
                <a:cs typeface="Saira SemiCondensed Regular" pitchFamily="34" charset="-120"/>
              </a:rPr>
              <a:t>O ecossistema SolHeist consiste em múltiplas moedas meme que não têm utilidade e são simplesmente itens de colecionador que envolvem riscos inerentemente. Estes riscos incluem perda potencial de fundos, volatilidade nos preços dos ativos, vulnerabilidades de contratos inteligentes, perdas impermanentes, manipulação de mercado, incerteza regulamentar e falta de seguro ou recurso em caso de eventos adversos. SolHeist não se responsabiliza por quaisquer perdas incorridas. Esta informação é fornecida somente para fins educacionais. Os usuários são incentivados a realizar suas próprias pesquisas e compreender os riscos antes de tomar qualquer decisão de investimento.</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pic>
        <p:nvPicPr>
          <p:cNvPr id="7" name="Image 5" descr=" ">    </p:cNvPr>
          <p:cNvPicPr>
            <a:picLocks noChangeAspect="1"/>
          </p:cNvPicPr>
          <p:nvPr/>
        </p:nvPicPr>
        <p:blipFill>
          <a:blip r:embed="rId9"/>
          <a:stretch>
            <a:fillRect/>
          </a:stretch>
        </p:blipFill>
        <p:spPr>
          <a:xfrm>
            <a:off x="749183" y="4179606"/>
            <a:ext cx="11504402" cy="254079"/>
          </a:xfrm>
          <a:prstGeom prst="rect">
            <a:avLst/>
          </a:prstGeom>
        </p:spPr>
      </p:pic>
      <p:pic>
        <p:nvPicPr>
          <p:cNvPr id="8" name="Image 6" descr=" ">    </p:cNvPr>
          <p:cNvPicPr>
            <a:picLocks noChangeAspect="1"/>
          </p:cNvPicPr>
          <p:nvPr/>
        </p:nvPicPr>
        <p:blipFill>
          <a:blip r:embed="rId10"/>
          <a:stretch>
            <a:fillRect/>
          </a:stretch>
        </p:blipFill>
        <p:spPr>
          <a:xfrm>
            <a:off x="3644330" y="4179606"/>
            <a:ext cx="2539603" cy="254079"/>
          </a:xfrm>
          <a:prstGeom prst="rect">
            <a:avLst/>
          </a:prstGeom>
        </p:spPr>
      </p:pic>
      <p:pic>
        <p:nvPicPr>
          <p:cNvPr id="9" name="Image 7" descr=" ">    </p:cNvPr>
          <p:cNvPicPr>
            <a:picLocks noChangeAspect="1"/>
          </p:cNvPicPr>
          <p:nvPr/>
        </p:nvPicPr>
        <p:blipFill>
          <a:blip r:embed="rId11"/>
          <a:stretch>
            <a:fillRect/>
          </a:stretch>
        </p:blipFill>
        <p:spPr>
          <a:xfrm>
            <a:off x="6679156" y="4179606"/>
            <a:ext cx="2539603" cy="254079"/>
          </a:xfrm>
          <a:prstGeom prst="rect">
            <a:avLst/>
          </a:prstGeom>
        </p:spPr>
      </p:pic>
      <p:pic>
        <p:nvPicPr>
          <p:cNvPr id="10" name="Image 8" descr=" ">    </p:cNvPr>
          <p:cNvPicPr>
            <a:picLocks noChangeAspect="1"/>
          </p:cNvPicPr>
          <p:nvPr/>
        </p:nvPicPr>
        <p:blipFill>
          <a:blip r:embed="rId12"/>
          <a:stretch>
            <a:fillRect/>
          </a:stretch>
        </p:blipFill>
        <p:spPr>
          <a:xfrm>
            <a:off x="9713982" y="4179606"/>
            <a:ext cx="2539603" cy="254079"/>
          </a:xfrm>
          <a:prstGeom prst="rect">
            <a:avLst/>
          </a:prstGeom>
        </p:spPr>
      </p:pic>
      <p:pic>
        <p:nvPicPr>
          <p:cNvPr id="11" name="Image 9" descr=" ">    </p:cNvPr>
          <p:cNvPicPr>
            <a:picLocks noChangeAspect="1"/>
          </p:cNvPicPr>
          <p:nvPr/>
        </p:nvPicPr>
        <p:blipFill>
          <a:blip r:embed="rId13"/>
          <a:stretch>
            <a:fillRect/>
          </a:stretch>
        </p:blipFill>
        <p:spPr>
          <a:xfrm>
            <a:off x="749183" y="4179606"/>
            <a:ext cx="2539603" cy="254079"/>
          </a:xfrm>
          <a:prstGeom prst="rect">
            <a:avLst/>
          </a:prstGeom>
        </p:spPr>
      </p:pic>
      <p:sp>
        <p:nvSpPr>
          <p:cNvPr id="12" name="Shape 0"/>
          <p:cNvSpPr/>
          <p:nvPr/>
        </p:nvSpPr>
        <p:spPr>
          <a:xfrm>
            <a:off x="4025271" y="2261306"/>
            <a:ext cx="1777722" cy="3252216"/>
          </a:xfrm>
          <a:prstGeom prst="rect">
            <a:avLst/>
          </a:prstGeom>
          <a:noFill/>
          <a:ln/>
        </p:spPr>
      </p:sp>
      <p:sp>
        <p:nvSpPr>
          <p:cNvPr id="13" name="Shape 1"/>
          <p:cNvSpPr/>
          <p:nvPr/>
        </p:nvSpPr>
        <p:spPr>
          <a:xfrm>
            <a:off x="4088761" y="2261306"/>
            <a:ext cx="1650742" cy="2299418"/>
          </a:xfrm>
          <a:prstGeom prst="rect">
            <a:avLst/>
          </a:prstGeom>
          <a:noFill/>
          <a:ln/>
        </p:spPr>
      </p:sp>
      <p:sp>
        <p:nvSpPr>
          <p:cNvPr id="14" name="Shape 2"/>
          <p:cNvSpPr/>
          <p:nvPr/>
        </p:nvSpPr>
        <p:spPr>
          <a:xfrm>
            <a:off x="4088761" y="2261306"/>
            <a:ext cx="1650742" cy="1651516"/>
          </a:xfrm>
          <a:prstGeom prst="rect">
            <a:avLst/>
          </a:prstGeom>
          <a:noFill/>
          <a:ln/>
          <a:effectLst>
            <a:outerShdw sx="100000" sy="100000" kx="0" ky="0" algn="bl" rotWithShape="0" blurRad="50800" dist="50800" dir="5400000">
              <a:srgbClr val="000000">
                <a:alpha val="25000"/>
              </a:srgbClr>
            </a:outerShdw>
          </a:effectLst>
        </p:spPr>
      </p:sp>
      <p:sp>
        <p:nvSpPr>
          <p:cNvPr id="15" name="Shape 3"/>
          <p:cNvSpPr/>
          <p:nvPr/>
        </p:nvSpPr>
        <p:spPr>
          <a:xfrm>
            <a:off x="4088761" y="2261306"/>
            <a:ext cx="1650742" cy="1651516"/>
          </a:xfrm>
          <a:prstGeom prst="ellipse">
            <a:avLst/>
          </a:prstGeom>
          <a:solidFill>
            <a:srgbClr val="FFFFFF">
              <a:alpha val="100000"/>
            </a:srgbClr>
          </a:solidFill>
          <a:ln w="127000">
            <a:solidFill>
              <a:srgbClr val="9848FF"/>
            </a:solidFill>
            <a:prstDash val="solid"/>
          </a:ln>
        </p:spPr>
      </p:sp>
      <p:pic>
        <p:nvPicPr>
          <p:cNvPr id="16" name="Image 10" descr=" ">    </p:cNvPr>
          <p:cNvPicPr>
            <a:picLocks noChangeAspect="1"/>
          </p:cNvPicPr>
          <p:nvPr/>
        </p:nvPicPr>
        <p:blipFill>
          <a:blip r:embed="rId14"/>
          <a:stretch>
            <a:fillRect/>
          </a:stretch>
        </p:blipFill>
        <p:spPr>
          <a:xfrm>
            <a:off x="4609380" y="2782169"/>
            <a:ext cx="609505" cy="609791"/>
          </a:xfrm>
          <a:prstGeom prst="rect">
            <a:avLst/>
          </a:prstGeom>
        </p:spPr>
      </p:pic>
      <p:pic>
        <p:nvPicPr>
          <p:cNvPr id="17" name="Image 11"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34751" y="2807577"/>
            <a:ext cx="558725" cy="558975"/>
          </a:xfrm>
          <a:prstGeom prst="rect">
            <a:avLst/>
          </a:prstGeom>
        </p:spPr>
      </p:pic>
      <p:pic>
        <p:nvPicPr>
          <p:cNvPr id="18" name="Image 12"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4132" y="3912822"/>
            <a:ext cx="12698" cy="152448"/>
          </a:xfrm>
          <a:prstGeom prst="rect">
            <a:avLst/>
          </a:prstGeom>
        </p:spPr>
      </p:pic>
      <p:sp>
        <p:nvSpPr>
          <p:cNvPr id="19" name="Shape 4"/>
          <p:cNvSpPr/>
          <p:nvPr/>
        </p:nvSpPr>
        <p:spPr>
          <a:xfrm>
            <a:off x="4666521" y="4065270"/>
            <a:ext cx="495223" cy="495455"/>
          </a:xfrm>
          <a:prstGeom prst="ellipse">
            <a:avLst/>
          </a:prstGeom>
          <a:solidFill>
            <a:srgbClr val="FFFFFF">
              <a:alpha val="100000"/>
            </a:srgbClr>
          </a:solidFill>
          <a:ln w="63500">
            <a:solidFill>
              <a:srgbClr val="9848FF"/>
            </a:solidFill>
            <a:prstDash val="solid"/>
          </a:ln>
        </p:spPr>
      </p:sp>
      <p:sp>
        <p:nvSpPr>
          <p:cNvPr id="20" name="Shape 5"/>
          <p:cNvSpPr/>
          <p:nvPr/>
        </p:nvSpPr>
        <p:spPr>
          <a:xfrm>
            <a:off x="4025271" y="4713172"/>
            <a:ext cx="1777722" cy="800350"/>
          </a:xfrm>
          <a:prstGeom prst="rect">
            <a:avLst/>
          </a:prstGeom>
          <a:noFill/>
          <a:ln/>
        </p:spPr>
      </p:sp>
      <p:sp>
        <p:nvSpPr>
          <p:cNvPr id="21" name="Text 6"/>
          <p:cNvSpPr/>
          <p:nvPr/>
        </p:nvSpPr>
        <p:spPr>
          <a:xfrm>
            <a:off x="4594565" y="4713172"/>
            <a:ext cx="639133" cy="385354"/>
          </a:xfrm>
          <a:prstGeom prst="rect">
            <a:avLst/>
          </a:prstGeom>
          <a:noFill/>
          <a:ln/>
        </p:spPr>
        <p:txBody>
          <a:bodyPr wrap="square" lIns="0" tIns="0" rIns="0" bIns="0" rtlCol="0" anchor="t"/>
          <a:lstStyle/>
          <a:p>
            <a:pPr algn="ctr"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JUNHO</a:t>
            </a:r>
            <a:endParaRPr lang="en-US" sz="1600" dirty="0"/>
          </a:p>
        </p:txBody>
      </p:sp>
      <p:sp>
        <p:nvSpPr>
          <p:cNvPr id="22" name="Text 7"/>
          <p:cNvSpPr/>
          <p:nvPr/>
        </p:nvSpPr>
        <p:spPr>
          <a:xfrm>
            <a:off x="3999875" y="5030772"/>
            <a:ext cx="1828514"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Heist é lançado em Solana DEXs</a:t>
            </a:r>
            <a:endParaRPr lang="en-US" sz="1200" dirty="0"/>
          </a:p>
        </p:txBody>
      </p:sp>
      <p:sp>
        <p:nvSpPr>
          <p:cNvPr id="23" name="Shape 8"/>
          <p:cNvSpPr/>
          <p:nvPr/>
        </p:nvSpPr>
        <p:spPr>
          <a:xfrm>
            <a:off x="10094922" y="2261306"/>
            <a:ext cx="1777722" cy="3493591"/>
          </a:xfrm>
          <a:prstGeom prst="rect">
            <a:avLst/>
          </a:prstGeom>
          <a:noFill/>
          <a:ln/>
        </p:spPr>
      </p:sp>
      <p:sp>
        <p:nvSpPr>
          <p:cNvPr id="24" name="Shape 9"/>
          <p:cNvSpPr/>
          <p:nvPr/>
        </p:nvSpPr>
        <p:spPr>
          <a:xfrm>
            <a:off x="10158413" y="2261306"/>
            <a:ext cx="1650742" cy="2299418"/>
          </a:xfrm>
          <a:prstGeom prst="rect">
            <a:avLst/>
          </a:prstGeom>
          <a:noFill/>
          <a:ln/>
        </p:spPr>
      </p:sp>
      <p:sp>
        <p:nvSpPr>
          <p:cNvPr id="25" name="Shape 10"/>
          <p:cNvSpPr/>
          <p:nvPr/>
        </p:nvSpPr>
        <p:spPr>
          <a:xfrm>
            <a:off x="10158413" y="2261306"/>
            <a:ext cx="1650742" cy="1651516"/>
          </a:xfrm>
          <a:prstGeom prst="rect">
            <a:avLst/>
          </a:prstGeom>
          <a:noFill/>
          <a:ln/>
          <a:effectLst>
            <a:outerShdw sx="100000" sy="100000" kx="0" ky="0" algn="bl" rotWithShape="0" blurRad="50800" dist="50800" dir="5400000">
              <a:srgbClr val="000000">
                <a:alpha val="25000"/>
              </a:srgbClr>
            </a:outerShdw>
          </a:effectLst>
        </p:spPr>
      </p:sp>
      <p:sp>
        <p:nvSpPr>
          <p:cNvPr id="26" name="Shape 11"/>
          <p:cNvSpPr/>
          <p:nvPr/>
        </p:nvSpPr>
        <p:spPr>
          <a:xfrm>
            <a:off x="10158413" y="2261306"/>
            <a:ext cx="1650742" cy="1651516"/>
          </a:xfrm>
          <a:prstGeom prst="ellipse">
            <a:avLst/>
          </a:prstGeom>
          <a:solidFill>
            <a:srgbClr val="FFFFFF">
              <a:alpha val="100000"/>
            </a:srgbClr>
          </a:solidFill>
          <a:ln w="127000">
            <a:solidFill>
              <a:srgbClr val="651FD9"/>
            </a:solidFill>
            <a:prstDash val="solid"/>
          </a:ln>
        </p:spPr>
      </p:sp>
      <p:pic>
        <p:nvPicPr>
          <p:cNvPr id="27" name="Image 13" descr=" ">    </p:cNvPr>
          <p:cNvPicPr>
            <a:picLocks noChangeAspect="1"/>
          </p:cNvPicPr>
          <p:nvPr/>
        </p:nvPicPr>
        <p:blipFill>
          <a:blip r:embed="rId19"/>
          <a:stretch>
            <a:fillRect/>
          </a:stretch>
        </p:blipFill>
        <p:spPr>
          <a:xfrm>
            <a:off x="10679031" y="2782169"/>
            <a:ext cx="609505" cy="609791"/>
          </a:xfrm>
          <a:prstGeom prst="rect">
            <a:avLst/>
          </a:prstGeom>
        </p:spPr>
      </p:pic>
      <p:pic>
        <p:nvPicPr>
          <p:cNvPr id="28" name="Image 14" descr=" ">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04402" y="2807577"/>
            <a:ext cx="558725" cy="558975"/>
          </a:xfrm>
          <a:prstGeom prst="rect">
            <a:avLst/>
          </a:prstGeom>
        </p:spPr>
      </p:pic>
      <p:pic>
        <p:nvPicPr>
          <p:cNvPr id="29" name="Image 15"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83784" y="3912822"/>
            <a:ext cx="12698" cy="152448"/>
          </a:xfrm>
          <a:prstGeom prst="rect">
            <a:avLst/>
          </a:prstGeom>
        </p:spPr>
      </p:pic>
      <p:sp>
        <p:nvSpPr>
          <p:cNvPr id="30" name="Shape 12"/>
          <p:cNvSpPr/>
          <p:nvPr/>
        </p:nvSpPr>
        <p:spPr>
          <a:xfrm>
            <a:off x="10736172" y="4065270"/>
            <a:ext cx="495223" cy="495455"/>
          </a:xfrm>
          <a:prstGeom prst="ellipse">
            <a:avLst/>
          </a:prstGeom>
          <a:solidFill>
            <a:srgbClr val="FFFFFF">
              <a:alpha val="100000"/>
            </a:srgbClr>
          </a:solidFill>
          <a:ln w="63500">
            <a:solidFill>
              <a:srgbClr val="651FD9"/>
            </a:solidFill>
            <a:prstDash val="solid"/>
          </a:ln>
        </p:spPr>
      </p:sp>
      <p:sp>
        <p:nvSpPr>
          <p:cNvPr id="31" name="Shape 13"/>
          <p:cNvSpPr/>
          <p:nvPr/>
        </p:nvSpPr>
        <p:spPr>
          <a:xfrm>
            <a:off x="10094922" y="4713172"/>
            <a:ext cx="1777722" cy="1041725"/>
          </a:xfrm>
          <a:prstGeom prst="rect">
            <a:avLst/>
          </a:prstGeom>
          <a:noFill/>
          <a:ln/>
        </p:spPr>
      </p:sp>
      <p:sp>
        <p:nvSpPr>
          <p:cNvPr id="32" name="Text 14"/>
          <p:cNvSpPr/>
          <p:nvPr/>
        </p:nvSpPr>
        <p:spPr>
          <a:xfrm>
            <a:off x="10710776" y="4713172"/>
            <a:ext cx="613737" cy="385354"/>
          </a:xfrm>
          <a:prstGeom prst="rect">
            <a:avLst/>
          </a:prstGeom>
          <a:noFill/>
          <a:ln/>
        </p:spPr>
        <p:txBody>
          <a:bodyPr wrap="square" lIns="0" tIns="0" rIns="0" bIns="0" rtlCol="0" anchor="t"/>
          <a:lstStyle/>
          <a:p>
            <a:pPr algn="l"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JULHO</a:t>
            </a:r>
            <a:endParaRPr lang="en-US" sz="1600" dirty="0"/>
          </a:p>
        </p:txBody>
      </p:sp>
      <p:sp>
        <p:nvSpPr>
          <p:cNvPr id="33" name="Text 15"/>
          <p:cNvSpPr/>
          <p:nvPr/>
        </p:nvSpPr>
        <p:spPr>
          <a:xfrm>
            <a:off x="10069526" y="5030772"/>
            <a:ext cx="1828514" cy="774942"/>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Professor Coin é lançado em todos os Solana DEXs</a:t>
            </a:r>
            <a:endParaRPr lang="en-US" sz="1200" dirty="0"/>
          </a:p>
        </p:txBody>
      </p:sp>
      <p:sp>
        <p:nvSpPr>
          <p:cNvPr id="34" name="Shape 16"/>
          <p:cNvSpPr/>
          <p:nvPr/>
        </p:nvSpPr>
        <p:spPr>
          <a:xfrm>
            <a:off x="1130123" y="3099768"/>
            <a:ext cx="1777722" cy="3252216"/>
          </a:xfrm>
          <a:prstGeom prst="rect">
            <a:avLst/>
          </a:prstGeom>
          <a:noFill/>
          <a:ln/>
        </p:spPr>
      </p:sp>
      <p:sp>
        <p:nvSpPr>
          <p:cNvPr id="35" name="Shape 17"/>
          <p:cNvSpPr/>
          <p:nvPr/>
        </p:nvSpPr>
        <p:spPr>
          <a:xfrm>
            <a:off x="1130123" y="3099768"/>
            <a:ext cx="1777722" cy="800350"/>
          </a:xfrm>
          <a:prstGeom prst="rect">
            <a:avLst/>
          </a:prstGeom>
          <a:noFill/>
          <a:ln/>
        </p:spPr>
      </p:sp>
      <p:sp>
        <p:nvSpPr>
          <p:cNvPr id="36" name="Text 18"/>
          <p:cNvSpPr/>
          <p:nvPr/>
        </p:nvSpPr>
        <p:spPr>
          <a:xfrm>
            <a:off x="1464504" y="3099768"/>
            <a:ext cx="1108960" cy="385354"/>
          </a:xfrm>
          <a:prstGeom prst="rect">
            <a:avLst/>
          </a:prstGeom>
          <a:noFill/>
          <a:ln/>
        </p:spPr>
        <p:txBody>
          <a:bodyPr wrap="square" lIns="0" tIns="0" rIns="0" bIns="0" rtlCol="0" anchor="t"/>
          <a:lstStyle/>
          <a:p>
            <a:pPr algn="ctr"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25 DE ABRIL</a:t>
            </a:r>
            <a:endParaRPr lang="en-US" sz="1600" dirty="0"/>
          </a:p>
        </p:txBody>
      </p:sp>
      <p:sp>
        <p:nvSpPr>
          <p:cNvPr id="37" name="Text 19"/>
          <p:cNvSpPr/>
          <p:nvPr/>
        </p:nvSpPr>
        <p:spPr>
          <a:xfrm>
            <a:off x="1104727" y="3417368"/>
            <a:ext cx="1828514"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Começa a campanha de promessa do SOL Heist</a:t>
            </a:r>
            <a:endParaRPr lang="en-US" sz="1200" dirty="0"/>
          </a:p>
        </p:txBody>
      </p:sp>
      <p:pic>
        <p:nvPicPr>
          <p:cNvPr id="38" name="Image 16" descr=" ">    </p:cNvPr>
          <p:cNvPicPr>
            <a:picLocks noChangeAspect="1"/>
          </p:cNvPicPr>
          <p:nvPr/>
        </p:nvPicPr>
        <p:blipFill>
          <a:blip r:embed="rId24"/>
          <a:stretch>
            <a:fillRect/>
          </a:stretch>
        </p:blipFill>
        <p:spPr>
          <a:xfrm>
            <a:off x="1142821" y="4052566"/>
            <a:ext cx="1752326" cy="2401050"/>
          </a:xfrm>
          <a:prstGeom prst="rect">
            <a:avLst/>
          </a:prstGeom>
        </p:spPr>
      </p:pic>
      <p:sp>
        <p:nvSpPr>
          <p:cNvPr id="39" name="Shape 20"/>
          <p:cNvSpPr/>
          <p:nvPr/>
        </p:nvSpPr>
        <p:spPr>
          <a:xfrm>
            <a:off x="7060097" y="3099768"/>
            <a:ext cx="1777722" cy="3252216"/>
          </a:xfrm>
          <a:prstGeom prst="rect">
            <a:avLst/>
          </a:prstGeom>
          <a:noFill/>
          <a:ln/>
        </p:spPr>
      </p:sp>
      <p:sp>
        <p:nvSpPr>
          <p:cNvPr id="40" name="Shape 21"/>
          <p:cNvSpPr/>
          <p:nvPr/>
        </p:nvSpPr>
        <p:spPr>
          <a:xfrm>
            <a:off x="7060097" y="3099768"/>
            <a:ext cx="1777722" cy="800350"/>
          </a:xfrm>
          <a:prstGeom prst="rect">
            <a:avLst/>
          </a:prstGeom>
          <a:noFill/>
          <a:ln/>
        </p:spPr>
      </p:sp>
      <p:sp>
        <p:nvSpPr>
          <p:cNvPr id="41" name="Text 22"/>
          <p:cNvSpPr/>
          <p:nvPr/>
        </p:nvSpPr>
        <p:spPr>
          <a:xfrm>
            <a:off x="7663252" y="3099768"/>
            <a:ext cx="639133" cy="385354"/>
          </a:xfrm>
          <a:prstGeom prst="rect">
            <a:avLst/>
          </a:prstGeom>
          <a:noFill/>
          <a:ln/>
        </p:spPr>
        <p:txBody>
          <a:bodyPr wrap="square" lIns="0" tIns="0" rIns="0" bIns="0" rtlCol="0" anchor="t"/>
          <a:lstStyle/>
          <a:p>
            <a:pPr algn="l"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JUNHO</a:t>
            </a:r>
            <a:endParaRPr lang="en-US" sz="1600" dirty="0"/>
          </a:p>
        </p:txBody>
      </p:sp>
      <p:sp>
        <p:nvSpPr>
          <p:cNvPr id="42" name="Text 23"/>
          <p:cNvSpPr/>
          <p:nvPr/>
        </p:nvSpPr>
        <p:spPr>
          <a:xfrm>
            <a:off x="7034701" y="3417368"/>
            <a:ext cx="1828514"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Começa a campanha de promessa do Professor SOL.</a:t>
            </a:r>
            <a:endParaRPr lang="en-US" sz="1200" dirty="0"/>
          </a:p>
        </p:txBody>
      </p:sp>
      <p:pic>
        <p:nvPicPr>
          <p:cNvPr id="43" name="Image 17" descr=" ">    </p:cNvPr>
          <p:cNvPicPr>
            <a:picLocks noChangeAspect="1"/>
          </p:cNvPicPr>
          <p:nvPr/>
        </p:nvPicPr>
        <p:blipFill>
          <a:blip r:embed="rId25"/>
          <a:stretch>
            <a:fillRect/>
          </a:stretch>
        </p:blipFill>
        <p:spPr>
          <a:xfrm>
            <a:off x="7072795" y="4052566"/>
            <a:ext cx="1752326" cy="2401050"/>
          </a:xfrm>
          <a:prstGeom prst="rect">
            <a:avLst/>
          </a:prstGeom>
        </p:spPr>
      </p:pic>
      <p:sp>
        <p:nvSpPr>
          <p:cNvPr id="44" name="Text 24"/>
          <p:cNvSpPr/>
          <p:nvPr/>
        </p:nvSpPr>
        <p:spPr>
          <a:xfrm>
            <a:off x="3866546" y="686014"/>
            <a:ext cx="5282375"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ROTEIRO DO PROFESSOR SOL</a:t>
            </a:r>
            <a:endParaRPr lang="en-US" sz="3300" dirty="0"/>
          </a:p>
        </p:txBody>
      </p:sp>
      <p:sp>
        <p:nvSpPr>
          <p:cNvPr id="45" name="Text 25"/>
          <p:cNvSpPr/>
          <p:nvPr/>
        </p:nvSpPr>
        <p:spPr>
          <a:xfrm>
            <a:off x="2607326" y="6758511"/>
            <a:ext cx="7800814" cy="702953"/>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Lançamento de 10 personagens únicos</a:t>
            </a:r>
            <a:endParaRPr lang="en-US" sz="1600" dirty="0"/>
          </a:p>
          <a:p>
            <a:pPr algn="ctr" indent="0" marL="0">
              <a:buNone/>
            </a:pPr>
            <a:r>
              <a:rPr lang="en-US" sz="16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vinculado à história do SOL Heist, cada um com um suprimento total de apenas 140.000.000.</a:t>
            </a:r>
            <a:endParaRPr lang="en-US" sz="1600" dirty="0"/>
          </a:p>
        </p:txBody>
      </p:sp>
      <p:sp>
        <p:nvSpPr>
          <p:cNvPr id="46" name="Text 26"/>
          <p:cNvSpPr/>
          <p:nvPr/>
        </p:nvSpPr>
        <p:spPr>
          <a:xfrm>
            <a:off x="3182969" y="7647789"/>
            <a:ext cx="6649528"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Objetivo: tornar-se a maior moeda MEME em valor de mercado!</a:t>
            </a:r>
            <a:endParaRPr lang="en-US" sz="2000" dirty="0"/>
          </a:p>
        </p:txBody>
      </p:sp>
      <p:sp>
        <p:nvSpPr>
          <p:cNvPr id="47" name="Text 27"/>
          <p:cNvSpPr/>
          <p:nvPr/>
        </p:nvSpPr>
        <p:spPr>
          <a:xfrm>
            <a:off x="2725841" y="8143244"/>
            <a:ext cx="756378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Você ganha bônus quando são feitas promessas em todas as 11 moedas!</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3231645" y="686014"/>
            <a:ext cx="6539478"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PLANO DE AÇÃO DO PROFESSOR SOL</a:t>
            </a:r>
            <a:endParaRPr lang="en-US" sz="3300" dirty="0"/>
          </a:p>
        </p:txBody>
      </p:sp>
      <p:sp>
        <p:nvSpPr>
          <p:cNvPr id="8" name="Shape 1"/>
          <p:cNvSpPr/>
          <p:nvPr/>
        </p:nvSpPr>
        <p:spPr>
          <a:xfrm>
            <a:off x="1866608" y="1715036"/>
            <a:ext cx="9269551" cy="6580656"/>
          </a:xfrm>
          <a:prstGeom prst="rect">
            <a:avLst/>
          </a:prstGeom>
          <a:noFill/>
          <a:ln/>
        </p:spPr>
      </p:sp>
      <p:sp>
        <p:nvSpPr>
          <p:cNvPr id="9" name="Shape 2"/>
          <p:cNvSpPr/>
          <p:nvPr/>
        </p:nvSpPr>
        <p:spPr>
          <a:xfrm>
            <a:off x="1866608" y="1715036"/>
            <a:ext cx="9269551" cy="597087"/>
          </a:xfrm>
          <a:prstGeom prst="roundRect">
            <a:avLst>
              <a:gd name="adj" fmla="val 16846"/>
            </a:avLst>
          </a:prstGeom>
          <a:solidFill>
            <a:srgbClr val="FFFFFF">
              <a:alpha val="100000"/>
            </a:srgbClr>
          </a:solidFill>
          <a:ln w="12700">
            <a:solidFill>
              <a:srgbClr val="E295FD"/>
            </a:solidFill>
            <a:prstDash val="solid"/>
          </a:ln>
        </p:spPr>
      </p:sp>
      <p:sp>
        <p:nvSpPr>
          <p:cNvPr id="10" name="Text 3"/>
          <p:cNvSpPr/>
          <p:nvPr/>
        </p:nvSpPr>
        <p:spPr>
          <a:xfrm>
            <a:off x="2929009" y="1816668"/>
            <a:ext cx="714475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Pressionar para listagem em bolsas de nível 1</a:t>
            </a:r>
            <a:endParaRPr lang="en-US" sz="2000" dirty="0"/>
          </a:p>
        </p:txBody>
      </p:sp>
      <p:sp>
        <p:nvSpPr>
          <p:cNvPr id="11" name="Shape 4"/>
          <p:cNvSpPr/>
          <p:nvPr/>
        </p:nvSpPr>
        <p:spPr>
          <a:xfrm>
            <a:off x="1866608" y="2413754"/>
            <a:ext cx="9269551" cy="597087"/>
          </a:xfrm>
          <a:prstGeom prst="roundRect">
            <a:avLst>
              <a:gd name="adj" fmla="val 16846"/>
            </a:avLst>
          </a:prstGeom>
          <a:solidFill>
            <a:srgbClr val="FFFFFF">
              <a:alpha val="100000"/>
            </a:srgbClr>
          </a:solidFill>
          <a:ln w="12700">
            <a:solidFill>
              <a:srgbClr val="E295FD"/>
            </a:solidFill>
            <a:prstDash val="solid"/>
          </a:ln>
        </p:spPr>
      </p:sp>
      <p:sp>
        <p:nvSpPr>
          <p:cNvPr id="12" name="Text 5"/>
          <p:cNvSpPr/>
          <p:nvPr/>
        </p:nvSpPr>
        <p:spPr>
          <a:xfrm>
            <a:off x="2929009" y="2515386"/>
            <a:ext cx="714475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Comece com 8 milhões em liquidez inicial no Solana Dex's</a:t>
            </a:r>
            <a:endParaRPr lang="en-US" sz="2000" dirty="0"/>
          </a:p>
        </p:txBody>
      </p:sp>
      <p:sp>
        <p:nvSpPr>
          <p:cNvPr id="13" name="Shape 6"/>
          <p:cNvSpPr/>
          <p:nvPr/>
        </p:nvSpPr>
        <p:spPr>
          <a:xfrm>
            <a:off x="1866608" y="3112472"/>
            <a:ext cx="9269551" cy="597087"/>
          </a:xfrm>
          <a:prstGeom prst="roundRect">
            <a:avLst>
              <a:gd name="adj" fmla="val 16846"/>
            </a:avLst>
          </a:prstGeom>
          <a:solidFill>
            <a:srgbClr val="FFFFFF">
              <a:alpha val="100000"/>
            </a:srgbClr>
          </a:solidFill>
          <a:ln w="12700">
            <a:solidFill>
              <a:srgbClr val="E295FD"/>
            </a:solidFill>
            <a:prstDash val="solid"/>
          </a:ln>
        </p:spPr>
      </p:sp>
      <p:sp>
        <p:nvSpPr>
          <p:cNvPr id="14" name="Text 7"/>
          <p:cNvSpPr/>
          <p:nvPr/>
        </p:nvSpPr>
        <p:spPr>
          <a:xfrm>
            <a:off x="2129034" y="3214104"/>
            <a:ext cx="874470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Canvas com criadores de mercado de nível 1 para administrar o mercado Solheist</a:t>
            </a:r>
            <a:endParaRPr lang="en-US" sz="2000" dirty="0"/>
          </a:p>
        </p:txBody>
      </p:sp>
      <p:sp>
        <p:nvSpPr>
          <p:cNvPr id="15" name="Shape 8"/>
          <p:cNvSpPr/>
          <p:nvPr/>
        </p:nvSpPr>
        <p:spPr>
          <a:xfrm>
            <a:off x="1866608" y="3811191"/>
            <a:ext cx="9269551" cy="597087"/>
          </a:xfrm>
          <a:prstGeom prst="roundRect">
            <a:avLst>
              <a:gd name="adj" fmla="val 16846"/>
            </a:avLst>
          </a:prstGeom>
          <a:solidFill>
            <a:srgbClr val="FFFFFF">
              <a:alpha val="100000"/>
            </a:srgbClr>
          </a:solidFill>
          <a:ln w="12700">
            <a:solidFill>
              <a:srgbClr val="E295FD"/>
            </a:solidFill>
            <a:prstDash val="solid"/>
          </a:ln>
        </p:spPr>
      </p:sp>
      <p:sp>
        <p:nvSpPr>
          <p:cNvPr id="16" name="Text 9"/>
          <p:cNvSpPr/>
          <p:nvPr/>
        </p:nvSpPr>
        <p:spPr>
          <a:xfrm>
            <a:off x="1989356" y="3912822"/>
            <a:ext cx="9024056"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Envolva os principais KOLs (principais líderes de opinião) por meio da comunidade</a:t>
            </a:r>
            <a:endParaRPr lang="en-US" sz="2000" dirty="0"/>
          </a:p>
        </p:txBody>
      </p:sp>
      <p:sp>
        <p:nvSpPr>
          <p:cNvPr id="17" name="Shape 10"/>
          <p:cNvSpPr/>
          <p:nvPr/>
        </p:nvSpPr>
        <p:spPr>
          <a:xfrm>
            <a:off x="1866608" y="4509909"/>
            <a:ext cx="9269551" cy="597087"/>
          </a:xfrm>
          <a:prstGeom prst="roundRect">
            <a:avLst>
              <a:gd name="adj" fmla="val 16846"/>
            </a:avLst>
          </a:prstGeom>
          <a:solidFill>
            <a:srgbClr val="FFFFFF">
              <a:alpha val="100000"/>
            </a:srgbClr>
          </a:solidFill>
          <a:ln w="12700">
            <a:solidFill>
              <a:srgbClr val="E295FD"/>
            </a:solidFill>
            <a:prstDash val="solid"/>
          </a:ln>
        </p:spPr>
      </p:sp>
      <p:sp>
        <p:nvSpPr>
          <p:cNvPr id="18" name="Text 11"/>
          <p:cNvSpPr/>
          <p:nvPr/>
        </p:nvSpPr>
        <p:spPr>
          <a:xfrm>
            <a:off x="2929009" y="4611541"/>
            <a:ext cx="714475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Envolva os principais influenciadores por meio da comunidade</a:t>
            </a:r>
            <a:endParaRPr lang="en-US" sz="2000" dirty="0"/>
          </a:p>
        </p:txBody>
      </p:sp>
      <p:sp>
        <p:nvSpPr>
          <p:cNvPr id="19" name="Shape 12"/>
          <p:cNvSpPr/>
          <p:nvPr/>
        </p:nvSpPr>
        <p:spPr>
          <a:xfrm>
            <a:off x="1866608" y="5208627"/>
            <a:ext cx="9269551" cy="990910"/>
          </a:xfrm>
          <a:prstGeom prst="roundRect">
            <a:avLst>
              <a:gd name="adj" fmla="val 10151"/>
            </a:avLst>
          </a:prstGeom>
          <a:solidFill>
            <a:srgbClr val="FFFFFF">
              <a:alpha val="100000"/>
            </a:srgbClr>
          </a:solidFill>
          <a:ln w="12700">
            <a:solidFill>
              <a:srgbClr val="E295FD"/>
            </a:solidFill>
            <a:prstDash val="solid"/>
          </a:ln>
        </p:spPr>
      </p:sp>
      <p:sp>
        <p:nvSpPr>
          <p:cNvPr id="20" name="Text 13"/>
          <p:cNvSpPr/>
          <p:nvPr/>
        </p:nvSpPr>
        <p:spPr>
          <a:xfrm>
            <a:off x="2103638" y="5310259"/>
            <a:ext cx="8795492" cy="872339"/>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Envolva-se com os melhores jornalistas e empresas de criptografia para publicar artigos</a:t>
            </a:r>
            <a:endParaRPr lang="en-US" sz="2000" dirty="0"/>
          </a:p>
        </p:txBody>
      </p:sp>
      <p:sp>
        <p:nvSpPr>
          <p:cNvPr id="21" name="Shape 14"/>
          <p:cNvSpPr/>
          <p:nvPr/>
        </p:nvSpPr>
        <p:spPr>
          <a:xfrm>
            <a:off x="1866608" y="6301169"/>
            <a:ext cx="9269551" cy="597087"/>
          </a:xfrm>
          <a:prstGeom prst="roundRect">
            <a:avLst>
              <a:gd name="adj" fmla="val 16846"/>
            </a:avLst>
          </a:prstGeom>
          <a:solidFill>
            <a:srgbClr val="FFFFFF">
              <a:alpha val="100000"/>
            </a:srgbClr>
          </a:solidFill>
          <a:ln w="12700">
            <a:solidFill>
              <a:srgbClr val="E295FD"/>
            </a:solidFill>
            <a:prstDash val="solid"/>
          </a:ln>
        </p:spPr>
      </p:sp>
      <p:sp>
        <p:nvSpPr>
          <p:cNvPr id="22" name="Text 15"/>
          <p:cNvSpPr/>
          <p:nvPr/>
        </p:nvSpPr>
        <p:spPr>
          <a:xfrm>
            <a:off x="2459182" y="6402800"/>
            <a:ext cx="8084403"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Incentive a comunidade a veicular anúncios no Instagram, Facebook e Tiktok</a:t>
            </a:r>
            <a:endParaRPr lang="en-US" sz="2000" dirty="0"/>
          </a:p>
        </p:txBody>
      </p:sp>
      <p:sp>
        <p:nvSpPr>
          <p:cNvPr id="23" name="Shape 16"/>
          <p:cNvSpPr/>
          <p:nvPr/>
        </p:nvSpPr>
        <p:spPr>
          <a:xfrm>
            <a:off x="1866608" y="6999887"/>
            <a:ext cx="9269551" cy="597087"/>
          </a:xfrm>
          <a:prstGeom prst="roundRect">
            <a:avLst>
              <a:gd name="adj" fmla="val 16846"/>
            </a:avLst>
          </a:prstGeom>
          <a:solidFill>
            <a:srgbClr val="FFFFFF">
              <a:alpha val="100000"/>
            </a:srgbClr>
          </a:solidFill>
          <a:ln w="12700">
            <a:solidFill>
              <a:srgbClr val="E295FD"/>
            </a:solidFill>
            <a:prstDash val="solid"/>
          </a:ln>
        </p:spPr>
      </p:sp>
      <p:sp>
        <p:nvSpPr>
          <p:cNvPr id="24" name="Text 17"/>
          <p:cNvSpPr/>
          <p:nvPr/>
        </p:nvSpPr>
        <p:spPr>
          <a:xfrm>
            <a:off x="2459182" y="7101519"/>
            <a:ext cx="8084403"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Liste no CMC, CG, Dextools, Dexscreener antes do lançamento</a:t>
            </a:r>
            <a:endParaRPr lang="en-US" sz="2000" dirty="0"/>
          </a:p>
        </p:txBody>
      </p:sp>
      <p:sp>
        <p:nvSpPr>
          <p:cNvPr id="25" name="Shape 18"/>
          <p:cNvSpPr/>
          <p:nvPr/>
        </p:nvSpPr>
        <p:spPr>
          <a:xfrm>
            <a:off x="1866608" y="7698605"/>
            <a:ext cx="9269551" cy="597087"/>
          </a:xfrm>
          <a:prstGeom prst="roundRect">
            <a:avLst>
              <a:gd name="adj" fmla="val 16846"/>
            </a:avLst>
          </a:prstGeom>
          <a:solidFill>
            <a:srgbClr val="FFFFFF">
              <a:alpha val="100000"/>
            </a:srgbClr>
          </a:solidFill>
          <a:ln w="12700">
            <a:solidFill>
              <a:srgbClr val="E295FD"/>
            </a:solidFill>
            <a:prstDash val="solid"/>
          </a:ln>
        </p:spPr>
      </p:sp>
      <p:sp>
        <p:nvSpPr>
          <p:cNvPr id="26" name="Text 19"/>
          <p:cNvSpPr/>
          <p:nvPr/>
        </p:nvSpPr>
        <p:spPr>
          <a:xfrm>
            <a:off x="2027450" y="7800237"/>
            <a:ext cx="8947868"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Execute campanhas de pré-cadastro de comerciantes em plataformas de terceiros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73"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1"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1" cy="514511"/>
          </a:xfrm>
          <a:prstGeom prst="rect">
            <a:avLst/>
          </a:prstGeom>
        </p:spPr>
      </p:pic>
      <p:sp>
        <p:nvSpPr>
          <p:cNvPr id="7" name="Text 0"/>
          <p:cNvSpPr/>
          <p:nvPr/>
        </p:nvSpPr>
        <p:spPr>
          <a:xfrm>
            <a:off x="3498303" y="6847439"/>
            <a:ext cx="6018859"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VAMOS FAZER HISTÓRIA JUNTOS!</a:t>
            </a:r>
            <a:endParaRPr lang="en-US" sz="3300" dirty="0"/>
          </a:p>
        </p:txBody>
      </p:sp>
      <p:sp>
        <p:nvSpPr>
          <p:cNvPr id="8" name="Shape 1"/>
          <p:cNvSpPr/>
          <p:nvPr/>
        </p:nvSpPr>
        <p:spPr>
          <a:xfrm>
            <a:off x="1396782" y="2680537"/>
            <a:ext cx="1904702" cy="3582519"/>
          </a:xfrm>
          <a:prstGeom prst="roundRect">
            <a:avLst>
              <a:gd name="adj" fmla="val 5281"/>
            </a:avLst>
          </a:prstGeom>
          <a:solidFill>
            <a:srgbClr val="E295FD">
              <a:alpha val="100000"/>
            </a:srgbClr>
          </a:solidFill>
          <a:ln/>
        </p:spPr>
      </p:sp>
      <p:pic>
        <p:nvPicPr>
          <p:cNvPr id="9" name="Image 5" descr=" ">    </p:cNvPr>
          <p:cNvPicPr>
            <a:picLocks noChangeAspect="1"/>
          </p:cNvPicPr>
          <p:nvPr/>
        </p:nvPicPr>
        <p:blipFill>
          <a:blip r:embed="rId9"/>
          <a:stretch>
            <a:fillRect/>
          </a:stretch>
        </p:blipFill>
        <p:spPr>
          <a:xfrm>
            <a:off x="1765024" y="3379256"/>
            <a:ext cx="1171909" cy="1270397"/>
          </a:xfrm>
          <a:prstGeom prst="rect">
            <a:avLst/>
          </a:prstGeom>
        </p:spPr>
      </p:pic>
      <p:pic>
        <p:nvPicPr>
          <p:cNvPr id="10" name="Image 6" descr=" ">    </p:cNvPr>
          <p:cNvPicPr>
            <a:picLocks noChangeAspect="1"/>
          </p:cNvPicPr>
          <p:nvPr/>
        </p:nvPicPr>
        <p:blipFill>
          <a:blip r:embed="rId10"/>
          <a:stretch>
            <a:fillRect/>
          </a:stretch>
        </p:blipFill>
        <p:spPr>
          <a:xfrm>
            <a:off x="1766388" y="3380943"/>
            <a:ext cx="1170545" cy="1268691"/>
          </a:xfrm>
          <a:prstGeom prst="rect">
            <a:avLst/>
          </a:prstGeom>
        </p:spPr>
      </p:pic>
      <p:pic>
        <p:nvPicPr>
          <p:cNvPr id="11" name="Image 7" descr=" ">    </p:cNvPr>
          <p:cNvPicPr>
            <a:picLocks noChangeAspect="1"/>
          </p:cNvPicPr>
          <p:nvPr/>
        </p:nvPicPr>
        <p:blipFill>
          <a:blip r:embed="rId11"/>
          <a:stretch>
            <a:fillRect/>
          </a:stretch>
        </p:blipFill>
        <p:spPr>
          <a:xfrm>
            <a:off x="1766388" y="3380943"/>
            <a:ext cx="1169048" cy="1267910"/>
          </a:xfrm>
          <a:prstGeom prst="rect">
            <a:avLst/>
          </a:prstGeom>
        </p:spPr>
      </p:pic>
      <p:pic>
        <p:nvPicPr>
          <p:cNvPr id="12" name="Image 8" descr=" ">    </p:cNvPr>
          <p:cNvPicPr>
            <a:picLocks noChangeAspect="1"/>
          </p:cNvPicPr>
          <p:nvPr/>
        </p:nvPicPr>
        <p:blipFill>
          <a:blip r:embed="rId12"/>
          <a:stretch>
            <a:fillRect/>
          </a:stretch>
        </p:blipFill>
        <p:spPr>
          <a:xfrm>
            <a:off x="1766388" y="3380943"/>
            <a:ext cx="1168385" cy="1267909"/>
          </a:xfrm>
          <a:prstGeom prst="rect">
            <a:avLst/>
          </a:prstGeom>
        </p:spPr>
      </p:pic>
      <p:pic>
        <p:nvPicPr>
          <p:cNvPr id="13" name="Image 9" descr=" ">    </p:cNvPr>
          <p:cNvPicPr>
            <a:picLocks noChangeAspect="1"/>
          </p:cNvPicPr>
          <p:nvPr/>
        </p:nvPicPr>
        <p:blipFill>
          <a:blip r:embed="rId13"/>
          <a:stretch>
            <a:fillRect/>
          </a:stretch>
        </p:blipFill>
        <p:spPr>
          <a:xfrm>
            <a:off x="1766388" y="3380943"/>
            <a:ext cx="1168385" cy="1267909"/>
          </a:xfrm>
          <a:prstGeom prst="rect">
            <a:avLst/>
          </a:prstGeom>
        </p:spPr>
      </p:pic>
      <p:sp>
        <p:nvSpPr>
          <p:cNvPr id="14" name="Text 2"/>
          <p:cNvSpPr/>
          <p:nvPr/>
        </p:nvSpPr>
        <p:spPr>
          <a:xfrm>
            <a:off x="1695185" y="4878324"/>
            <a:ext cx="1320594" cy="965502"/>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Baixe carteira fantasma</a:t>
            </a:r>
            <a:endParaRPr lang="en-US" sz="2100" dirty="0"/>
          </a:p>
        </p:txBody>
      </p:sp>
      <p:pic>
        <p:nvPicPr>
          <p:cNvPr id="15" name="Image 10" descr=" ">    </p:cNvPr>
          <p:cNvPicPr>
            <a:picLocks noChangeAspect="1"/>
          </p:cNvPicPr>
          <p:nvPr/>
        </p:nvPicPr>
        <p:blipFill>
          <a:blip r:embed="rId14"/>
          <a:stretch>
            <a:fillRect/>
          </a:stretch>
        </p:blipFill>
        <p:spPr>
          <a:xfrm>
            <a:off x="1853910" y="2223195"/>
            <a:ext cx="1003143" cy="1003614"/>
          </a:xfrm>
          <a:prstGeom prst="rect">
            <a:avLst/>
          </a:prstGeom>
        </p:spPr>
      </p:pic>
      <p:sp>
        <p:nvSpPr>
          <p:cNvPr id="16" name="Text 3"/>
          <p:cNvSpPr/>
          <p:nvPr/>
        </p:nvSpPr>
        <p:spPr>
          <a:xfrm>
            <a:off x="2188291" y="2274010"/>
            <a:ext cx="347079"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1</a:t>
            </a:r>
            <a:endParaRPr lang="en-US" sz="4000" dirty="0"/>
          </a:p>
        </p:txBody>
      </p:sp>
      <p:sp>
        <p:nvSpPr>
          <p:cNvPr id="17" name="Shape 4"/>
          <p:cNvSpPr/>
          <p:nvPr/>
        </p:nvSpPr>
        <p:spPr>
          <a:xfrm>
            <a:off x="3555444" y="2680537"/>
            <a:ext cx="1904702" cy="3582519"/>
          </a:xfrm>
          <a:prstGeom prst="roundRect">
            <a:avLst>
              <a:gd name="adj" fmla="val 5281"/>
            </a:avLst>
          </a:prstGeom>
          <a:solidFill>
            <a:srgbClr val="E295FD">
              <a:alpha val="100000"/>
            </a:srgbClr>
          </a:solidFill>
          <a:ln/>
        </p:spPr>
      </p:sp>
      <p:pic>
        <p:nvPicPr>
          <p:cNvPr id="18" name="Image 11"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09405" y="3379256"/>
            <a:ext cx="1404253" cy="1270397"/>
          </a:xfrm>
          <a:prstGeom prst="rect">
            <a:avLst/>
          </a:prstGeom>
        </p:spPr>
      </p:pic>
      <p:sp>
        <p:nvSpPr>
          <p:cNvPr id="19" name="Text 5"/>
          <p:cNvSpPr/>
          <p:nvPr/>
        </p:nvSpPr>
        <p:spPr>
          <a:xfrm>
            <a:off x="3853848" y="4878324"/>
            <a:ext cx="1320594" cy="736830"/>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Comprar</a:t>
            </a:r>
            <a:endParaRPr lang="en-US" sz="2100" dirty="0"/>
          </a:p>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SOL</a:t>
            </a:r>
            <a:endParaRPr lang="en-US" sz="2100" dirty="0"/>
          </a:p>
        </p:txBody>
      </p:sp>
      <p:pic>
        <p:nvPicPr>
          <p:cNvPr id="20" name="Image 12" descr=" ">    </p:cNvPr>
          <p:cNvPicPr>
            <a:picLocks noChangeAspect="1"/>
          </p:cNvPicPr>
          <p:nvPr/>
        </p:nvPicPr>
        <p:blipFill>
          <a:blip r:embed="rId17"/>
          <a:stretch>
            <a:fillRect/>
          </a:stretch>
        </p:blipFill>
        <p:spPr>
          <a:xfrm>
            <a:off x="4012573" y="2223195"/>
            <a:ext cx="1003143" cy="1003614"/>
          </a:xfrm>
          <a:prstGeom prst="rect">
            <a:avLst/>
          </a:prstGeom>
        </p:spPr>
      </p:pic>
      <p:sp>
        <p:nvSpPr>
          <p:cNvPr id="21" name="Text 6"/>
          <p:cNvSpPr/>
          <p:nvPr/>
        </p:nvSpPr>
        <p:spPr>
          <a:xfrm>
            <a:off x="4296162" y="2274010"/>
            <a:ext cx="448663"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2</a:t>
            </a:r>
            <a:endParaRPr lang="en-US" sz="4000" dirty="0"/>
          </a:p>
        </p:txBody>
      </p:sp>
      <p:sp>
        <p:nvSpPr>
          <p:cNvPr id="22" name="Shape 7"/>
          <p:cNvSpPr/>
          <p:nvPr/>
        </p:nvSpPr>
        <p:spPr>
          <a:xfrm>
            <a:off x="5714107" y="2680537"/>
            <a:ext cx="1904702" cy="3582519"/>
          </a:xfrm>
          <a:prstGeom prst="roundRect">
            <a:avLst>
              <a:gd name="adj" fmla="val 5281"/>
            </a:avLst>
          </a:prstGeom>
          <a:solidFill>
            <a:srgbClr val="E295FD">
              <a:alpha val="100000"/>
            </a:srgbClr>
          </a:solidFill>
          <a:ln/>
        </p:spPr>
      </p:sp>
      <p:pic>
        <p:nvPicPr>
          <p:cNvPr id="23" name="Image 13" descr=" ">    </p:cNvPr>
          <p:cNvPicPr>
            <a:picLocks noChangeAspect="1"/>
          </p:cNvPicPr>
          <p:nvPr/>
        </p:nvPicPr>
        <p:blipFill>
          <a:blip r:embed="rId18"/>
          <a:stretch>
            <a:fillRect/>
          </a:stretch>
        </p:blipFill>
        <p:spPr>
          <a:xfrm>
            <a:off x="5879181" y="3379256"/>
            <a:ext cx="1574382" cy="1270397"/>
          </a:xfrm>
          <a:prstGeom prst="rect">
            <a:avLst/>
          </a:prstGeom>
        </p:spPr>
      </p:pic>
      <p:pic>
        <p:nvPicPr>
          <p:cNvPr id="24" name="Image 14" descr=" ">    </p:cNvPr>
          <p:cNvPicPr>
            <a:picLocks noChangeAspect="1"/>
          </p:cNvPicPr>
          <p:nvPr/>
        </p:nvPicPr>
        <p:blipFill>
          <a:blip r:embed="rId19"/>
          <a:stretch>
            <a:fillRect/>
          </a:stretch>
        </p:blipFill>
        <p:spPr>
          <a:xfrm>
            <a:off x="5879181" y="3379256"/>
            <a:ext cx="1574382" cy="1270397"/>
          </a:xfrm>
          <a:prstGeom prst="rect">
            <a:avLst/>
          </a:prstGeom>
        </p:spPr>
      </p:pic>
      <p:pic>
        <p:nvPicPr>
          <p:cNvPr id="25" name="Image 15" descr=" ">    </p:cNvPr>
          <p:cNvPicPr>
            <a:picLocks noChangeAspect="1"/>
          </p:cNvPicPr>
          <p:nvPr/>
        </p:nvPicPr>
        <p:blipFill>
          <a:blip r:embed="rId20"/>
          <a:stretch>
            <a:fillRect/>
          </a:stretch>
        </p:blipFill>
        <p:spPr>
          <a:xfrm>
            <a:off x="5879181" y="3379256"/>
            <a:ext cx="1574380" cy="1270397"/>
          </a:xfrm>
          <a:prstGeom prst="rect">
            <a:avLst/>
          </a:prstGeom>
        </p:spPr>
      </p:pic>
      <p:sp>
        <p:nvSpPr>
          <p:cNvPr id="26" name="Text 8"/>
          <p:cNvSpPr/>
          <p:nvPr/>
        </p:nvSpPr>
        <p:spPr>
          <a:xfrm>
            <a:off x="6012510" y="4878324"/>
            <a:ext cx="1320594" cy="1321213"/>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Pegue o seu</a:t>
            </a:r>
            <a:endParaRPr lang="en-US" sz="2100" dirty="0"/>
          </a:p>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link de convite</a:t>
            </a:r>
            <a:endParaRPr lang="en-US" sz="2100" dirty="0"/>
          </a:p>
        </p:txBody>
      </p:sp>
      <p:pic>
        <p:nvPicPr>
          <p:cNvPr id="27" name="Image 16" descr=" ">    </p:cNvPr>
          <p:cNvPicPr>
            <a:picLocks noChangeAspect="1"/>
          </p:cNvPicPr>
          <p:nvPr/>
        </p:nvPicPr>
        <p:blipFill>
          <a:blip r:embed="rId21"/>
          <a:stretch>
            <a:fillRect/>
          </a:stretch>
        </p:blipFill>
        <p:spPr>
          <a:xfrm>
            <a:off x="6171236" y="2223195"/>
            <a:ext cx="1003143" cy="1003614"/>
          </a:xfrm>
          <a:prstGeom prst="rect">
            <a:avLst/>
          </a:prstGeom>
        </p:spPr>
      </p:pic>
      <p:sp>
        <p:nvSpPr>
          <p:cNvPr id="28" name="Text 9"/>
          <p:cNvSpPr/>
          <p:nvPr/>
        </p:nvSpPr>
        <p:spPr>
          <a:xfrm>
            <a:off x="6467523" y="2274010"/>
            <a:ext cx="435965"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3</a:t>
            </a:r>
            <a:endParaRPr lang="en-US" sz="4000" dirty="0"/>
          </a:p>
        </p:txBody>
      </p:sp>
      <p:sp>
        <p:nvSpPr>
          <p:cNvPr id="29" name="Shape 10"/>
          <p:cNvSpPr/>
          <p:nvPr/>
        </p:nvSpPr>
        <p:spPr>
          <a:xfrm>
            <a:off x="7872770" y="2680537"/>
            <a:ext cx="1904702" cy="3582519"/>
          </a:xfrm>
          <a:prstGeom prst="roundRect">
            <a:avLst>
              <a:gd name="adj" fmla="val 5281"/>
            </a:avLst>
          </a:prstGeom>
          <a:solidFill>
            <a:srgbClr val="E295FD">
              <a:alpha val="100000"/>
            </a:srgbClr>
          </a:solidFill>
          <a:ln/>
        </p:spPr>
      </p:sp>
      <p:pic>
        <p:nvPicPr>
          <p:cNvPr id="30" name="Image 17" descr=" ">    </p:cNvPr>
          <p:cNvPicPr>
            <a:picLocks noChangeAspect="1"/>
          </p:cNvPicPr>
          <p:nvPr/>
        </p:nvPicPr>
        <p:blipFill>
          <a:blip r:embed="rId22"/>
          <a:stretch>
            <a:fillRect/>
          </a:stretch>
        </p:blipFill>
        <p:spPr>
          <a:xfrm>
            <a:off x="7961656" y="3379256"/>
            <a:ext cx="1730633" cy="1270397"/>
          </a:xfrm>
          <a:prstGeom prst="rect">
            <a:avLst/>
          </a:prstGeom>
        </p:spPr>
      </p:pic>
      <p:pic>
        <p:nvPicPr>
          <p:cNvPr id="31" name="Image 18" descr=" ">    </p:cNvPr>
          <p:cNvPicPr>
            <a:picLocks noChangeAspect="1"/>
          </p:cNvPicPr>
          <p:nvPr/>
        </p:nvPicPr>
        <p:blipFill>
          <a:blip r:embed="rId23"/>
          <a:stretch>
            <a:fillRect/>
          </a:stretch>
        </p:blipFill>
        <p:spPr>
          <a:xfrm>
            <a:off x="7961656" y="3379256"/>
            <a:ext cx="1730633" cy="1270397"/>
          </a:xfrm>
          <a:prstGeom prst="rect">
            <a:avLst/>
          </a:prstGeom>
        </p:spPr>
      </p:pic>
      <p:pic>
        <p:nvPicPr>
          <p:cNvPr id="32" name="Image 19" descr=" ">    </p:cNvPr>
          <p:cNvPicPr>
            <a:picLocks noChangeAspect="1"/>
          </p:cNvPicPr>
          <p:nvPr/>
        </p:nvPicPr>
        <p:blipFill>
          <a:blip r:embed="rId24"/>
          <a:stretch>
            <a:fillRect/>
          </a:stretch>
        </p:blipFill>
        <p:spPr>
          <a:xfrm>
            <a:off x="7961656" y="3379256"/>
            <a:ext cx="1730632" cy="1270397"/>
          </a:xfrm>
          <a:prstGeom prst="rect">
            <a:avLst/>
          </a:prstGeom>
        </p:spPr>
      </p:pic>
      <p:sp>
        <p:nvSpPr>
          <p:cNvPr id="33" name="Text 11"/>
          <p:cNvSpPr/>
          <p:nvPr/>
        </p:nvSpPr>
        <p:spPr>
          <a:xfrm>
            <a:off x="8171173" y="4878324"/>
            <a:ext cx="1320594" cy="965502"/>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Faça seu compromisso</a:t>
            </a:r>
            <a:endParaRPr lang="en-US" sz="2100" dirty="0"/>
          </a:p>
        </p:txBody>
      </p:sp>
      <p:pic>
        <p:nvPicPr>
          <p:cNvPr id="34" name="Image 20" descr=" ">    </p:cNvPr>
          <p:cNvPicPr>
            <a:picLocks noChangeAspect="1"/>
          </p:cNvPicPr>
          <p:nvPr/>
        </p:nvPicPr>
        <p:blipFill>
          <a:blip r:embed="rId25"/>
          <a:stretch>
            <a:fillRect/>
          </a:stretch>
        </p:blipFill>
        <p:spPr>
          <a:xfrm>
            <a:off x="8329898" y="2223195"/>
            <a:ext cx="1003143" cy="1003614"/>
          </a:xfrm>
          <a:prstGeom prst="rect">
            <a:avLst/>
          </a:prstGeom>
        </p:spPr>
      </p:pic>
      <p:sp>
        <p:nvSpPr>
          <p:cNvPr id="35" name="Text 12"/>
          <p:cNvSpPr/>
          <p:nvPr/>
        </p:nvSpPr>
        <p:spPr>
          <a:xfrm>
            <a:off x="8613487" y="2274010"/>
            <a:ext cx="461361"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4</a:t>
            </a:r>
            <a:endParaRPr lang="en-US" sz="4000" dirty="0"/>
          </a:p>
        </p:txBody>
      </p:sp>
      <p:sp>
        <p:nvSpPr>
          <p:cNvPr id="36" name="Shape 13"/>
          <p:cNvSpPr/>
          <p:nvPr/>
        </p:nvSpPr>
        <p:spPr>
          <a:xfrm>
            <a:off x="10031432" y="2680537"/>
            <a:ext cx="1904702" cy="3582519"/>
          </a:xfrm>
          <a:prstGeom prst="roundRect">
            <a:avLst>
              <a:gd name="adj" fmla="val 5281"/>
            </a:avLst>
          </a:prstGeom>
          <a:solidFill>
            <a:srgbClr val="E295FD">
              <a:alpha val="100000"/>
            </a:srgbClr>
          </a:solidFill>
          <a:ln/>
        </p:spPr>
      </p:sp>
      <p:pic>
        <p:nvPicPr>
          <p:cNvPr id="37" name="Image 21" descr=" ">    </p:cNvPr>
          <p:cNvPicPr>
            <a:picLocks noChangeAspect="1"/>
          </p:cNvPicPr>
          <p:nvPr/>
        </p:nvPicPr>
        <p:blipFill>
          <a:blip r:embed="rId26"/>
          <a:stretch>
            <a:fillRect/>
          </a:stretch>
        </p:blipFill>
        <p:spPr>
          <a:xfrm>
            <a:off x="10323487" y="3379256"/>
            <a:ext cx="1311839" cy="1270397"/>
          </a:xfrm>
          <a:prstGeom prst="rect">
            <a:avLst/>
          </a:prstGeom>
        </p:spPr>
      </p:pic>
      <p:pic>
        <p:nvPicPr>
          <p:cNvPr id="38" name="Image 22" descr=" ">    </p:cNvPr>
          <p:cNvPicPr>
            <a:picLocks noChangeAspect="1"/>
          </p:cNvPicPr>
          <p:nvPr/>
        </p:nvPicPr>
        <p:blipFill>
          <a:blip r:embed="rId27"/>
          <a:stretch>
            <a:fillRect/>
          </a:stretch>
        </p:blipFill>
        <p:spPr>
          <a:xfrm>
            <a:off x="10323487" y="3379256"/>
            <a:ext cx="1311833" cy="1270397"/>
          </a:xfrm>
          <a:prstGeom prst="rect">
            <a:avLst/>
          </a:prstGeom>
        </p:spPr>
      </p:pic>
      <p:pic>
        <p:nvPicPr>
          <p:cNvPr id="39" name="Image 23" descr=" ">    </p:cNvPr>
          <p:cNvPicPr>
            <a:picLocks noChangeAspect="1"/>
          </p:cNvPicPr>
          <p:nvPr/>
        </p:nvPicPr>
        <p:blipFill>
          <a:blip r:embed="rId28"/>
          <a:stretch>
            <a:fillRect/>
          </a:stretch>
        </p:blipFill>
        <p:spPr>
          <a:xfrm>
            <a:off x="10323487" y="3379256"/>
            <a:ext cx="1311833" cy="1270397"/>
          </a:xfrm>
          <a:prstGeom prst="rect">
            <a:avLst/>
          </a:prstGeom>
        </p:spPr>
      </p:pic>
      <p:sp>
        <p:nvSpPr>
          <p:cNvPr id="40" name="Text 14"/>
          <p:cNvSpPr/>
          <p:nvPr/>
        </p:nvSpPr>
        <p:spPr>
          <a:xfrm>
            <a:off x="10082224" y="4878324"/>
            <a:ext cx="1815816" cy="1346621"/>
          </a:xfrm>
          <a:prstGeom prst="rect">
            <a:avLst/>
          </a:prstGeom>
          <a:noFill/>
          <a:ln/>
        </p:spPr>
        <p:txBody>
          <a:bodyPr wrap="square" lIns="0" tIns="0" rIns="0" bIns="0" rtlCol="0" anchor="t"/>
          <a:lstStyle/>
          <a:p>
            <a:pPr algn="ctr" indent="0" marL="0">
              <a:lnSpc>
                <a:spcPts val="1980"/>
              </a:lnSpc>
              <a:spcAft>
                <a:spcPts val="500"/>
              </a:spcAft>
              <a:buNone/>
            </a:pPr>
            <a:r>
              <a:rPr lang="en-US" sz="18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Compartilhe seu link e convide outras pessoas para se juntarem à comunidade SOL</a:t>
            </a:r>
            <a:endParaRPr lang="en-US" sz="1800" dirty="0"/>
          </a:p>
        </p:txBody>
      </p:sp>
      <p:pic>
        <p:nvPicPr>
          <p:cNvPr id="41" name="Image 24" descr=" ">    </p:cNvPr>
          <p:cNvPicPr>
            <a:picLocks noChangeAspect="1"/>
          </p:cNvPicPr>
          <p:nvPr/>
        </p:nvPicPr>
        <p:blipFill>
          <a:blip r:embed="rId29"/>
          <a:stretch>
            <a:fillRect/>
          </a:stretch>
        </p:blipFill>
        <p:spPr>
          <a:xfrm>
            <a:off x="10488561" y="2223195"/>
            <a:ext cx="1003143" cy="1003614"/>
          </a:xfrm>
          <a:prstGeom prst="rect">
            <a:avLst/>
          </a:prstGeom>
        </p:spPr>
      </p:pic>
      <p:sp>
        <p:nvSpPr>
          <p:cNvPr id="42" name="Text 15"/>
          <p:cNvSpPr/>
          <p:nvPr/>
        </p:nvSpPr>
        <p:spPr>
          <a:xfrm>
            <a:off x="10772150" y="2274010"/>
            <a:ext cx="448663"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5</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5231582" y="1041725"/>
            <a:ext cx="2539603" cy="2540794"/>
          </a:xfrm>
          <a:prstGeom prst="rect">
            <a:avLst/>
          </a:prstGeom>
        </p:spPr>
      </p:pic>
      <p:pic>
        <p:nvPicPr>
          <p:cNvPr id="4" name="Image 2" descr=" ">    </p:cNvPr>
          <p:cNvPicPr>
            <a:picLocks noChangeAspect="1"/>
          </p:cNvPicPr>
          <p:nvPr/>
        </p:nvPicPr>
        <p:blipFill>
          <a:blip r:embed="rId3"/>
          <a:stretch>
            <a:fillRect/>
          </a:stretch>
        </p:blipFill>
        <p:spPr>
          <a:xfrm>
            <a:off x="5231582" y="1041725"/>
            <a:ext cx="2539603" cy="2540794"/>
          </a:xfrm>
          <a:prstGeom prst="rect">
            <a:avLst/>
          </a:prstGeom>
        </p:spPr>
      </p:pic>
      <p:sp>
        <p:nvSpPr>
          <p:cNvPr id="5" name="Text 0"/>
          <p:cNvSpPr/>
          <p:nvPr/>
        </p:nvSpPr>
        <p:spPr>
          <a:xfrm>
            <a:off x="2770284" y="3696855"/>
            <a:ext cx="7462201" cy="1278866"/>
          </a:xfrm>
          <a:prstGeom prst="rect">
            <a:avLst/>
          </a:prstGeom>
          <a:noFill/>
          <a:ln/>
        </p:spPr>
        <p:txBody>
          <a:bodyPr wrap="square" lIns="0" tIns="0" rIns="0" bIns="0" rtlCol="0" anchor="t"/>
          <a:lstStyle/>
          <a:p>
            <a:pPr algn="ctr" indent="0" marL="0">
              <a:buNone/>
            </a:pPr>
            <a:r>
              <a:rPr lang="en-US" sz="5300" dirty="0">
                <a:solidFill>
                  <a:srgbClr val="1F1D1E">
                    <a:alpha val="100000"/>
                  </a:srgbClr>
                </a:solidFill>
                <a:latin typeface="Saira SemiCondensed Bold" pitchFamily="34" charset="0"/>
                <a:ea typeface="Saira SemiCondensed Bold" pitchFamily="34" charset="-122"/>
                <a:cs typeface="Saira SemiCondensed Bold" pitchFamily="34" charset="-120"/>
              </a:rPr>
              <a:t>JUNTE-SE AO HEIST HOJE!</a:t>
            </a:r>
            <a:endParaRPr lang="en-US" sz="5300" dirty="0"/>
          </a:p>
        </p:txBody>
      </p:sp>
      <p:sp>
        <p:nvSpPr>
          <p:cNvPr id="6" name="Shape 1"/>
          <p:cNvSpPr/>
          <p:nvPr/>
        </p:nvSpPr>
        <p:spPr>
          <a:xfrm>
            <a:off x="4977622" y="5322963"/>
            <a:ext cx="3047524" cy="1219581"/>
          </a:xfrm>
          <a:prstGeom prst="rect">
            <a:avLst/>
          </a:prstGeom>
          <a:noFill/>
          <a:ln/>
        </p:spPr>
      </p:sp>
      <p:sp>
        <p:nvSpPr>
          <p:cNvPr id="7" name="Text 2"/>
          <p:cNvSpPr/>
          <p:nvPr/>
        </p:nvSpPr>
        <p:spPr>
          <a:xfrm>
            <a:off x="5790295" y="5322963"/>
            <a:ext cx="1498366" cy="330303"/>
          </a:xfrm>
          <a:prstGeom prst="rect">
            <a:avLst/>
          </a:prstGeom>
          <a:noFill/>
          <a:ln/>
        </p:spPr>
        <p:txBody>
          <a:bodyPr wrap="square" lIns="0" tIns="0" rIns="0" bIns="0" rtlCol="0" anchor="t"/>
          <a:lstStyle/>
          <a:p>
            <a:pPr algn="l" indent="0" marL="0">
              <a:lnSpc>
                <a:spcPts val="1980"/>
              </a:lnSpc>
              <a:spcAft>
                <a:spcPts val="500"/>
              </a:spcAft>
              <a:buNone/>
            </a:pPr>
            <a:r>
              <a:rPr lang="en-US" sz="1800" dirty="0">
                <a:solidFill>
                  <a:srgbClr val="2F2D2E">
                    <a:alpha val="100000"/>
                  </a:srgbClr>
                </a:solidFill>
                <a:latin typeface="Saira SemiCondensed Bold" pitchFamily="34" charset="0"/>
                <a:ea typeface="Saira SemiCondensed Bold" pitchFamily="34" charset="-122"/>
                <a:cs typeface="Saira SemiCondensed Bold" pitchFamily="34" charset="-120"/>
              </a:rPr>
              <a:t>Distribuído por</a:t>
            </a:r>
            <a:endParaRPr lang="en-US" sz="1800" dirty="0"/>
          </a:p>
        </p:txBody>
      </p:sp>
      <p:pic>
        <p:nvPicPr>
          <p:cNvPr id="8" name="Image 3" descr=" ">    </p:cNvPr>
          <p:cNvPicPr>
            <a:picLocks noChangeAspect="1"/>
          </p:cNvPicPr>
          <p:nvPr/>
        </p:nvPicPr>
        <p:blipFill>
          <a:blip r:embed="rId4"/>
          <a:stretch>
            <a:fillRect/>
          </a:stretch>
        </p:blipFill>
        <p:spPr>
          <a:xfrm>
            <a:off x="4977622" y="5729490"/>
            <a:ext cx="3047524" cy="813054"/>
          </a:xfrm>
          <a:prstGeom prst="rect">
            <a:avLst/>
          </a:prstGeom>
        </p:spPr>
      </p:pic>
      <p:pic>
        <p:nvPicPr>
          <p:cNvPr id="9" name="Image 4"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5072" y="6003320"/>
            <a:ext cx="268655" cy="265375"/>
          </a:xfrm>
          <a:prstGeom prst="rect">
            <a:avLst/>
          </a:prstGeom>
        </p:spPr>
      </p:pic>
      <p:pic>
        <p:nvPicPr>
          <p:cNvPr id="10" name="Image 5"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1151" y="6003221"/>
            <a:ext cx="241448" cy="265636"/>
          </a:xfrm>
          <a:prstGeom prst="rect">
            <a:avLst/>
          </a:prstGeom>
        </p:spPr>
      </p:pic>
      <p:pic>
        <p:nvPicPr>
          <p:cNvPr id="11" name="Image 6"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3573" y="6003221"/>
            <a:ext cx="274991" cy="265245"/>
          </a:xfrm>
          <a:prstGeom prst="rect">
            <a:avLst/>
          </a:prstGeom>
        </p:spPr>
      </p:pic>
      <p:pic>
        <p:nvPicPr>
          <p:cNvPr id="12" name="Image 7"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9921" y="6003518"/>
            <a:ext cx="270899" cy="265506"/>
          </a:xfrm>
          <a:prstGeom prst="rect">
            <a:avLst/>
          </a:prstGeom>
        </p:spPr>
      </p:pic>
      <p:pic>
        <p:nvPicPr>
          <p:cNvPr id="13" name="Image 8"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2181" y="6003320"/>
            <a:ext cx="273937" cy="265506"/>
          </a:xfrm>
          <a:prstGeom prst="rect">
            <a:avLst/>
          </a:prstGeom>
        </p:spPr>
      </p:pic>
      <p:pic>
        <p:nvPicPr>
          <p:cNvPr id="14" name="Image 9"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20505" y="6003221"/>
            <a:ext cx="271296" cy="265772"/>
          </a:xfrm>
          <a:prstGeom prst="rect">
            <a:avLst/>
          </a:prstGeom>
        </p:spPr>
      </p:pic>
      <p:pic>
        <p:nvPicPr>
          <p:cNvPr id="15" name="Image 10"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57580" y="6271294"/>
            <a:ext cx="688495" cy="134006"/>
          </a:xfrm>
          <a:prstGeom prst="rect">
            <a:avLst/>
          </a:prstGeom>
        </p:spPr>
      </p:pic>
      <p:pic>
        <p:nvPicPr>
          <p:cNvPr id="16" name="Image 11"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57580" y="5866554"/>
            <a:ext cx="688495" cy="134006"/>
          </a:xfrm>
          <a:prstGeom prst="rect">
            <a:avLst/>
          </a:prstGeom>
        </p:spPr>
      </p:pic>
      <p:pic>
        <p:nvPicPr>
          <p:cNvPr id="17" name="Image 12"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057580" y="6067634"/>
            <a:ext cx="688632" cy="134006"/>
          </a:xfrm>
          <a:prstGeom prst="rect">
            <a:avLst/>
          </a:prstGeom>
        </p:spPr>
      </p:pic>
      <p:pic>
        <p:nvPicPr>
          <p:cNvPr id="18" name="Image 13" descr=" ">    </p:cNvPr>
          <p:cNvPicPr>
            <a:picLocks noChangeAspect="1"/>
          </p:cNvPicPr>
          <p:nvPr/>
        </p:nvPicPr>
        <p:blipFill>
          <a:blip r:embed="rId23"/>
          <a:stretch>
            <a:fillRect/>
          </a:stretch>
        </p:blipFill>
        <p:spPr>
          <a:xfrm>
            <a:off x="444431" y="7368302"/>
            <a:ext cx="11859947" cy="2159675"/>
          </a:xfrm>
          <a:prstGeom prst="rect">
            <a:avLst/>
          </a:prstGeom>
        </p:spPr>
      </p:pic>
      <p:sp>
        <p:nvSpPr>
          <p:cNvPr id="19" name="Text 3"/>
          <p:cNvSpPr/>
          <p:nvPr/>
        </p:nvSpPr>
        <p:spPr>
          <a:xfrm>
            <a:off x="4685568" y="7571565"/>
            <a:ext cx="3445395" cy="296426"/>
          </a:xfrm>
          <a:prstGeom prst="rect">
            <a:avLst/>
          </a:prstGeom>
          <a:noFill/>
          <a:ln/>
        </p:spPr>
        <p:txBody>
          <a:bodyPr wrap="square" lIns="0" tIns="0" rIns="0" bIns="0" rtlCol="0" anchor="t"/>
          <a:lstStyle/>
          <a:p>
            <a:pPr algn="l" indent="0" marL="0">
              <a:lnSpc>
                <a:spcPts val="1760"/>
              </a:lnSpc>
              <a:spcAft>
                <a:spcPts val="500"/>
              </a:spcAft>
              <a:buNone/>
            </a:pPr>
            <a:r>
              <a:rPr lang="en-US" sz="1600" dirty="0">
                <a:solidFill>
                  <a:srgbClr val="FFFFFF">
                    <a:alpha val="100000"/>
                  </a:srgbClr>
                </a:solidFill>
                <a:latin typeface="Saira SemiCondensed Bold" pitchFamily="34" charset="0"/>
                <a:ea typeface="Saira SemiCondensed Bold" pitchFamily="34" charset="-122"/>
                <a:cs typeface="Saira SemiCondensed Bold" pitchFamily="34" charset="-120"/>
              </a:rPr>
              <a:t>DECLARAÇÃO DE DIVULGAÇÃO DE RISCO</a:t>
            </a:r>
            <a:endParaRPr lang="en-US" sz="1600" dirty="0"/>
          </a:p>
        </p:txBody>
      </p:sp>
      <p:sp>
        <p:nvSpPr>
          <p:cNvPr id="20" name="Text 4"/>
          <p:cNvSpPr/>
          <p:nvPr/>
        </p:nvSpPr>
        <p:spPr>
          <a:xfrm>
            <a:off x="647599" y="7897634"/>
            <a:ext cx="11512867" cy="1456722"/>
          </a:xfrm>
          <a:prstGeom prst="rect">
            <a:avLst/>
          </a:prstGeom>
          <a:noFill/>
          <a:ln/>
        </p:spPr>
        <p:txBody>
          <a:bodyPr wrap="square" lIns="0" tIns="0" rIns="0" bIns="0" rtlCol="0" anchor="ctr"/>
          <a:lstStyle/>
          <a:p>
            <a:pPr algn="l" indent="0" marL="0">
              <a:buNone/>
            </a:pPr>
            <a:r>
              <a:rPr lang="en-US" sz="1400" dirty="0">
                <a:solidFill>
                  <a:srgbClr val="FFFFFF">
                    <a:alpha val="100000"/>
                  </a:srgbClr>
                </a:solidFill>
                <a:latin typeface="Saira SemiCondensed Regular" pitchFamily="34" charset="0"/>
                <a:ea typeface="Saira SemiCondensed Regular" pitchFamily="34" charset="-122"/>
                <a:cs typeface="Saira SemiCondensed Regular" pitchFamily="34" charset="-120"/>
              </a:rPr>
              <a:t>O ecossistema SolHeist consiste em múltiplas moedas meme que não têm utilidade e são simplesmente itens de colecionador que envolvem riscos inerentemente. Estes riscos incluem perda potencial de fundos, volatilidade nos preços dos ativos, vulnerabilidades de contratos inteligentes, perdas impermanentes, manipulação de mercado, incerteza regulamentar e falta de seguro ou recurso em caso de eventos adversos. SolHeist não se responsabiliza por quaisquer perdas incorridas. Esta informação é fornecida somente para fins educacionais. Os usuários são incentivados a realizar suas próprias pesquisas e compreender os riscos antes de tomar qualquer decisão de investimento.</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778812" y="686014"/>
            <a:ext cx="11661011" cy="1516007"/>
          </a:xfrm>
          <a:prstGeom prst="rect">
            <a:avLst/>
          </a:prstGeom>
          <a:noFill/>
          <a:ln/>
        </p:spPr>
        <p:txBody>
          <a:bodyPr wrap="square" lIns="0" tIns="0" rIns="0" bIns="0" rtlCol="0" anchor="t"/>
          <a:lstStyle/>
          <a:p>
            <a:pPr algn="ctr" indent="0" marL="0">
              <a:buNone/>
            </a:pPr>
            <a:r>
              <a:rPr lang="en-US" sz="34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Apresentando o primeiro verso meme do mundo que inclui Solhiest, o token principal e 10 tokens de tripulação associada.</a:t>
            </a:r>
            <a:endParaRPr lang="en-US" sz="3400" dirty="0"/>
          </a:p>
        </p:txBody>
      </p:sp>
      <p:pic>
        <p:nvPicPr>
          <p:cNvPr id="8" name="Image 5" descr=" ">    </p:cNvPr>
          <p:cNvPicPr>
            <a:picLocks noChangeAspect="1"/>
          </p:cNvPicPr>
          <p:nvPr/>
        </p:nvPicPr>
        <p:blipFill>
          <a:blip r:embed="rId9"/>
          <a:stretch>
            <a:fillRect/>
          </a:stretch>
        </p:blipFill>
        <p:spPr>
          <a:xfrm>
            <a:off x="5371261" y="2274010"/>
            <a:ext cx="2260247" cy="2261306"/>
          </a:xfrm>
          <a:prstGeom prst="rect">
            <a:avLst/>
          </a:prstGeom>
        </p:spPr>
      </p:pic>
      <p:pic>
        <p:nvPicPr>
          <p:cNvPr id="9" name="Image 6" descr=" ">    </p:cNvPr>
          <p:cNvPicPr>
            <a:picLocks noChangeAspect="1"/>
          </p:cNvPicPr>
          <p:nvPr/>
        </p:nvPicPr>
        <p:blipFill>
          <a:blip r:embed="rId10"/>
          <a:stretch>
            <a:fillRect/>
          </a:stretch>
        </p:blipFill>
        <p:spPr>
          <a:xfrm>
            <a:off x="5371261" y="2274010"/>
            <a:ext cx="2260247" cy="2261306"/>
          </a:xfrm>
          <a:prstGeom prst="rect">
            <a:avLst/>
          </a:prstGeom>
        </p:spPr>
      </p:pic>
      <p:sp>
        <p:nvSpPr>
          <p:cNvPr id="10" name="Shape 1"/>
          <p:cNvSpPr/>
          <p:nvPr/>
        </p:nvSpPr>
        <p:spPr>
          <a:xfrm>
            <a:off x="1752326" y="5399187"/>
            <a:ext cx="9498116" cy="2947321"/>
          </a:xfrm>
          <a:prstGeom prst="rect">
            <a:avLst/>
          </a:prstGeom>
          <a:noFill/>
          <a:ln/>
        </p:spPr>
      </p:sp>
      <p:pic>
        <p:nvPicPr>
          <p:cNvPr id="11" name="Image 7" descr=" ">    </p:cNvPr>
          <p:cNvPicPr>
            <a:picLocks noChangeAspect="1"/>
          </p:cNvPicPr>
          <p:nvPr/>
        </p:nvPicPr>
        <p:blipFill>
          <a:blip r:embed="rId11"/>
          <a:stretch>
            <a:fillRect/>
          </a:stretch>
        </p:blipFill>
        <p:spPr>
          <a:xfrm>
            <a:off x="1701534" y="5399187"/>
            <a:ext cx="1879306" cy="1499068"/>
          </a:xfrm>
          <a:prstGeom prst="rect">
            <a:avLst/>
          </a:prstGeom>
        </p:spPr>
      </p:pic>
      <p:pic>
        <p:nvPicPr>
          <p:cNvPr id="12" name="Image 8" descr=" ">    </p:cNvPr>
          <p:cNvPicPr>
            <a:picLocks noChangeAspect="1"/>
          </p:cNvPicPr>
          <p:nvPr/>
        </p:nvPicPr>
        <p:blipFill>
          <a:blip r:embed="rId12"/>
          <a:stretch>
            <a:fillRect/>
          </a:stretch>
        </p:blipFill>
        <p:spPr>
          <a:xfrm>
            <a:off x="3631632" y="5399187"/>
            <a:ext cx="1879306" cy="1499068"/>
          </a:xfrm>
          <a:prstGeom prst="rect">
            <a:avLst/>
          </a:prstGeom>
        </p:spPr>
      </p:pic>
      <p:pic>
        <p:nvPicPr>
          <p:cNvPr id="13" name="Image 9" descr=" ">    </p:cNvPr>
          <p:cNvPicPr>
            <a:picLocks noChangeAspect="1"/>
          </p:cNvPicPr>
          <p:nvPr/>
        </p:nvPicPr>
        <p:blipFill>
          <a:blip r:embed="rId13"/>
          <a:stretch>
            <a:fillRect/>
          </a:stretch>
        </p:blipFill>
        <p:spPr>
          <a:xfrm>
            <a:off x="5561731" y="5399187"/>
            <a:ext cx="1879306" cy="1499068"/>
          </a:xfrm>
          <a:prstGeom prst="rect">
            <a:avLst/>
          </a:prstGeom>
        </p:spPr>
      </p:pic>
      <p:pic>
        <p:nvPicPr>
          <p:cNvPr id="14" name="Image 10" descr=" ">    </p:cNvPr>
          <p:cNvPicPr>
            <a:picLocks noChangeAspect="1"/>
          </p:cNvPicPr>
          <p:nvPr/>
        </p:nvPicPr>
        <p:blipFill>
          <a:blip r:embed="rId14"/>
          <a:stretch>
            <a:fillRect/>
          </a:stretch>
        </p:blipFill>
        <p:spPr>
          <a:xfrm>
            <a:off x="7491829" y="5399187"/>
            <a:ext cx="1879306" cy="1499068"/>
          </a:xfrm>
          <a:prstGeom prst="rect">
            <a:avLst/>
          </a:prstGeom>
        </p:spPr>
      </p:pic>
      <p:pic>
        <p:nvPicPr>
          <p:cNvPr id="15" name="Image 11" descr=" ">    </p:cNvPr>
          <p:cNvPicPr>
            <a:picLocks noChangeAspect="1"/>
          </p:cNvPicPr>
          <p:nvPr/>
        </p:nvPicPr>
        <p:blipFill>
          <a:blip r:embed="rId15"/>
          <a:stretch>
            <a:fillRect/>
          </a:stretch>
        </p:blipFill>
        <p:spPr>
          <a:xfrm>
            <a:off x="9421928" y="5399187"/>
            <a:ext cx="1879306" cy="1499068"/>
          </a:xfrm>
          <a:prstGeom prst="rect">
            <a:avLst/>
          </a:prstGeom>
        </p:spPr>
      </p:pic>
      <p:pic>
        <p:nvPicPr>
          <p:cNvPr id="16" name="Image 12" descr=" ">    </p:cNvPr>
          <p:cNvPicPr>
            <a:picLocks noChangeAspect="1"/>
          </p:cNvPicPr>
          <p:nvPr/>
        </p:nvPicPr>
        <p:blipFill>
          <a:blip r:embed="rId16"/>
          <a:stretch>
            <a:fillRect/>
          </a:stretch>
        </p:blipFill>
        <p:spPr>
          <a:xfrm>
            <a:off x="1701534" y="6949071"/>
            <a:ext cx="1879306" cy="1499068"/>
          </a:xfrm>
          <a:prstGeom prst="rect">
            <a:avLst/>
          </a:prstGeom>
        </p:spPr>
      </p:pic>
      <p:pic>
        <p:nvPicPr>
          <p:cNvPr id="17" name="Image 13" descr=" ">    </p:cNvPr>
          <p:cNvPicPr>
            <a:picLocks noChangeAspect="1"/>
          </p:cNvPicPr>
          <p:nvPr/>
        </p:nvPicPr>
        <p:blipFill>
          <a:blip r:embed="rId17"/>
          <a:stretch>
            <a:fillRect/>
          </a:stretch>
        </p:blipFill>
        <p:spPr>
          <a:xfrm>
            <a:off x="3631632" y="6949071"/>
            <a:ext cx="1879306" cy="1499068"/>
          </a:xfrm>
          <a:prstGeom prst="rect">
            <a:avLst/>
          </a:prstGeom>
        </p:spPr>
      </p:pic>
      <p:pic>
        <p:nvPicPr>
          <p:cNvPr id="18" name="Image 14" descr=" ">    </p:cNvPr>
          <p:cNvPicPr>
            <a:picLocks noChangeAspect="1"/>
          </p:cNvPicPr>
          <p:nvPr/>
        </p:nvPicPr>
        <p:blipFill>
          <a:blip r:embed="rId18"/>
          <a:stretch>
            <a:fillRect/>
          </a:stretch>
        </p:blipFill>
        <p:spPr>
          <a:xfrm>
            <a:off x="5561731" y="6949071"/>
            <a:ext cx="1879306" cy="1499068"/>
          </a:xfrm>
          <a:prstGeom prst="rect">
            <a:avLst/>
          </a:prstGeom>
        </p:spPr>
      </p:pic>
      <p:pic>
        <p:nvPicPr>
          <p:cNvPr id="19" name="Image 15" descr=" ">    </p:cNvPr>
          <p:cNvPicPr>
            <a:picLocks noChangeAspect="1"/>
          </p:cNvPicPr>
          <p:nvPr/>
        </p:nvPicPr>
        <p:blipFill>
          <a:blip r:embed="rId19"/>
          <a:stretch>
            <a:fillRect/>
          </a:stretch>
        </p:blipFill>
        <p:spPr>
          <a:xfrm>
            <a:off x="7491829" y="6949071"/>
            <a:ext cx="1879306" cy="1499068"/>
          </a:xfrm>
          <a:prstGeom prst="rect">
            <a:avLst/>
          </a:prstGeom>
        </p:spPr>
      </p:pic>
      <p:pic>
        <p:nvPicPr>
          <p:cNvPr id="20" name="Image 16" descr=" ">    </p:cNvPr>
          <p:cNvPicPr>
            <a:picLocks noChangeAspect="1"/>
          </p:cNvPicPr>
          <p:nvPr/>
        </p:nvPicPr>
        <p:blipFill>
          <a:blip r:embed="rId20"/>
          <a:stretch>
            <a:fillRect/>
          </a:stretch>
        </p:blipFill>
        <p:spPr>
          <a:xfrm>
            <a:off x="9421928" y="6949071"/>
            <a:ext cx="1879306" cy="1499068"/>
          </a:xfrm>
          <a:prstGeom prst="rect">
            <a:avLst/>
          </a:prstGeom>
        </p:spPr>
      </p:pic>
      <p:sp>
        <p:nvSpPr>
          <p:cNvPr id="21" name="Text 2"/>
          <p:cNvSpPr/>
          <p:nvPr/>
        </p:nvSpPr>
        <p:spPr>
          <a:xfrm>
            <a:off x="5549033" y="4535317"/>
            <a:ext cx="1879306"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Bold" pitchFamily="34" charset="0"/>
                <a:ea typeface="Saira SemiCondensed Bold" pitchFamily="34" charset="-122"/>
                <a:cs typeface="Saira SemiCondensed Bold" pitchFamily="34" charset="-120"/>
              </a:rPr>
              <a:t>Assalto ao Sol</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6"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Shape 0"/>
          <p:cNvSpPr/>
          <p:nvPr/>
        </p:nvSpPr>
        <p:spPr>
          <a:xfrm>
            <a:off x="2577697" y="1994523"/>
            <a:ext cx="3809405" cy="3201400"/>
          </a:xfrm>
          <a:prstGeom prst="roundRect">
            <a:avLst>
              <a:gd name="adj" fmla="val 3142"/>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8" name="Text 1"/>
          <p:cNvSpPr/>
          <p:nvPr/>
        </p:nvSpPr>
        <p:spPr>
          <a:xfrm>
            <a:off x="3047524" y="2299418"/>
            <a:ext cx="2869752"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Tamanho do mercado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 moedas meme</a:t>
            </a:r>
            <a:endParaRPr lang="en-US" sz="2400" dirty="0"/>
          </a:p>
        </p:txBody>
      </p:sp>
      <p:sp>
        <p:nvSpPr>
          <p:cNvPr id="9" name="Shape 2"/>
          <p:cNvSpPr/>
          <p:nvPr/>
        </p:nvSpPr>
        <p:spPr>
          <a:xfrm>
            <a:off x="3161806" y="3036249"/>
            <a:ext cx="2653885" cy="800350"/>
          </a:xfrm>
          <a:prstGeom prst="rect">
            <a:avLst/>
          </a:prstGeom>
          <a:noFill/>
          <a:ln/>
        </p:spPr>
      </p:sp>
      <p:sp>
        <p:nvSpPr>
          <p:cNvPr id="10" name="Text 3"/>
          <p:cNvSpPr/>
          <p:nvPr/>
        </p:nvSpPr>
        <p:spPr>
          <a:xfrm>
            <a:off x="3111014" y="3036249"/>
            <a:ext cx="2755469"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US$ 50.482.978.870</a:t>
            </a:r>
            <a:endParaRPr lang="en-US" sz="2400" dirty="0"/>
          </a:p>
        </p:txBody>
      </p:sp>
      <p:sp>
        <p:nvSpPr>
          <p:cNvPr id="11" name="Text 4"/>
          <p:cNvSpPr/>
          <p:nvPr/>
        </p:nvSpPr>
        <p:spPr>
          <a:xfrm>
            <a:off x="3394603" y="3518999"/>
            <a:ext cx="2188291"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Capitalização de mercado</a:t>
            </a:r>
            <a:endParaRPr lang="en-US" sz="1600" dirty="0"/>
          </a:p>
        </p:txBody>
      </p:sp>
      <p:sp>
        <p:nvSpPr>
          <p:cNvPr id="12" name="Shape 5"/>
          <p:cNvSpPr/>
          <p:nvPr/>
        </p:nvSpPr>
        <p:spPr>
          <a:xfrm>
            <a:off x="3225296" y="4090678"/>
            <a:ext cx="2526905" cy="800350"/>
          </a:xfrm>
          <a:prstGeom prst="rect">
            <a:avLst/>
          </a:prstGeom>
          <a:noFill/>
          <a:ln/>
        </p:spPr>
      </p:sp>
      <p:sp>
        <p:nvSpPr>
          <p:cNvPr id="13" name="Text 6"/>
          <p:cNvSpPr/>
          <p:nvPr/>
        </p:nvSpPr>
        <p:spPr>
          <a:xfrm>
            <a:off x="3174504" y="4090678"/>
            <a:ext cx="2628489"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US$ 12.728.775.824</a:t>
            </a:r>
            <a:endParaRPr lang="en-US" sz="2400" dirty="0"/>
          </a:p>
        </p:txBody>
      </p:sp>
      <p:sp>
        <p:nvSpPr>
          <p:cNvPr id="14" name="Text 7"/>
          <p:cNvSpPr/>
          <p:nvPr/>
        </p:nvSpPr>
        <p:spPr>
          <a:xfrm>
            <a:off x="3337462" y="4573429"/>
            <a:ext cx="2302574"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Volume de negociação 24h</a:t>
            </a:r>
            <a:endParaRPr lang="en-US" sz="1600" dirty="0"/>
          </a:p>
        </p:txBody>
      </p:sp>
      <p:sp>
        <p:nvSpPr>
          <p:cNvPr id="15" name="Text 8"/>
          <p:cNvSpPr/>
          <p:nvPr/>
        </p:nvSpPr>
        <p:spPr>
          <a:xfrm>
            <a:off x="5022065" y="686014"/>
            <a:ext cx="2958638"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OPORTUNIDADE</a:t>
            </a:r>
            <a:endParaRPr lang="en-US" sz="3300" dirty="0"/>
          </a:p>
        </p:txBody>
      </p:sp>
      <p:sp>
        <p:nvSpPr>
          <p:cNvPr id="16" name="Text 9"/>
          <p:cNvSpPr/>
          <p:nvPr/>
        </p:nvSpPr>
        <p:spPr>
          <a:xfrm>
            <a:off x="5980765" y="7114222"/>
            <a:ext cx="4863340"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16 milhões de carteiras ativas mensais</a:t>
            </a:r>
            <a:endParaRPr lang="en-US" sz="2400" dirty="0"/>
          </a:p>
        </p:txBody>
      </p:sp>
      <p:sp>
        <p:nvSpPr>
          <p:cNvPr id="17" name="Text 10"/>
          <p:cNvSpPr/>
          <p:nvPr/>
        </p:nvSpPr>
        <p:spPr>
          <a:xfrm>
            <a:off x="5091904" y="5843826"/>
            <a:ext cx="6628364"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2,31 bilhões de volume diário de negociação de swap</a:t>
            </a:r>
            <a:endParaRPr lang="en-US" sz="2400" dirty="0"/>
          </a:p>
        </p:txBody>
      </p:sp>
      <p:sp>
        <p:nvSpPr>
          <p:cNvPr id="18" name="Text 11"/>
          <p:cNvSpPr/>
          <p:nvPr/>
        </p:nvSpPr>
        <p:spPr>
          <a:xfrm>
            <a:off x="5676013" y="6479024"/>
            <a:ext cx="5472845"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7,2 milhões de negociações de swap diárias</a:t>
            </a:r>
            <a:endParaRPr lang="en-US" sz="2400" dirty="0"/>
          </a:p>
        </p:txBody>
      </p:sp>
      <p:sp>
        <p:nvSpPr>
          <p:cNvPr id="19" name="Text 12"/>
          <p:cNvSpPr/>
          <p:nvPr/>
        </p:nvSpPr>
        <p:spPr>
          <a:xfrm>
            <a:off x="5904577" y="7749421"/>
            <a:ext cx="5003018"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1,8 milhão de novos endereços mensais</a:t>
            </a:r>
            <a:endParaRPr lang="en-US" sz="2400" dirty="0"/>
          </a:p>
        </p:txBody>
      </p:sp>
      <p:sp>
        <p:nvSpPr>
          <p:cNvPr id="20" name="Shape 13"/>
          <p:cNvSpPr/>
          <p:nvPr/>
        </p:nvSpPr>
        <p:spPr>
          <a:xfrm>
            <a:off x="6895022" y="1994523"/>
            <a:ext cx="3809405" cy="3201400"/>
          </a:xfrm>
          <a:prstGeom prst="roundRect">
            <a:avLst>
              <a:gd name="adj" fmla="val 3142"/>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21" name="Text 14"/>
          <p:cNvSpPr/>
          <p:nvPr/>
        </p:nvSpPr>
        <p:spPr>
          <a:xfrm>
            <a:off x="7745790" y="2299418"/>
            <a:ext cx="2120569"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Tamanho do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mercado Solana</a:t>
            </a:r>
            <a:endParaRPr lang="en-US" sz="2400" dirty="0"/>
          </a:p>
        </p:txBody>
      </p:sp>
      <p:sp>
        <p:nvSpPr>
          <p:cNvPr id="22" name="Shape 15"/>
          <p:cNvSpPr/>
          <p:nvPr/>
        </p:nvSpPr>
        <p:spPr>
          <a:xfrm>
            <a:off x="7466433" y="3036249"/>
            <a:ext cx="2679281" cy="800350"/>
          </a:xfrm>
          <a:prstGeom prst="rect">
            <a:avLst/>
          </a:prstGeom>
          <a:noFill/>
          <a:ln/>
        </p:spPr>
      </p:sp>
      <p:sp>
        <p:nvSpPr>
          <p:cNvPr id="23" name="Text 16"/>
          <p:cNvSpPr/>
          <p:nvPr/>
        </p:nvSpPr>
        <p:spPr>
          <a:xfrm>
            <a:off x="7415641" y="3036249"/>
            <a:ext cx="2780865"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US$ 202.125.567.833</a:t>
            </a:r>
            <a:endParaRPr lang="en-US" sz="2400" dirty="0"/>
          </a:p>
        </p:txBody>
      </p:sp>
      <p:sp>
        <p:nvSpPr>
          <p:cNvPr id="24" name="Text 17"/>
          <p:cNvSpPr/>
          <p:nvPr/>
        </p:nvSpPr>
        <p:spPr>
          <a:xfrm>
            <a:off x="7711928" y="3518999"/>
            <a:ext cx="2188291"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Capitalização de mercado</a:t>
            </a:r>
            <a:endParaRPr lang="en-US" sz="1600" dirty="0"/>
          </a:p>
        </p:txBody>
      </p:sp>
      <p:sp>
        <p:nvSpPr>
          <p:cNvPr id="25" name="Shape 18"/>
          <p:cNvSpPr/>
          <p:nvPr/>
        </p:nvSpPr>
        <p:spPr>
          <a:xfrm>
            <a:off x="7453735" y="4090678"/>
            <a:ext cx="2704677" cy="800350"/>
          </a:xfrm>
          <a:prstGeom prst="rect">
            <a:avLst/>
          </a:prstGeom>
          <a:noFill/>
          <a:ln/>
        </p:spPr>
      </p:sp>
      <p:sp>
        <p:nvSpPr>
          <p:cNvPr id="26" name="Text 19"/>
          <p:cNvSpPr/>
          <p:nvPr/>
        </p:nvSpPr>
        <p:spPr>
          <a:xfrm>
            <a:off x="7402943" y="4090678"/>
            <a:ext cx="2806261"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US$ 155.728.775.824</a:t>
            </a:r>
            <a:endParaRPr lang="en-US" sz="2400" dirty="0"/>
          </a:p>
        </p:txBody>
      </p:sp>
      <p:sp>
        <p:nvSpPr>
          <p:cNvPr id="27" name="Text 20"/>
          <p:cNvSpPr/>
          <p:nvPr/>
        </p:nvSpPr>
        <p:spPr>
          <a:xfrm>
            <a:off x="7654787" y="4573429"/>
            <a:ext cx="2302574"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Volume de negociação 24h</a:t>
            </a:r>
            <a:endParaRPr lang="en-US" sz="1600" dirty="0"/>
          </a:p>
        </p:txBody>
      </p:sp>
      <p:pic>
        <p:nvPicPr>
          <p:cNvPr id="28"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87227" y="7443831"/>
            <a:ext cx="2453808" cy="481814"/>
          </a:xfrm>
          <a:prstGeom prst="rect">
            <a:avLst/>
          </a:prstGeom>
        </p:spPr>
      </p:pic>
      <p:pic>
        <p:nvPicPr>
          <p:cNvPr id="2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227" y="6021383"/>
            <a:ext cx="2453808" cy="481814"/>
          </a:xfrm>
          <a:prstGeom prst="rect">
            <a:avLst/>
          </a:prstGeom>
        </p:spPr>
      </p:pic>
      <p:pic>
        <p:nvPicPr>
          <p:cNvPr id="3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87227" y="6709780"/>
            <a:ext cx="2453808" cy="481814"/>
          </a:xfrm>
          <a:prstGeom prst="rect">
            <a:avLst/>
          </a:prstGeom>
        </p:spPr>
      </p:pic>
      <p:pic>
        <p:nvPicPr>
          <p:cNvPr id="3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87227" y="8209642"/>
            <a:ext cx="330471" cy="327053"/>
          </a:xfrm>
          <a:prstGeom prst="rect">
            <a:avLst/>
          </a:prstGeom>
        </p:spPr>
      </p:pic>
      <p:pic>
        <p:nvPicPr>
          <p:cNvPr id="32"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55751" y="8209543"/>
            <a:ext cx="297005" cy="327375"/>
          </a:xfrm>
          <a:prstGeom prst="rect">
            <a:avLst/>
          </a:prstGeom>
        </p:spPr>
      </p:pic>
      <p:pic>
        <p:nvPicPr>
          <p:cNvPr id="33"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815884" y="8209543"/>
            <a:ext cx="338258" cy="326891"/>
          </a:xfrm>
          <a:prstGeom prst="rect">
            <a:avLst/>
          </a:prstGeom>
        </p:spPr>
      </p:pic>
      <p:pic>
        <p:nvPicPr>
          <p:cNvPr id="34"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635576" y="8209841"/>
            <a:ext cx="333230" cy="327214"/>
          </a:xfrm>
          <a:prstGeom prst="rect">
            <a:avLst/>
          </a:prstGeom>
        </p:spPr>
      </p:pic>
      <p:pic>
        <p:nvPicPr>
          <p:cNvPr id="35" name="Image 12" descr=" ">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499388" y="8209642"/>
            <a:ext cx="336962" cy="327214"/>
          </a:xfrm>
          <a:prstGeom prst="rect">
            <a:avLst/>
          </a:prstGeom>
        </p:spPr>
      </p:pic>
      <p:pic>
        <p:nvPicPr>
          <p:cNvPr id="36" name="Image 13" descr=" ">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066862" y="8209543"/>
            <a:ext cx="333717" cy="327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6"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4450654" y="686014"/>
            <a:ext cx="4114157"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TOKENOMIA SOLHEIST</a:t>
            </a:r>
            <a:endParaRPr lang="en-US" sz="3300" dirty="0"/>
          </a:p>
        </p:txBody>
      </p:sp>
      <p:pic>
        <p:nvPicPr>
          <p:cNvPr id="8"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6658" y="2350234"/>
            <a:ext cx="4888736" cy="5056180"/>
          </a:xfrm>
          <a:prstGeom prst="rect">
            <a:avLst/>
          </a:prstGeom>
        </p:spPr>
      </p:pic>
      <p:pic>
        <p:nvPicPr>
          <p:cNvPr id="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69775" y="1982861"/>
            <a:ext cx="3644662" cy="3646368"/>
          </a:xfrm>
          <a:prstGeom prst="rect">
            <a:avLst/>
          </a:prstGeom>
        </p:spPr>
      </p:pic>
      <p:pic>
        <p:nvPicPr>
          <p:cNvPr id="1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80070" y="3779158"/>
            <a:ext cx="2282320" cy="1747987"/>
          </a:xfrm>
          <a:prstGeom prst="rect">
            <a:avLst/>
          </a:prstGeom>
        </p:spPr>
      </p:pic>
      <p:pic>
        <p:nvPicPr>
          <p:cNvPr id="1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20949" y="1983252"/>
            <a:ext cx="3330718" cy="3469052"/>
          </a:xfrm>
          <a:prstGeom prst="rect">
            <a:avLst/>
          </a:prstGeom>
        </p:spPr>
      </p:pic>
      <p:sp>
        <p:nvSpPr>
          <p:cNvPr id="12" name="Text 1"/>
          <p:cNvSpPr/>
          <p:nvPr/>
        </p:nvSpPr>
        <p:spPr>
          <a:xfrm>
            <a:off x="7681374" y="3426664"/>
            <a:ext cx="1540693" cy="677545"/>
          </a:xfrm>
          <a:prstGeom prst="rect">
            <a:avLst/>
          </a:prstGeom>
          <a:noFill/>
          <a:ln/>
        </p:spPr>
        <p:txBody>
          <a:bodyPr wrap="square" lIns="0" tIns="0" rIns="0" bIns="0" rtlCol="0" anchor="ctr"/>
          <a:lstStyle/>
          <a:p>
            <a:pPr algn="ctr" indent="0" marL="0">
              <a:buNone/>
            </a:pPr>
            <a:r>
              <a:rPr lang="en-US" sz="1600" dirty="0">
                <a:solidFill>
                  <a:srgbClr val="212023">
                    <a:alpha val="100000"/>
                  </a:srgbClr>
                </a:solidFill>
                <a:latin typeface="Poppins Regular" pitchFamily="34" charset="0"/>
                <a:ea typeface="Poppins Regular" pitchFamily="34" charset="-122"/>
                <a:cs typeface="Poppins Regular" pitchFamily="34" charset="-120"/>
              </a:rPr>
              <a:t>Fornecimento </a:t>
            </a:r>
            <a:endParaRPr lang="en-US" sz="1600" dirty="0"/>
          </a:p>
          <a:p>
            <a:pPr algn="ctr" indent="0" marL="0">
              <a:buNone/>
            </a:pPr>
            <a:r>
              <a:rPr lang="en-US" sz="1600" dirty="0">
                <a:solidFill>
                  <a:srgbClr val="212023">
                    <a:alpha val="100000"/>
                  </a:srgbClr>
                </a:solidFill>
                <a:latin typeface="Poppins Regular" pitchFamily="34" charset="0"/>
                <a:ea typeface="Poppins Regular" pitchFamily="34" charset="-122"/>
                <a:cs typeface="Poppins Regular" pitchFamily="34" charset="-120"/>
              </a:rPr>
              <a:t>máximo</a:t>
            </a:r>
            <a:endParaRPr lang="en-US" sz="1600" dirty="0"/>
          </a:p>
        </p:txBody>
      </p:sp>
      <p:sp>
        <p:nvSpPr>
          <p:cNvPr id="13" name="Text 2"/>
          <p:cNvSpPr/>
          <p:nvPr/>
        </p:nvSpPr>
        <p:spPr>
          <a:xfrm>
            <a:off x="8175588" y="4042244"/>
            <a:ext cx="578356" cy="342202"/>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Bold" pitchFamily="34" charset="0"/>
                <a:ea typeface="Poppins Bold" pitchFamily="34" charset="-122"/>
                <a:cs typeface="Poppins Bold" pitchFamily="34" charset="-120"/>
              </a:rPr>
              <a:t>14B</a:t>
            </a:r>
            <a:endParaRPr lang="en-US" sz="1800" dirty="0"/>
          </a:p>
        </p:txBody>
      </p:sp>
      <p:sp>
        <p:nvSpPr>
          <p:cNvPr id="14" name="Shape 3"/>
          <p:cNvSpPr/>
          <p:nvPr/>
        </p:nvSpPr>
        <p:spPr>
          <a:xfrm>
            <a:off x="5777597" y="1927629"/>
            <a:ext cx="873279" cy="528277"/>
          </a:xfrm>
          <a:prstGeom prst="rect">
            <a:avLst/>
          </a:prstGeom>
          <a:noFill/>
          <a:ln/>
        </p:spPr>
      </p:sp>
      <p:sp>
        <p:nvSpPr>
          <p:cNvPr id="15" name="Text 4"/>
          <p:cNvSpPr/>
          <p:nvPr/>
        </p:nvSpPr>
        <p:spPr>
          <a:xfrm>
            <a:off x="5829064" y="1869936"/>
            <a:ext cx="770346"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Liquidez</a:t>
            </a:r>
            <a:endParaRPr lang="en-US" sz="1400" dirty="0"/>
          </a:p>
        </p:txBody>
      </p:sp>
      <p:sp>
        <p:nvSpPr>
          <p:cNvPr id="16" name="Shape 5"/>
          <p:cNvSpPr/>
          <p:nvPr/>
        </p:nvSpPr>
        <p:spPr>
          <a:xfrm>
            <a:off x="5725363" y="2191770"/>
            <a:ext cx="977747" cy="292191"/>
          </a:xfrm>
          <a:prstGeom prst="roundRect">
            <a:avLst>
              <a:gd name="adj" fmla="val 9388"/>
            </a:avLst>
          </a:prstGeom>
          <a:solidFill>
            <a:srgbClr val="651FD9">
              <a:alpha val="100000"/>
            </a:srgbClr>
          </a:solidFill>
          <a:ln/>
        </p:spPr>
      </p:sp>
      <p:sp>
        <p:nvSpPr>
          <p:cNvPr id="17" name="Text 6"/>
          <p:cNvSpPr/>
          <p:nvPr/>
        </p:nvSpPr>
        <p:spPr>
          <a:xfrm>
            <a:off x="5742294" y="2183300"/>
            <a:ext cx="943886"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9 bilhões</a:t>
            </a:r>
            <a:endParaRPr lang="en-US" sz="1600" dirty="0"/>
          </a:p>
        </p:txBody>
      </p:sp>
      <p:sp>
        <p:nvSpPr>
          <p:cNvPr id="18" name="Shape 7"/>
          <p:cNvSpPr/>
          <p:nvPr/>
        </p:nvSpPr>
        <p:spPr>
          <a:xfrm>
            <a:off x="10513957" y="2731353"/>
            <a:ext cx="1116985" cy="528277"/>
          </a:xfrm>
          <a:prstGeom prst="rect">
            <a:avLst/>
          </a:prstGeom>
          <a:noFill/>
          <a:ln/>
        </p:spPr>
      </p:sp>
      <p:sp>
        <p:nvSpPr>
          <p:cNvPr id="19" name="Text 8"/>
          <p:cNvSpPr/>
          <p:nvPr/>
        </p:nvSpPr>
        <p:spPr>
          <a:xfrm>
            <a:off x="10192054" y="2673660"/>
            <a:ext cx="1760791"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Criação de mercado</a:t>
            </a:r>
            <a:endParaRPr lang="en-US" sz="1400" dirty="0"/>
          </a:p>
        </p:txBody>
      </p:sp>
      <p:sp>
        <p:nvSpPr>
          <p:cNvPr id="20" name="Shape 9"/>
          <p:cNvSpPr/>
          <p:nvPr/>
        </p:nvSpPr>
        <p:spPr>
          <a:xfrm>
            <a:off x="10691509" y="2995494"/>
            <a:ext cx="761881" cy="292191"/>
          </a:xfrm>
          <a:prstGeom prst="roundRect">
            <a:avLst>
              <a:gd name="adj" fmla="val 9388"/>
            </a:avLst>
          </a:prstGeom>
          <a:solidFill>
            <a:srgbClr val="E295FD">
              <a:alpha val="100000"/>
            </a:srgbClr>
          </a:solidFill>
          <a:ln/>
        </p:spPr>
      </p:sp>
      <p:sp>
        <p:nvSpPr>
          <p:cNvPr id="21" name="Text 10"/>
          <p:cNvSpPr/>
          <p:nvPr/>
        </p:nvSpPr>
        <p:spPr>
          <a:xfrm>
            <a:off x="10708440" y="2987025"/>
            <a:ext cx="728020"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1 bilião</a:t>
            </a:r>
            <a:endParaRPr lang="en-US" sz="1600" dirty="0"/>
          </a:p>
        </p:txBody>
      </p:sp>
      <p:sp>
        <p:nvSpPr>
          <p:cNvPr id="22" name="Shape 11"/>
          <p:cNvSpPr/>
          <p:nvPr/>
        </p:nvSpPr>
        <p:spPr>
          <a:xfrm>
            <a:off x="10450467" y="4484501"/>
            <a:ext cx="700074" cy="525302"/>
          </a:xfrm>
          <a:prstGeom prst="rect">
            <a:avLst/>
          </a:prstGeom>
          <a:noFill/>
          <a:ln/>
        </p:spPr>
      </p:sp>
      <p:sp>
        <p:nvSpPr>
          <p:cNvPr id="23" name="Text 12"/>
          <p:cNvSpPr/>
          <p:nvPr/>
        </p:nvSpPr>
        <p:spPr>
          <a:xfrm>
            <a:off x="9907412" y="4425319"/>
            <a:ext cx="1786188"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Aquisição de penhor</a:t>
            </a:r>
            <a:endParaRPr lang="en-US" sz="1400" dirty="0"/>
          </a:p>
        </p:txBody>
      </p:sp>
      <p:sp>
        <p:nvSpPr>
          <p:cNvPr id="24" name="Shape 13"/>
          <p:cNvSpPr/>
          <p:nvPr/>
        </p:nvSpPr>
        <p:spPr>
          <a:xfrm>
            <a:off x="10311632" y="4747153"/>
            <a:ext cx="977747" cy="292191"/>
          </a:xfrm>
          <a:prstGeom prst="roundRect">
            <a:avLst>
              <a:gd name="adj" fmla="val 9388"/>
            </a:avLst>
          </a:prstGeom>
          <a:solidFill>
            <a:srgbClr val="9848FF">
              <a:alpha val="100000"/>
            </a:srgbClr>
          </a:solidFill>
          <a:ln/>
        </p:spPr>
      </p:sp>
      <p:sp>
        <p:nvSpPr>
          <p:cNvPr id="25" name="Text 14"/>
          <p:cNvSpPr/>
          <p:nvPr/>
        </p:nvSpPr>
        <p:spPr>
          <a:xfrm>
            <a:off x="10328563" y="4738684"/>
            <a:ext cx="943886"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4 bilhões</a:t>
            </a:r>
            <a:endParaRPr lang="en-US" sz="1600" dirty="0"/>
          </a:p>
        </p:txBody>
      </p:sp>
      <p:pic>
        <p:nvPicPr>
          <p:cNvPr id="26"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99642" y="2503674"/>
            <a:ext cx="276839" cy="152565"/>
          </a:xfrm>
          <a:prstGeom prst="rect">
            <a:avLst/>
          </a:prstGeom>
        </p:spPr>
      </p:pic>
      <p:pic>
        <p:nvPicPr>
          <p:cNvPr id="27"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0154" y="3258568"/>
            <a:ext cx="292061" cy="109969"/>
          </a:xfrm>
          <a:prstGeom prst="rect">
            <a:avLst/>
          </a:prstGeom>
        </p:spPr>
      </p:pic>
      <p:pic>
        <p:nvPicPr>
          <p:cNvPr id="28"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94702" y="4683894"/>
            <a:ext cx="199969" cy="132077"/>
          </a:xfrm>
          <a:prstGeom prst="rect">
            <a:avLst/>
          </a:prstGeom>
        </p:spPr>
      </p:pic>
      <p:sp>
        <p:nvSpPr>
          <p:cNvPr id="29" name="Shape 15"/>
          <p:cNvSpPr/>
          <p:nvPr/>
        </p:nvSpPr>
        <p:spPr>
          <a:xfrm>
            <a:off x="5714107" y="5958161"/>
            <a:ext cx="5980765" cy="2388346"/>
          </a:xfrm>
          <a:prstGeom prst="rect">
            <a:avLst/>
          </a:prstGeom>
          <a:noFill/>
          <a:ln/>
        </p:spPr>
      </p:sp>
      <p:pic>
        <p:nvPicPr>
          <p:cNvPr id="30" name="Image 12" descr=" ">    </p:cNvPr>
          <p:cNvPicPr>
            <a:picLocks noChangeAspect="1"/>
          </p:cNvPicPr>
          <p:nvPr/>
        </p:nvPicPr>
        <p:blipFill>
          <a:blip r:embed="rId23"/>
          <a:stretch>
            <a:fillRect/>
          </a:stretch>
        </p:blipFill>
        <p:spPr>
          <a:xfrm>
            <a:off x="5714107" y="5958161"/>
            <a:ext cx="5980765" cy="558975"/>
          </a:xfrm>
          <a:prstGeom prst="rect">
            <a:avLst/>
          </a:prstGeom>
        </p:spPr>
      </p:pic>
      <p:sp>
        <p:nvSpPr>
          <p:cNvPr id="31" name="Shape 16"/>
          <p:cNvSpPr/>
          <p:nvPr/>
        </p:nvSpPr>
        <p:spPr>
          <a:xfrm>
            <a:off x="6450592" y="6085201"/>
            <a:ext cx="4507796" cy="304895"/>
          </a:xfrm>
          <a:prstGeom prst="rect">
            <a:avLst/>
          </a:prstGeom>
          <a:noFill/>
          <a:ln/>
        </p:spPr>
      </p:sp>
      <p:sp>
        <p:nvSpPr>
          <p:cNvPr id="32" name="Text 17"/>
          <p:cNvSpPr/>
          <p:nvPr/>
        </p:nvSpPr>
        <p:spPr>
          <a:xfrm>
            <a:off x="6420963" y="6074614"/>
            <a:ext cx="3563910" cy="326069"/>
          </a:xfrm>
          <a:prstGeom prst="rect">
            <a:avLst/>
          </a:prstGeom>
          <a:noFill/>
          <a:ln/>
        </p:spPr>
        <p:txBody>
          <a:bodyPr wrap="square" lIns="0" tIns="0" rIns="0" bIns="0" rtlCol="0" anchor="ctr"/>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Liquidez de abertura de swap Raydium:</a:t>
            </a:r>
            <a:endParaRPr lang="en-US" sz="1400" dirty="0"/>
          </a:p>
        </p:txBody>
      </p:sp>
      <p:sp>
        <p:nvSpPr>
          <p:cNvPr id="33" name="Text 18"/>
          <p:cNvSpPr/>
          <p:nvPr/>
        </p:nvSpPr>
        <p:spPr>
          <a:xfrm>
            <a:off x="10031432" y="6051324"/>
            <a:ext cx="994678" cy="372650"/>
          </a:xfrm>
          <a:prstGeom prst="rect">
            <a:avLst/>
          </a:prstGeom>
          <a:noFill/>
          <a:ln/>
        </p:spPr>
        <p:txBody>
          <a:bodyPr wrap="square" lIns="0" tIns="0" rIns="0" bIns="0" rtlCol="0" anchor="ctr"/>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9 bilhões</a:t>
            </a:r>
            <a:endParaRPr lang="en-US" sz="1600" dirty="0"/>
          </a:p>
        </p:txBody>
      </p:sp>
      <p:pic>
        <p:nvPicPr>
          <p:cNvPr id="34" name="Image 13" descr=" ">    </p:cNvPr>
          <p:cNvPicPr>
            <a:picLocks noChangeAspect="1"/>
          </p:cNvPicPr>
          <p:nvPr/>
        </p:nvPicPr>
        <p:blipFill>
          <a:blip r:embed="rId24"/>
          <a:stretch>
            <a:fillRect/>
          </a:stretch>
        </p:blipFill>
        <p:spPr>
          <a:xfrm>
            <a:off x="5714107" y="6567952"/>
            <a:ext cx="5980765" cy="558975"/>
          </a:xfrm>
          <a:prstGeom prst="rect">
            <a:avLst/>
          </a:prstGeom>
        </p:spPr>
      </p:pic>
      <p:sp>
        <p:nvSpPr>
          <p:cNvPr id="35" name="Shape 19"/>
          <p:cNvSpPr/>
          <p:nvPr/>
        </p:nvSpPr>
        <p:spPr>
          <a:xfrm>
            <a:off x="5987114" y="6694992"/>
            <a:ext cx="5434751" cy="304895"/>
          </a:xfrm>
          <a:prstGeom prst="rect">
            <a:avLst/>
          </a:prstGeom>
          <a:noFill/>
          <a:ln/>
        </p:spPr>
      </p:sp>
      <p:sp>
        <p:nvSpPr>
          <p:cNvPr id="36" name="Text 20"/>
          <p:cNvSpPr/>
          <p:nvPr/>
        </p:nvSpPr>
        <p:spPr>
          <a:xfrm>
            <a:off x="5957486" y="6714047"/>
            <a:ext cx="4490865"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Alocado para aquisição de detentores de penhor:</a:t>
            </a:r>
            <a:endParaRPr lang="en-US" sz="1400" dirty="0"/>
          </a:p>
        </p:txBody>
      </p:sp>
      <p:sp>
        <p:nvSpPr>
          <p:cNvPr id="37" name="Text 21"/>
          <p:cNvSpPr/>
          <p:nvPr/>
        </p:nvSpPr>
        <p:spPr>
          <a:xfrm>
            <a:off x="10494910" y="6694992"/>
            <a:ext cx="994678"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4 bilhões</a:t>
            </a:r>
            <a:endParaRPr lang="en-US" sz="1600" dirty="0"/>
          </a:p>
        </p:txBody>
      </p:sp>
      <p:pic>
        <p:nvPicPr>
          <p:cNvPr id="38" name="Image 14" descr=" ">    </p:cNvPr>
          <p:cNvPicPr>
            <a:picLocks noChangeAspect="1"/>
          </p:cNvPicPr>
          <p:nvPr/>
        </p:nvPicPr>
        <p:blipFill>
          <a:blip r:embed="rId25"/>
          <a:stretch>
            <a:fillRect/>
          </a:stretch>
        </p:blipFill>
        <p:spPr>
          <a:xfrm>
            <a:off x="5714107" y="7177742"/>
            <a:ext cx="5980765" cy="558975"/>
          </a:xfrm>
          <a:prstGeom prst="rect">
            <a:avLst/>
          </a:prstGeom>
        </p:spPr>
      </p:pic>
      <p:sp>
        <p:nvSpPr>
          <p:cNvPr id="39" name="Shape 22"/>
          <p:cNvSpPr/>
          <p:nvPr/>
        </p:nvSpPr>
        <p:spPr>
          <a:xfrm>
            <a:off x="7307708" y="7304782"/>
            <a:ext cx="2793563" cy="304895"/>
          </a:xfrm>
          <a:prstGeom prst="rect">
            <a:avLst/>
          </a:prstGeom>
          <a:noFill/>
          <a:ln/>
        </p:spPr>
      </p:sp>
      <p:sp>
        <p:nvSpPr>
          <p:cNvPr id="40" name="Text 23"/>
          <p:cNvSpPr/>
          <p:nvPr/>
        </p:nvSpPr>
        <p:spPr>
          <a:xfrm>
            <a:off x="7278079" y="7323838"/>
            <a:ext cx="2078242"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Criadores de mercado</a:t>
            </a:r>
            <a:endParaRPr lang="en-US" sz="1400" dirty="0"/>
          </a:p>
        </p:txBody>
      </p:sp>
      <p:sp>
        <p:nvSpPr>
          <p:cNvPr id="41" name="Text 24"/>
          <p:cNvSpPr/>
          <p:nvPr/>
        </p:nvSpPr>
        <p:spPr>
          <a:xfrm>
            <a:off x="9402881" y="7304782"/>
            <a:ext cx="766114"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1 bilião</a:t>
            </a:r>
            <a:endParaRPr lang="en-US" sz="1600" dirty="0"/>
          </a:p>
        </p:txBody>
      </p:sp>
      <p:pic>
        <p:nvPicPr>
          <p:cNvPr id="42" name="Image 15" descr=" ">    </p:cNvPr>
          <p:cNvPicPr>
            <a:picLocks noChangeAspect="1"/>
          </p:cNvPicPr>
          <p:nvPr/>
        </p:nvPicPr>
        <p:blipFill>
          <a:blip r:embed="rId26"/>
          <a:stretch>
            <a:fillRect/>
          </a:stretch>
        </p:blipFill>
        <p:spPr>
          <a:xfrm>
            <a:off x="5714107" y="7787533"/>
            <a:ext cx="5980765" cy="558975"/>
          </a:xfrm>
          <a:prstGeom prst="rect">
            <a:avLst/>
          </a:prstGeom>
        </p:spPr>
      </p:pic>
      <p:sp>
        <p:nvSpPr>
          <p:cNvPr id="43" name="Shape 25"/>
          <p:cNvSpPr/>
          <p:nvPr/>
        </p:nvSpPr>
        <p:spPr>
          <a:xfrm>
            <a:off x="6926768" y="7914573"/>
            <a:ext cx="3555444" cy="304895"/>
          </a:xfrm>
          <a:prstGeom prst="rect">
            <a:avLst/>
          </a:prstGeom>
          <a:noFill/>
          <a:ln/>
        </p:spPr>
      </p:sp>
      <p:sp>
        <p:nvSpPr>
          <p:cNvPr id="44" name="Text 26"/>
          <p:cNvSpPr/>
          <p:nvPr/>
        </p:nvSpPr>
        <p:spPr>
          <a:xfrm>
            <a:off x="6892906" y="7914573"/>
            <a:ext cx="2518440" cy="372650"/>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Fornecimento máximo:</a:t>
            </a:r>
            <a:endParaRPr lang="en-US" sz="1600" dirty="0"/>
          </a:p>
        </p:txBody>
      </p:sp>
      <p:sp>
        <p:nvSpPr>
          <p:cNvPr id="45" name="Text 27"/>
          <p:cNvSpPr/>
          <p:nvPr/>
        </p:nvSpPr>
        <p:spPr>
          <a:xfrm>
            <a:off x="9453673" y="7914573"/>
            <a:ext cx="1096262"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14 bilhões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88590" y="8848314"/>
            <a:ext cx="1342767" cy="457343"/>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8742" y="8921461"/>
            <a:ext cx="77687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64978" y="8921461"/>
            <a:ext cx="1204765" cy="301850"/>
          </a:xfrm>
          <a:prstGeom prst="rect">
            <a:avLst/>
          </a:prstGeom>
        </p:spPr>
      </p:pic>
      <p:pic>
        <p:nvPicPr>
          <p:cNvPr id="7"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7546" y="8819730"/>
            <a:ext cx="476465" cy="514511"/>
          </a:xfrm>
          <a:prstGeom prst="rect">
            <a:avLst/>
          </a:prstGeom>
        </p:spPr>
      </p:pic>
      <p:sp>
        <p:nvSpPr>
          <p:cNvPr id="8" name="Text 0"/>
          <p:cNvSpPr/>
          <p:nvPr/>
        </p:nvSpPr>
        <p:spPr>
          <a:xfrm>
            <a:off x="3891942" y="686014"/>
            <a:ext cx="5218884"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TOKENOMIA DA TRIPULAÇÃO</a:t>
            </a:r>
            <a:endParaRPr lang="en-US" sz="3300" dirty="0"/>
          </a:p>
        </p:txBody>
      </p:sp>
      <p:pic>
        <p:nvPicPr>
          <p:cNvPr id="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3909" y="2046381"/>
            <a:ext cx="3644662" cy="3646368"/>
          </a:xfrm>
          <a:prstGeom prst="rect">
            <a:avLst/>
          </a:prstGeom>
        </p:spPr>
      </p:pic>
      <p:pic>
        <p:nvPicPr>
          <p:cNvPr id="1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64203" y="3842678"/>
            <a:ext cx="2282321" cy="1747987"/>
          </a:xfrm>
          <a:prstGeom prst="rect">
            <a:avLst/>
          </a:prstGeom>
        </p:spPr>
      </p:pic>
      <p:pic>
        <p:nvPicPr>
          <p:cNvPr id="1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05084" y="2046772"/>
            <a:ext cx="3330715" cy="3469052"/>
          </a:xfrm>
          <a:prstGeom prst="rect">
            <a:avLst/>
          </a:prstGeom>
        </p:spPr>
      </p:pic>
      <p:sp>
        <p:nvSpPr>
          <p:cNvPr id="12" name="Text 1"/>
          <p:cNvSpPr/>
          <p:nvPr/>
        </p:nvSpPr>
        <p:spPr>
          <a:xfrm>
            <a:off x="7414715" y="3375848"/>
            <a:ext cx="1540693" cy="677545"/>
          </a:xfrm>
          <a:prstGeom prst="rect">
            <a:avLst/>
          </a:prstGeom>
          <a:noFill/>
          <a:ln/>
        </p:spPr>
        <p:txBody>
          <a:bodyPr wrap="square" lIns="0" tIns="0" rIns="0" bIns="0" rtlCol="0" anchor="ctr"/>
          <a:lstStyle/>
          <a:p>
            <a:pPr algn="ctr" indent="0" marL="0">
              <a:buNone/>
            </a:pPr>
            <a:r>
              <a:rPr lang="en-US" sz="1600" dirty="0">
                <a:solidFill>
                  <a:srgbClr val="212023">
                    <a:alpha val="100000"/>
                  </a:srgbClr>
                </a:solidFill>
                <a:latin typeface="Poppins Regular" pitchFamily="34" charset="0"/>
                <a:ea typeface="Poppins Regular" pitchFamily="34" charset="-122"/>
                <a:cs typeface="Poppins Regular" pitchFamily="34" charset="-120"/>
              </a:rPr>
              <a:t>Fornecimento </a:t>
            </a:r>
            <a:endParaRPr lang="en-US" sz="1600" dirty="0"/>
          </a:p>
          <a:p>
            <a:pPr algn="ctr" indent="0" marL="0">
              <a:buNone/>
            </a:pPr>
            <a:r>
              <a:rPr lang="en-US" sz="1600" dirty="0">
                <a:solidFill>
                  <a:srgbClr val="212023">
                    <a:alpha val="100000"/>
                  </a:srgbClr>
                </a:solidFill>
                <a:latin typeface="Poppins Regular" pitchFamily="34" charset="0"/>
                <a:ea typeface="Poppins Regular" pitchFamily="34" charset="-122"/>
                <a:cs typeface="Poppins Regular" pitchFamily="34" charset="-120"/>
              </a:rPr>
              <a:t>máximo</a:t>
            </a:r>
            <a:endParaRPr lang="en-US" sz="1600" dirty="0"/>
          </a:p>
        </p:txBody>
      </p:sp>
      <p:sp>
        <p:nvSpPr>
          <p:cNvPr id="13" name="Text 2"/>
          <p:cNvSpPr/>
          <p:nvPr/>
        </p:nvSpPr>
        <p:spPr>
          <a:xfrm>
            <a:off x="7464499" y="3902500"/>
            <a:ext cx="1460272" cy="419231"/>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Bold" pitchFamily="34" charset="0"/>
                <a:ea typeface="Poppins Bold" pitchFamily="34" charset="-122"/>
                <a:cs typeface="Poppins Bold" pitchFamily="34" charset="-120"/>
              </a:rPr>
              <a:t>140 milhões</a:t>
            </a:r>
            <a:endParaRPr lang="en-US" sz="1800" dirty="0"/>
          </a:p>
        </p:txBody>
      </p:sp>
      <p:sp>
        <p:nvSpPr>
          <p:cNvPr id="14" name="Shape 3"/>
          <p:cNvSpPr/>
          <p:nvPr/>
        </p:nvSpPr>
        <p:spPr>
          <a:xfrm>
            <a:off x="5561731" y="1991149"/>
            <a:ext cx="873279" cy="528277"/>
          </a:xfrm>
          <a:prstGeom prst="rect">
            <a:avLst/>
          </a:prstGeom>
          <a:noFill/>
          <a:ln/>
        </p:spPr>
      </p:sp>
      <p:sp>
        <p:nvSpPr>
          <p:cNvPr id="15" name="Text 4"/>
          <p:cNvSpPr/>
          <p:nvPr/>
        </p:nvSpPr>
        <p:spPr>
          <a:xfrm>
            <a:off x="5613198" y="1933456"/>
            <a:ext cx="770346"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Liquidez</a:t>
            </a:r>
            <a:endParaRPr lang="en-US" sz="1400" dirty="0"/>
          </a:p>
        </p:txBody>
      </p:sp>
      <p:sp>
        <p:nvSpPr>
          <p:cNvPr id="16" name="Shape 5"/>
          <p:cNvSpPr/>
          <p:nvPr/>
        </p:nvSpPr>
        <p:spPr>
          <a:xfrm>
            <a:off x="5420611" y="2255289"/>
            <a:ext cx="1155519" cy="292191"/>
          </a:xfrm>
          <a:prstGeom prst="roundRect">
            <a:avLst>
              <a:gd name="adj" fmla="val 9388"/>
            </a:avLst>
          </a:prstGeom>
          <a:solidFill>
            <a:srgbClr val="651FD9">
              <a:alpha val="100000"/>
            </a:srgbClr>
          </a:solidFill>
          <a:ln/>
        </p:spPr>
      </p:sp>
      <p:sp>
        <p:nvSpPr>
          <p:cNvPr id="17" name="Text 6"/>
          <p:cNvSpPr/>
          <p:nvPr/>
        </p:nvSpPr>
        <p:spPr>
          <a:xfrm>
            <a:off x="5437542" y="2246820"/>
            <a:ext cx="1121658"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90 milhões</a:t>
            </a:r>
            <a:endParaRPr lang="en-US" sz="1600" dirty="0"/>
          </a:p>
        </p:txBody>
      </p:sp>
      <p:sp>
        <p:nvSpPr>
          <p:cNvPr id="18" name="Shape 7"/>
          <p:cNvSpPr/>
          <p:nvPr/>
        </p:nvSpPr>
        <p:spPr>
          <a:xfrm>
            <a:off x="10298091" y="2794873"/>
            <a:ext cx="1116985" cy="528277"/>
          </a:xfrm>
          <a:prstGeom prst="rect">
            <a:avLst/>
          </a:prstGeom>
          <a:noFill/>
          <a:ln/>
        </p:spPr>
      </p:sp>
      <p:sp>
        <p:nvSpPr>
          <p:cNvPr id="19" name="Text 8"/>
          <p:cNvSpPr/>
          <p:nvPr/>
        </p:nvSpPr>
        <p:spPr>
          <a:xfrm>
            <a:off x="9976188" y="2737180"/>
            <a:ext cx="1760791"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Criação de mercado</a:t>
            </a:r>
            <a:endParaRPr lang="en-US" sz="1400" dirty="0"/>
          </a:p>
        </p:txBody>
      </p:sp>
      <p:sp>
        <p:nvSpPr>
          <p:cNvPr id="20" name="Shape 9"/>
          <p:cNvSpPr/>
          <p:nvPr/>
        </p:nvSpPr>
        <p:spPr>
          <a:xfrm>
            <a:off x="10291522" y="3059014"/>
            <a:ext cx="1130123" cy="292191"/>
          </a:xfrm>
          <a:prstGeom prst="roundRect">
            <a:avLst>
              <a:gd name="adj" fmla="val 9388"/>
            </a:avLst>
          </a:prstGeom>
          <a:solidFill>
            <a:srgbClr val="E295FD">
              <a:alpha val="100000"/>
            </a:srgbClr>
          </a:solidFill>
          <a:ln/>
        </p:spPr>
      </p:sp>
      <p:sp>
        <p:nvSpPr>
          <p:cNvPr id="21" name="Text 10"/>
          <p:cNvSpPr/>
          <p:nvPr/>
        </p:nvSpPr>
        <p:spPr>
          <a:xfrm>
            <a:off x="10308452" y="3050545"/>
            <a:ext cx="1096262"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10 milhões</a:t>
            </a:r>
            <a:endParaRPr lang="en-US" sz="1600" dirty="0"/>
          </a:p>
        </p:txBody>
      </p:sp>
      <p:sp>
        <p:nvSpPr>
          <p:cNvPr id="22" name="Shape 11"/>
          <p:cNvSpPr/>
          <p:nvPr/>
        </p:nvSpPr>
        <p:spPr>
          <a:xfrm>
            <a:off x="10234601" y="4548021"/>
            <a:ext cx="700074" cy="525302"/>
          </a:xfrm>
          <a:prstGeom prst="rect">
            <a:avLst/>
          </a:prstGeom>
          <a:noFill/>
          <a:ln/>
        </p:spPr>
      </p:sp>
      <p:sp>
        <p:nvSpPr>
          <p:cNvPr id="23" name="Text 12"/>
          <p:cNvSpPr/>
          <p:nvPr/>
        </p:nvSpPr>
        <p:spPr>
          <a:xfrm>
            <a:off x="9691544" y="4488839"/>
            <a:ext cx="1786188"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Aquisição de penhor</a:t>
            </a:r>
            <a:endParaRPr lang="en-US" sz="1400" dirty="0"/>
          </a:p>
        </p:txBody>
      </p:sp>
      <p:sp>
        <p:nvSpPr>
          <p:cNvPr id="24" name="Shape 13"/>
          <p:cNvSpPr/>
          <p:nvPr/>
        </p:nvSpPr>
        <p:spPr>
          <a:xfrm>
            <a:off x="10006878" y="4810673"/>
            <a:ext cx="1155519" cy="292191"/>
          </a:xfrm>
          <a:prstGeom prst="roundRect">
            <a:avLst>
              <a:gd name="adj" fmla="val 9388"/>
            </a:avLst>
          </a:prstGeom>
          <a:solidFill>
            <a:srgbClr val="9848FF">
              <a:alpha val="100000"/>
            </a:srgbClr>
          </a:solidFill>
          <a:ln/>
        </p:spPr>
      </p:sp>
      <p:sp>
        <p:nvSpPr>
          <p:cNvPr id="25" name="Text 14"/>
          <p:cNvSpPr/>
          <p:nvPr/>
        </p:nvSpPr>
        <p:spPr>
          <a:xfrm>
            <a:off x="10023809" y="4802204"/>
            <a:ext cx="1121658"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40 milhões</a:t>
            </a:r>
            <a:endParaRPr lang="en-US" sz="1600" dirty="0"/>
          </a:p>
        </p:txBody>
      </p:sp>
      <p:pic>
        <p:nvPicPr>
          <p:cNvPr id="26"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83774" y="2567194"/>
            <a:ext cx="276839" cy="152565"/>
          </a:xfrm>
          <a:prstGeom prst="rect">
            <a:avLst/>
          </a:prstGeom>
        </p:spPr>
      </p:pic>
      <p:pic>
        <p:nvPicPr>
          <p:cNvPr id="27"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74290" y="3322088"/>
            <a:ext cx="292057" cy="109969"/>
          </a:xfrm>
          <a:prstGeom prst="rect">
            <a:avLst/>
          </a:prstGeom>
        </p:spPr>
      </p:pic>
      <p:pic>
        <p:nvPicPr>
          <p:cNvPr id="28"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778835" y="4747414"/>
            <a:ext cx="199970" cy="132077"/>
          </a:xfrm>
          <a:prstGeom prst="rect">
            <a:avLst/>
          </a:prstGeom>
        </p:spPr>
      </p:pic>
      <p:sp>
        <p:nvSpPr>
          <p:cNvPr id="29" name="Shape 15"/>
          <p:cNvSpPr/>
          <p:nvPr/>
        </p:nvSpPr>
        <p:spPr>
          <a:xfrm>
            <a:off x="5498241" y="6021681"/>
            <a:ext cx="5980765" cy="2388346"/>
          </a:xfrm>
          <a:prstGeom prst="rect">
            <a:avLst/>
          </a:prstGeom>
          <a:noFill/>
          <a:ln/>
        </p:spPr>
      </p:sp>
      <p:pic>
        <p:nvPicPr>
          <p:cNvPr id="30" name="Image 12" descr=" ">    </p:cNvPr>
          <p:cNvPicPr>
            <a:picLocks noChangeAspect="1"/>
          </p:cNvPicPr>
          <p:nvPr/>
        </p:nvPicPr>
        <p:blipFill>
          <a:blip r:embed="rId23"/>
          <a:stretch>
            <a:fillRect/>
          </a:stretch>
        </p:blipFill>
        <p:spPr>
          <a:xfrm>
            <a:off x="5498241" y="6021681"/>
            <a:ext cx="5980765" cy="558975"/>
          </a:xfrm>
          <a:prstGeom prst="rect">
            <a:avLst/>
          </a:prstGeom>
        </p:spPr>
      </p:pic>
      <p:sp>
        <p:nvSpPr>
          <p:cNvPr id="31" name="Shape 16"/>
          <p:cNvSpPr/>
          <p:nvPr/>
        </p:nvSpPr>
        <p:spPr>
          <a:xfrm>
            <a:off x="6133142" y="6148721"/>
            <a:ext cx="4710964" cy="304895"/>
          </a:xfrm>
          <a:prstGeom prst="rect">
            <a:avLst/>
          </a:prstGeom>
          <a:noFill/>
          <a:ln/>
        </p:spPr>
      </p:sp>
      <p:sp>
        <p:nvSpPr>
          <p:cNvPr id="32" name="Text 17"/>
          <p:cNvSpPr/>
          <p:nvPr/>
        </p:nvSpPr>
        <p:spPr>
          <a:xfrm>
            <a:off x="6103513" y="6138134"/>
            <a:ext cx="3563910" cy="326069"/>
          </a:xfrm>
          <a:prstGeom prst="rect">
            <a:avLst/>
          </a:prstGeom>
          <a:noFill/>
          <a:ln/>
        </p:spPr>
        <p:txBody>
          <a:bodyPr wrap="square" lIns="0" tIns="0" rIns="0" bIns="0" rtlCol="0" anchor="ctr"/>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Liquidez de abertura de swap Raydium:</a:t>
            </a:r>
            <a:endParaRPr lang="en-US" sz="1400" dirty="0"/>
          </a:p>
        </p:txBody>
      </p:sp>
      <p:sp>
        <p:nvSpPr>
          <p:cNvPr id="33" name="Text 18"/>
          <p:cNvSpPr/>
          <p:nvPr/>
        </p:nvSpPr>
        <p:spPr>
          <a:xfrm>
            <a:off x="9713982" y="6114844"/>
            <a:ext cx="1197846" cy="372650"/>
          </a:xfrm>
          <a:prstGeom prst="rect">
            <a:avLst/>
          </a:prstGeom>
          <a:noFill/>
          <a:ln/>
        </p:spPr>
        <p:txBody>
          <a:bodyPr wrap="square" lIns="0" tIns="0" rIns="0" bIns="0" rtlCol="0" anchor="ctr"/>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90 milhões</a:t>
            </a:r>
            <a:endParaRPr lang="en-US" sz="1600" dirty="0"/>
          </a:p>
        </p:txBody>
      </p:sp>
      <p:pic>
        <p:nvPicPr>
          <p:cNvPr id="34" name="Image 13" descr=" ">    </p:cNvPr>
          <p:cNvPicPr>
            <a:picLocks noChangeAspect="1"/>
          </p:cNvPicPr>
          <p:nvPr/>
        </p:nvPicPr>
        <p:blipFill>
          <a:blip r:embed="rId24"/>
          <a:stretch>
            <a:fillRect/>
          </a:stretch>
        </p:blipFill>
        <p:spPr>
          <a:xfrm>
            <a:off x="5498241" y="6631472"/>
            <a:ext cx="5980765" cy="558975"/>
          </a:xfrm>
          <a:prstGeom prst="rect">
            <a:avLst/>
          </a:prstGeom>
        </p:spPr>
      </p:pic>
      <p:sp>
        <p:nvSpPr>
          <p:cNvPr id="35" name="Shape 19"/>
          <p:cNvSpPr/>
          <p:nvPr/>
        </p:nvSpPr>
        <p:spPr>
          <a:xfrm>
            <a:off x="5669664" y="6758511"/>
            <a:ext cx="5637919" cy="304895"/>
          </a:xfrm>
          <a:prstGeom prst="rect">
            <a:avLst/>
          </a:prstGeom>
          <a:noFill/>
          <a:ln/>
        </p:spPr>
      </p:sp>
      <p:sp>
        <p:nvSpPr>
          <p:cNvPr id="36" name="Text 20"/>
          <p:cNvSpPr/>
          <p:nvPr/>
        </p:nvSpPr>
        <p:spPr>
          <a:xfrm>
            <a:off x="5640035" y="6777567"/>
            <a:ext cx="4490865"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Alocado para aquisição de detentores de penhor:</a:t>
            </a:r>
            <a:endParaRPr lang="en-US" sz="1400" dirty="0"/>
          </a:p>
        </p:txBody>
      </p:sp>
      <p:sp>
        <p:nvSpPr>
          <p:cNvPr id="37" name="Text 21"/>
          <p:cNvSpPr/>
          <p:nvPr/>
        </p:nvSpPr>
        <p:spPr>
          <a:xfrm>
            <a:off x="10177460" y="6758511"/>
            <a:ext cx="1197846"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40 milhões</a:t>
            </a:r>
            <a:endParaRPr lang="en-US" sz="1600" dirty="0"/>
          </a:p>
        </p:txBody>
      </p:sp>
      <p:pic>
        <p:nvPicPr>
          <p:cNvPr id="38" name="Image 14" descr=" ">    </p:cNvPr>
          <p:cNvPicPr>
            <a:picLocks noChangeAspect="1"/>
          </p:cNvPicPr>
          <p:nvPr/>
        </p:nvPicPr>
        <p:blipFill>
          <a:blip r:embed="rId25"/>
          <a:stretch>
            <a:fillRect/>
          </a:stretch>
        </p:blipFill>
        <p:spPr>
          <a:xfrm>
            <a:off x="5498241" y="7241262"/>
            <a:ext cx="5980765" cy="558975"/>
          </a:xfrm>
          <a:prstGeom prst="rect">
            <a:avLst/>
          </a:prstGeom>
        </p:spPr>
      </p:pic>
      <p:sp>
        <p:nvSpPr>
          <p:cNvPr id="39" name="Shape 22"/>
          <p:cNvSpPr/>
          <p:nvPr/>
        </p:nvSpPr>
        <p:spPr>
          <a:xfrm>
            <a:off x="6901371" y="7368302"/>
            <a:ext cx="3174504" cy="304895"/>
          </a:xfrm>
          <a:prstGeom prst="rect">
            <a:avLst/>
          </a:prstGeom>
          <a:noFill/>
          <a:ln/>
        </p:spPr>
      </p:sp>
      <p:sp>
        <p:nvSpPr>
          <p:cNvPr id="40" name="Text 23"/>
          <p:cNvSpPr/>
          <p:nvPr/>
        </p:nvSpPr>
        <p:spPr>
          <a:xfrm>
            <a:off x="6871743" y="7387358"/>
            <a:ext cx="2078242"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Criadores de mercado</a:t>
            </a:r>
            <a:endParaRPr lang="en-US" sz="1400" dirty="0"/>
          </a:p>
        </p:txBody>
      </p:sp>
      <p:sp>
        <p:nvSpPr>
          <p:cNvPr id="41" name="Text 24"/>
          <p:cNvSpPr/>
          <p:nvPr/>
        </p:nvSpPr>
        <p:spPr>
          <a:xfrm>
            <a:off x="8996544" y="7368302"/>
            <a:ext cx="1147054"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10 milhões</a:t>
            </a:r>
            <a:endParaRPr lang="en-US" sz="1600" dirty="0"/>
          </a:p>
        </p:txBody>
      </p:sp>
      <p:pic>
        <p:nvPicPr>
          <p:cNvPr id="42" name="Image 15" descr=" ">    </p:cNvPr>
          <p:cNvPicPr>
            <a:picLocks noChangeAspect="1"/>
          </p:cNvPicPr>
          <p:nvPr/>
        </p:nvPicPr>
        <p:blipFill>
          <a:blip r:embed="rId26"/>
          <a:stretch>
            <a:fillRect/>
          </a:stretch>
        </p:blipFill>
        <p:spPr>
          <a:xfrm>
            <a:off x="5498241" y="7851053"/>
            <a:ext cx="5980765" cy="558975"/>
          </a:xfrm>
          <a:prstGeom prst="rect">
            <a:avLst/>
          </a:prstGeom>
        </p:spPr>
      </p:pic>
      <p:sp>
        <p:nvSpPr>
          <p:cNvPr id="43" name="Shape 25"/>
          <p:cNvSpPr/>
          <p:nvPr/>
        </p:nvSpPr>
        <p:spPr>
          <a:xfrm>
            <a:off x="6609317" y="7978092"/>
            <a:ext cx="3758613" cy="304895"/>
          </a:xfrm>
          <a:prstGeom prst="rect">
            <a:avLst/>
          </a:prstGeom>
          <a:noFill/>
          <a:ln/>
        </p:spPr>
      </p:sp>
      <p:sp>
        <p:nvSpPr>
          <p:cNvPr id="44" name="Text 26"/>
          <p:cNvSpPr/>
          <p:nvPr/>
        </p:nvSpPr>
        <p:spPr>
          <a:xfrm>
            <a:off x="6575456" y="7978092"/>
            <a:ext cx="2518440" cy="372650"/>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Fornecimento máximo:</a:t>
            </a:r>
            <a:endParaRPr lang="en-US" sz="1600" dirty="0"/>
          </a:p>
        </p:txBody>
      </p:sp>
      <p:sp>
        <p:nvSpPr>
          <p:cNvPr id="45" name="Text 27"/>
          <p:cNvSpPr/>
          <p:nvPr/>
        </p:nvSpPr>
        <p:spPr>
          <a:xfrm>
            <a:off x="9136222" y="7978092"/>
            <a:ext cx="1299430"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140 milhões</a:t>
            </a:r>
            <a:endParaRPr lang="en-US" sz="1600" dirty="0"/>
          </a:p>
        </p:txBody>
      </p:sp>
      <p:sp>
        <p:nvSpPr>
          <p:cNvPr id="46" name="Shape 28"/>
          <p:cNvSpPr/>
          <p:nvPr/>
        </p:nvSpPr>
        <p:spPr>
          <a:xfrm>
            <a:off x="1206311" y="1600700"/>
            <a:ext cx="3606236" cy="7190446"/>
          </a:xfrm>
          <a:prstGeom prst="rect">
            <a:avLst/>
          </a:prstGeom>
          <a:noFill/>
          <a:ln/>
        </p:spPr>
      </p:sp>
      <p:pic>
        <p:nvPicPr>
          <p:cNvPr id="47" name="Image 16" descr=" ">    </p:cNvPr>
          <p:cNvPicPr>
            <a:picLocks noChangeAspect="1"/>
          </p:cNvPicPr>
          <p:nvPr/>
        </p:nvPicPr>
        <p:blipFill>
          <a:blip r:embed="rId27"/>
          <a:stretch>
            <a:fillRect/>
          </a:stretch>
        </p:blipFill>
        <p:spPr>
          <a:xfrm>
            <a:off x="1155519" y="1600700"/>
            <a:ext cx="1879306" cy="1499068"/>
          </a:xfrm>
          <a:prstGeom prst="rect">
            <a:avLst/>
          </a:prstGeom>
        </p:spPr>
      </p:pic>
      <p:pic>
        <p:nvPicPr>
          <p:cNvPr id="48" name="Image 17" descr=" ">    </p:cNvPr>
          <p:cNvPicPr>
            <a:picLocks noChangeAspect="1"/>
          </p:cNvPicPr>
          <p:nvPr/>
        </p:nvPicPr>
        <p:blipFill>
          <a:blip r:embed="rId28"/>
          <a:stretch>
            <a:fillRect/>
          </a:stretch>
        </p:blipFill>
        <p:spPr>
          <a:xfrm>
            <a:off x="2984034" y="1600700"/>
            <a:ext cx="1879306" cy="1499068"/>
          </a:xfrm>
          <a:prstGeom prst="rect">
            <a:avLst/>
          </a:prstGeom>
        </p:spPr>
      </p:pic>
      <p:pic>
        <p:nvPicPr>
          <p:cNvPr id="49" name="Image 18" descr=" ">    </p:cNvPr>
          <p:cNvPicPr>
            <a:picLocks noChangeAspect="1"/>
          </p:cNvPicPr>
          <p:nvPr/>
        </p:nvPicPr>
        <p:blipFill>
          <a:blip r:embed="rId29"/>
          <a:stretch>
            <a:fillRect/>
          </a:stretch>
        </p:blipFill>
        <p:spPr>
          <a:xfrm>
            <a:off x="1155519" y="3048953"/>
            <a:ext cx="1879306" cy="1499068"/>
          </a:xfrm>
          <a:prstGeom prst="rect">
            <a:avLst/>
          </a:prstGeom>
        </p:spPr>
      </p:pic>
      <p:pic>
        <p:nvPicPr>
          <p:cNvPr id="50" name="Image 19" descr=" ">    </p:cNvPr>
          <p:cNvPicPr>
            <a:picLocks noChangeAspect="1"/>
          </p:cNvPicPr>
          <p:nvPr/>
        </p:nvPicPr>
        <p:blipFill>
          <a:blip r:embed="rId30"/>
          <a:stretch>
            <a:fillRect/>
          </a:stretch>
        </p:blipFill>
        <p:spPr>
          <a:xfrm>
            <a:off x="2984034" y="3048953"/>
            <a:ext cx="1879306" cy="1499068"/>
          </a:xfrm>
          <a:prstGeom prst="rect">
            <a:avLst/>
          </a:prstGeom>
        </p:spPr>
      </p:pic>
      <p:pic>
        <p:nvPicPr>
          <p:cNvPr id="51" name="Image 20" descr=" ">    </p:cNvPr>
          <p:cNvPicPr>
            <a:picLocks noChangeAspect="1"/>
          </p:cNvPicPr>
          <p:nvPr/>
        </p:nvPicPr>
        <p:blipFill>
          <a:blip r:embed="rId31"/>
          <a:stretch>
            <a:fillRect/>
          </a:stretch>
        </p:blipFill>
        <p:spPr>
          <a:xfrm>
            <a:off x="1155519" y="4497205"/>
            <a:ext cx="1879306" cy="1499068"/>
          </a:xfrm>
          <a:prstGeom prst="rect">
            <a:avLst/>
          </a:prstGeom>
        </p:spPr>
      </p:pic>
      <p:pic>
        <p:nvPicPr>
          <p:cNvPr id="52" name="Image 21" descr=" ">    </p:cNvPr>
          <p:cNvPicPr>
            <a:picLocks noChangeAspect="1"/>
          </p:cNvPicPr>
          <p:nvPr/>
        </p:nvPicPr>
        <p:blipFill>
          <a:blip r:embed="rId32"/>
          <a:stretch>
            <a:fillRect/>
          </a:stretch>
        </p:blipFill>
        <p:spPr>
          <a:xfrm>
            <a:off x="2984034" y="4497205"/>
            <a:ext cx="1879306" cy="1499068"/>
          </a:xfrm>
          <a:prstGeom prst="rect">
            <a:avLst/>
          </a:prstGeom>
        </p:spPr>
      </p:pic>
      <p:pic>
        <p:nvPicPr>
          <p:cNvPr id="53" name="Image 22" descr=" ">    </p:cNvPr>
          <p:cNvPicPr>
            <a:picLocks noChangeAspect="1"/>
          </p:cNvPicPr>
          <p:nvPr/>
        </p:nvPicPr>
        <p:blipFill>
          <a:blip r:embed="rId33"/>
          <a:stretch>
            <a:fillRect/>
          </a:stretch>
        </p:blipFill>
        <p:spPr>
          <a:xfrm>
            <a:off x="1155519" y="5945457"/>
            <a:ext cx="1879306" cy="1499068"/>
          </a:xfrm>
          <a:prstGeom prst="rect">
            <a:avLst/>
          </a:prstGeom>
        </p:spPr>
      </p:pic>
      <p:pic>
        <p:nvPicPr>
          <p:cNvPr id="54" name="Image 23" descr=" ">    </p:cNvPr>
          <p:cNvPicPr>
            <a:picLocks noChangeAspect="1"/>
          </p:cNvPicPr>
          <p:nvPr/>
        </p:nvPicPr>
        <p:blipFill>
          <a:blip r:embed="rId34"/>
          <a:stretch>
            <a:fillRect/>
          </a:stretch>
        </p:blipFill>
        <p:spPr>
          <a:xfrm>
            <a:off x="2984034" y="5945457"/>
            <a:ext cx="1879306" cy="1499068"/>
          </a:xfrm>
          <a:prstGeom prst="rect">
            <a:avLst/>
          </a:prstGeom>
        </p:spPr>
      </p:pic>
      <p:pic>
        <p:nvPicPr>
          <p:cNvPr id="55" name="Image 24" descr=" ">    </p:cNvPr>
          <p:cNvPicPr>
            <a:picLocks noChangeAspect="1"/>
          </p:cNvPicPr>
          <p:nvPr/>
        </p:nvPicPr>
        <p:blipFill>
          <a:blip r:embed="rId35"/>
          <a:stretch>
            <a:fillRect/>
          </a:stretch>
        </p:blipFill>
        <p:spPr>
          <a:xfrm>
            <a:off x="1155519" y="7393710"/>
            <a:ext cx="1879306" cy="1499068"/>
          </a:xfrm>
          <a:prstGeom prst="rect">
            <a:avLst/>
          </a:prstGeom>
        </p:spPr>
      </p:pic>
      <p:pic>
        <p:nvPicPr>
          <p:cNvPr id="56" name="Image 25" descr=" ">    </p:cNvPr>
          <p:cNvPicPr>
            <a:picLocks noChangeAspect="1"/>
          </p:cNvPicPr>
          <p:nvPr/>
        </p:nvPicPr>
        <p:blipFill>
          <a:blip r:embed="rId36"/>
          <a:stretch>
            <a:fillRect/>
          </a:stretch>
        </p:blipFill>
        <p:spPr>
          <a:xfrm>
            <a:off x="2984034" y="7393710"/>
            <a:ext cx="1879306" cy="14990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7"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5" cy="514511"/>
          </a:xfrm>
          <a:prstGeom prst="rect">
            <a:avLst/>
          </a:prstGeom>
        </p:spPr>
      </p:pic>
      <p:sp>
        <p:nvSpPr>
          <p:cNvPr id="7" name="Text 0"/>
          <p:cNvSpPr/>
          <p:nvPr/>
        </p:nvSpPr>
        <p:spPr>
          <a:xfrm>
            <a:off x="4247486" y="686014"/>
            <a:ext cx="4520494"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FAÇA UM COMPROMISSO</a:t>
            </a:r>
            <a:endParaRPr lang="en-US" sz="3300" dirty="0"/>
          </a:p>
        </p:txBody>
      </p:sp>
      <p:sp>
        <p:nvSpPr>
          <p:cNvPr id="8" name="Shape 1"/>
          <p:cNvSpPr/>
          <p:nvPr/>
        </p:nvSpPr>
        <p:spPr>
          <a:xfrm>
            <a:off x="2412623" y="4941844"/>
            <a:ext cx="3961781" cy="2972729"/>
          </a:xfrm>
          <a:prstGeom prst="roundRect">
            <a:avLst>
              <a:gd name="adj" fmla="val 3384"/>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9" name="Text 2"/>
          <p:cNvSpPr/>
          <p:nvPr/>
        </p:nvSpPr>
        <p:spPr>
          <a:xfrm>
            <a:off x="2691979" y="5246739"/>
            <a:ext cx="3403068"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Detalhes do compromisso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SolHeist</a:t>
            </a:r>
            <a:endParaRPr lang="en-US" sz="2400" dirty="0"/>
          </a:p>
        </p:txBody>
      </p:sp>
      <p:sp>
        <p:nvSpPr>
          <p:cNvPr id="10" name="Text 3"/>
          <p:cNvSpPr/>
          <p:nvPr/>
        </p:nvSpPr>
        <p:spPr>
          <a:xfrm>
            <a:off x="3449628" y="5932753"/>
            <a:ext cx="1887772"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penhor = 1 dólar</a:t>
            </a:r>
            <a:endParaRPr lang="en-US" sz="2000" dirty="0"/>
          </a:p>
        </p:txBody>
      </p:sp>
      <p:sp>
        <p:nvSpPr>
          <p:cNvPr id="11" name="Text 4"/>
          <p:cNvSpPr/>
          <p:nvPr/>
        </p:nvSpPr>
        <p:spPr>
          <a:xfrm>
            <a:off x="3182969" y="6529840"/>
            <a:ext cx="2433786"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Penhor = 40 SolHeist</a:t>
            </a:r>
            <a:endParaRPr lang="en-US" sz="2000" dirty="0"/>
          </a:p>
        </p:txBody>
      </p:sp>
      <p:sp>
        <p:nvSpPr>
          <p:cNvPr id="12" name="Text 5"/>
          <p:cNvSpPr/>
          <p:nvPr/>
        </p:nvSpPr>
        <p:spPr>
          <a:xfrm>
            <a:off x="2865519" y="7126926"/>
            <a:ext cx="3055989"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Período de aquisição: 2 anos</a:t>
            </a:r>
            <a:endParaRPr lang="en-US" sz="2000" dirty="0"/>
          </a:p>
        </p:txBody>
      </p:sp>
      <p:pic>
        <p:nvPicPr>
          <p:cNvPr id="13" name="Image 5" descr=" ">    </p:cNvPr>
          <p:cNvPicPr>
            <a:picLocks noChangeAspect="1"/>
          </p:cNvPicPr>
          <p:nvPr/>
        </p:nvPicPr>
        <p:blipFill>
          <a:blip r:embed="rId9"/>
          <a:stretch>
            <a:fillRect/>
          </a:stretch>
        </p:blipFill>
        <p:spPr>
          <a:xfrm>
            <a:off x="6628364" y="1715036"/>
            <a:ext cx="3961781" cy="2972729"/>
          </a:xfrm>
          <a:prstGeom prst="rect">
            <a:avLst/>
          </a:prstGeom>
        </p:spPr>
      </p:pic>
      <p:sp>
        <p:nvSpPr>
          <p:cNvPr id="14" name="Text 6"/>
          <p:cNvSpPr/>
          <p:nvPr/>
        </p:nvSpPr>
        <p:spPr>
          <a:xfrm>
            <a:off x="7148983" y="1867483"/>
            <a:ext cx="2920544" cy="813054"/>
          </a:xfrm>
          <a:prstGeom prst="rect">
            <a:avLst/>
          </a:prstGeom>
          <a:noFill/>
          <a:ln/>
        </p:spPr>
        <p:txBody>
          <a:bodyPr wrap="square" lIns="0" tIns="0" rIns="0" bIns="0" rtlCol="0" anchor="t"/>
          <a:lstStyle/>
          <a:p>
            <a:pPr algn="ctr" indent="0" marL="0">
              <a:lnSpc>
                <a:spcPts val="2800"/>
              </a:lnSpc>
              <a:buNone/>
            </a:pPr>
            <a:r>
              <a:rPr lang="en-US" sz="2400" dirty="0">
                <a:solidFill>
                  <a:srgbClr val="FFFFFF">
                    <a:alpha val="100000"/>
                  </a:srgbClr>
                </a:solidFill>
                <a:latin typeface="Saira SemiCondensed Bold" pitchFamily="34" charset="0"/>
                <a:ea typeface="Saira SemiCondensed Bold" pitchFamily="34" charset="-122"/>
                <a:cs typeface="Saira SemiCondensed Bold" pitchFamily="34" charset="-120"/>
              </a:rPr>
              <a:t>Benefícios do </a:t>
            </a:r>
            <a:endParaRPr lang="en-US" sz="2400" dirty="0"/>
          </a:p>
          <a:p>
            <a:pPr algn="ctr" indent="0" marL="0">
              <a:lnSpc>
                <a:spcPts val="2800"/>
              </a:lnSpc>
              <a:buNone/>
            </a:pPr>
            <a:r>
              <a:rPr lang="en-US" sz="2400" dirty="0">
                <a:solidFill>
                  <a:srgbClr val="FFFFFF">
                    <a:alpha val="100000"/>
                  </a:srgbClr>
                </a:solidFill>
                <a:latin typeface="Saira SemiCondensed Bold" pitchFamily="34" charset="0"/>
                <a:ea typeface="Saira SemiCondensed Bold" pitchFamily="34" charset="-122"/>
                <a:cs typeface="Saira SemiCondensed Bold" pitchFamily="34" charset="-120"/>
              </a:rPr>
              <a:t>Compromisso SolHeist</a:t>
            </a:r>
            <a:endParaRPr lang="en-US" sz="2400" dirty="0"/>
          </a:p>
        </p:txBody>
      </p:sp>
      <p:sp>
        <p:nvSpPr>
          <p:cNvPr id="15" name="Text 7"/>
          <p:cNvSpPr/>
          <p:nvPr/>
        </p:nvSpPr>
        <p:spPr>
          <a:xfrm>
            <a:off x="7239985" y="2782169"/>
            <a:ext cx="2738539"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Obtenha o token SolHeist</a:t>
            </a:r>
            <a:endParaRPr lang="en-US" sz="2000" dirty="0"/>
          </a:p>
        </p:txBody>
      </p:sp>
      <p:sp>
        <p:nvSpPr>
          <p:cNvPr id="16" name="Text 8"/>
          <p:cNvSpPr/>
          <p:nvPr/>
        </p:nvSpPr>
        <p:spPr>
          <a:xfrm>
            <a:off x="6818834" y="3379256"/>
            <a:ext cx="3580840"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Obtenha 25% de tokens de tripulação</a:t>
            </a:r>
            <a:endParaRPr lang="en-US" sz="1800" dirty="0"/>
          </a:p>
        </p:txBody>
      </p:sp>
      <p:sp>
        <p:nvSpPr>
          <p:cNvPr id="17" name="Text 9"/>
          <p:cNvSpPr/>
          <p:nvPr/>
        </p:nvSpPr>
        <p:spPr>
          <a:xfrm>
            <a:off x="7271730" y="3938230"/>
            <a:ext cx="2675049"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Acesso ao círculo interno</a:t>
            </a:r>
            <a:endParaRPr lang="en-US" sz="2000" dirty="0"/>
          </a:p>
        </p:txBody>
      </p:sp>
      <p:sp>
        <p:nvSpPr>
          <p:cNvPr id="18" name="Shape 10"/>
          <p:cNvSpPr/>
          <p:nvPr/>
        </p:nvSpPr>
        <p:spPr>
          <a:xfrm>
            <a:off x="6628364" y="4941844"/>
            <a:ext cx="3961781" cy="2972729"/>
          </a:xfrm>
          <a:prstGeom prst="roundRect">
            <a:avLst>
              <a:gd name="adj" fmla="val 3384"/>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19" name="Text 11"/>
          <p:cNvSpPr/>
          <p:nvPr/>
        </p:nvSpPr>
        <p:spPr>
          <a:xfrm>
            <a:off x="6907721" y="5246739"/>
            <a:ext cx="3403068" cy="813054"/>
          </a:xfrm>
          <a:prstGeom prst="rect">
            <a:avLst/>
          </a:prstGeom>
          <a:noFill/>
          <a:ln/>
        </p:spPr>
        <p:txBody>
          <a:bodyPr wrap="square" lIns="0" tIns="0" rIns="0" bIns="0" rtlCol="0" anchor="t"/>
          <a:lstStyle/>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Detalhes do compromisso </a:t>
            </a:r>
            <a:endParaRPr lang="en-US" sz="2400" dirty="0"/>
          </a:p>
          <a:p>
            <a:pPr algn="ctr" indent="0" marL="0">
              <a:lnSpc>
                <a:spcPts val="2800"/>
              </a:lnSpc>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da tripulação</a:t>
            </a:r>
            <a:endParaRPr lang="en-US" sz="2400" dirty="0"/>
          </a:p>
        </p:txBody>
      </p:sp>
      <p:sp>
        <p:nvSpPr>
          <p:cNvPr id="20" name="Text 12"/>
          <p:cNvSpPr/>
          <p:nvPr/>
        </p:nvSpPr>
        <p:spPr>
          <a:xfrm>
            <a:off x="6704552" y="5932753"/>
            <a:ext cx="3822103"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Compromisso de Tripulação = 1 Assalto</a:t>
            </a:r>
            <a:endParaRPr lang="en-US" sz="1800" dirty="0"/>
          </a:p>
        </p:txBody>
      </p:sp>
      <p:sp>
        <p:nvSpPr>
          <p:cNvPr id="21" name="Text 13"/>
          <p:cNvSpPr/>
          <p:nvPr/>
        </p:nvSpPr>
        <p:spPr>
          <a:xfrm>
            <a:off x="6933117" y="6529840"/>
            <a:ext cx="3364974" cy="787646"/>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Compromisso de </a:t>
            </a:r>
            <a:endParaRPr lang="en-US" sz="1800" dirty="0"/>
          </a:p>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Tripulação = 0,4 ficha de tripulação</a:t>
            </a:r>
            <a:endParaRPr lang="en-US" sz="1800" dirty="0"/>
          </a:p>
        </p:txBody>
      </p:sp>
      <p:sp>
        <p:nvSpPr>
          <p:cNvPr id="22" name="Text 14"/>
          <p:cNvSpPr/>
          <p:nvPr/>
        </p:nvSpPr>
        <p:spPr>
          <a:xfrm>
            <a:off x="7314057" y="7381006"/>
            <a:ext cx="2603093"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Período de aquisição: 1 ano</a:t>
            </a:r>
            <a:endParaRPr lang="en-US" sz="1800" dirty="0"/>
          </a:p>
        </p:txBody>
      </p:sp>
      <p:pic>
        <p:nvPicPr>
          <p:cNvPr id="23" name="Image 6" descr=" ">    </p:cNvPr>
          <p:cNvPicPr>
            <a:picLocks noChangeAspect="1"/>
          </p:cNvPicPr>
          <p:nvPr/>
        </p:nvPicPr>
        <p:blipFill>
          <a:blip r:embed="rId10"/>
          <a:stretch>
            <a:fillRect/>
          </a:stretch>
        </p:blipFill>
        <p:spPr>
          <a:xfrm>
            <a:off x="2412623" y="1715036"/>
            <a:ext cx="3961781" cy="2972729"/>
          </a:xfrm>
          <a:prstGeom prst="rect">
            <a:avLst/>
          </a:prstGeom>
        </p:spPr>
      </p:pic>
      <p:sp>
        <p:nvSpPr>
          <p:cNvPr id="24" name="Text 15"/>
          <p:cNvSpPr/>
          <p:nvPr/>
        </p:nvSpPr>
        <p:spPr>
          <a:xfrm>
            <a:off x="2844356" y="1867483"/>
            <a:ext cx="3098316"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Bold" pitchFamily="34" charset="0"/>
                <a:ea typeface="Saira SemiCondensed Bold" pitchFamily="34" charset="-122"/>
                <a:cs typeface="Saira SemiCondensed Bold" pitchFamily="34" charset="-120"/>
              </a:rPr>
              <a:t>O que é uma promessa?</a:t>
            </a:r>
            <a:endParaRPr lang="en-US" sz="2400" dirty="0"/>
          </a:p>
        </p:txBody>
      </p:sp>
      <p:sp>
        <p:nvSpPr>
          <p:cNvPr id="25" name="Text 16"/>
          <p:cNvSpPr/>
          <p:nvPr/>
        </p:nvSpPr>
        <p:spPr>
          <a:xfrm>
            <a:off x="2660234" y="2553498"/>
            <a:ext cx="3466558" cy="1892891"/>
          </a:xfrm>
          <a:prstGeom prst="rect">
            <a:avLst/>
          </a:prstGeom>
          <a:noFill/>
          <a:ln/>
        </p:spPr>
        <p:txBody>
          <a:bodyPr wrap="square" lIns="0" tIns="0" rIns="0" bIns="0" rtlCol="0" anchor="t"/>
          <a:lstStyle/>
          <a:p>
            <a:pPr algn="ctr" indent="0" marL="0">
              <a:buNone/>
            </a:pPr>
            <a:r>
              <a:rPr lang="en-US" sz="1500" dirty="0">
                <a:solidFill>
                  <a:srgbClr val="FFFFFF">
                    <a:alpha val="100000"/>
                  </a:srgbClr>
                </a:solidFill>
                <a:latin typeface="Saira SemiCondensed Medium" pitchFamily="34" charset="0"/>
                <a:ea typeface="Saira SemiCondensed Medium" pitchFamily="34" charset="-122"/>
                <a:cs typeface="Saira SemiCondensed Medium" pitchFamily="34" charset="-120"/>
              </a:rPr>
              <a:t>Cada promessa representa uma certa quantidade de tokens solheístas. No caso do ecossistema Heist, uma promessa significa que o usuário pré-compra tokens e os mantém por um período de aquisição de dois anos com liberação gradual.</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88590" y="8848314"/>
            <a:ext cx="1342767" cy="457343"/>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8742" y="8921461"/>
            <a:ext cx="77687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64978" y="8921461"/>
            <a:ext cx="1204765" cy="301850"/>
          </a:xfrm>
          <a:prstGeom prst="rect">
            <a:avLst/>
          </a:prstGeom>
        </p:spPr>
      </p:pic>
      <p:pic>
        <p:nvPicPr>
          <p:cNvPr id="7"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7546" y="8819730"/>
            <a:ext cx="476465" cy="514511"/>
          </a:xfrm>
          <a:prstGeom prst="rect">
            <a:avLst/>
          </a:prstGeom>
        </p:spPr>
      </p:pic>
      <p:sp>
        <p:nvSpPr>
          <p:cNvPr id="8" name="Text 0"/>
          <p:cNvSpPr/>
          <p:nvPr/>
        </p:nvSpPr>
        <p:spPr>
          <a:xfrm>
            <a:off x="3828452" y="686014"/>
            <a:ext cx="5358563"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DETALHES DO COMPROMISSO</a:t>
            </a:r>
            <a:endParaRPr lang="en-US" sz="3300" dirty="0"/>
          </a:p>
        </p:txBody>
      </p:sp>
      <p:pic>
        <p:nvPicPr>
          <p:cNvPr id="9" name="Image 6" descr=" ">    </p:cNvPr>
          <p:cNvPicPr>
            <a:picLocks noChangeAspect="1"/>
          </p:cNvPicPr>
          <p:nvPr/>
        </p:nvPicPr>
        <p:blipFill>
          <a:blip r:embed="rId11"/>
          <a:stretch>
            <a:fillRect/>
          </a:stretch>
        </p:blipFill>
        <p:spPr>
          <a:xfrm>
            <a:off x="2361831" y="1715036"/>
            <a:ext cx="8279106" cy="5373779"/>
          </a:xfrm>
          <a:prstGeom prst="rect">
            <a:avLst/>
          </a:prstGeom>
        </p:spPr>
      </p:pic>
      <p:sp>
        <p:nvSpPr>
          <p:cNvPr id="10" name="Text 1"/>
          <p:cNvSpPr/>
          <p:nvPr/>
        </p:nvSpPr>
        <p:spPr>
          <a:xfrm>
            <a:off x="3974479" y="1918299"/>
            <a:ext cx="5066508" cy="584383"/>
          </a:xfrm>
          <a:prstGeom prst="rect">
            <a:avLst/>
          </a:prstGeom>
          <a:noFill/>
          <a:ln/>
        </p:spPr>
        <p:txBody>
          <a:bodyPr wrap="square" lIns="0" tIns="0" rIns="0" bIns="0" rtlCol="0" anchor="t"/>
          <a:lstStyle/>
          <a:p>
            <a:pPr algn="ctr" indent="0" marL="0">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Fases de venda (cada fase dura 15 dias)</a:t>
            </a:r>
            <a:endParaRPr lang="en-US" sz="2400" dirty="0"/>
          </a:p>
        </p:txBody>
      </p:sp>
      <p:sp>
        <p:nvSpPr>
          <p:cNvPr id="11" name="Shape 2"/>
          <p:cNvSpPr/>
          <p:nvPr/>
        </p:nvSpPr>
        <p:spPr>
          <a:xfrm>
            <a:off x="4164949" y="2528090"/>
            <a:ext cx="5244280" cy="1651516"/>
          </a:xfrm>
          <a:prstGeom prst="rect">
            <a:avLst/>
          </a:prstGeom>
          <a:noFill/>
          <a:ln/>
        </p:spPr>
      </p:sp>
      <p:sp>
        <p:nvSpPr>
          <p:cNvPr id="12" name="Text 3"/>
          <p:cNvSpPr/>
          <p:nvPr/>
        </p:nvSpPr>
        <p:spPr>
          <a:xfrm>
            <a:off x="4131088" y="2528090"/>
            <a:ext cx="5235815"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1 (50%) - Compre 100 e ganhe 50 promessas como bônus</a:t>
            </a:r>
            <a:endParaRPr lang="en-US" sz="1600" dirty="0"/>
          </a:p>
        </p:txBody>
      </p:sp>
      <p:sp>
        <p:nvSpPr>
          <p:cNvPr id="13" name="Text 4"/>
          <p:cNvSpPr/>
          <p:nvPr/>
        </p:nvSpPr>
        <p:spPr>
          <a:xfrm>
            <a:off x="4131088" y="2972729"/>
            <a:ext cx="5312003"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2 (40%) – Compre 100 e ganhe 40 promessas como bônus</a:t>
            </a:r>
            <a:endParaRPr lang="en-US" sz="1600" dirty="0"/>
          </a:p>
        </p:txBody>
      </p:sp>
      <p:sp>
        <p:nvSpPr>
          <p:cNvPr id="14" name="Text 5"/>
          <p:cNvSpPr/>
          <p:nvPr/>
        </p:nvSpPr>
        <p:spPr>
          <a:xfrm>
            <a:off x="4131088" y="3417368"/>
            <a:ext cx="5261211"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3 (30%) - Compre 100 e ganhe 30 promessas como bônus</a:t>
            </a:r>
            <a:endParaRPr lang="en-US" sz="1600" dirty="0"/>
          </a:p>
        </p:txBody>
      </p:sp>
      <p:sp>
        <p:nvSpPr>
          <p:cNvPr id="15" name="Text 6"/>
          <p:cNvSpPr/>
          <p:nvPr/>
        </p:nvSpPr>
        <p:spPr>
          <a:xfrm>
            <a:off x="4131088" y="3862006"/>
            <a:ext cx="5273909"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Fase 4 (20%) - Compre 100 e ganhe 20 promessas como bônus</a:t>
            </a:r>
            <a:endParaRPr lang="en-US" sz="1600" dirty="0"/>
          </a:p>
        </p:txBody>
      </p:sp>
      <p:sp>
        <p:nvSpPr>
          <p:cNvPr id="16" name="Text 7"/>
          <p:cNvSpPr/>
          <p:nvPr/>
        </p:nvSpPr>
        <p:spPr>
          <a:xfrm>
            <a:off x="4279231" y="4408277"/>
            <a:ext cx="4444305" cy="584383"/>
          </a:xfrm>
          <a:prstGeom prst="rect">
            <a:avLst/>
          </a:prstGeom>
          <a:noFill/>
          <a:ln/>
        </p:spPr>
        <p:txBody>
          <a:bodyPr wrap="square" lIns="0" tIns="0" rIns="0" bIns="0" rtlCol="0" anchor="t"/>
          <a:lstStyle/>
          <a:p>
            <a:pPr algn="ctr" indent="0" marL="0">
              <a:buNone/>
            </a:pPr>
            <a:r>
              <a:rPr lang="en-US" sz="2400" dirty="0">
                <a:solidFill>
                  <a:srgbClr val="E295FD">
                    <a:alpha val="100000"/>
                  </a:srgbClr>
                </a:solidFill>
                <a:latin typeface="Saira SemiCondensed Bold" pitchFamily="34" charset="0"/>
                <a:ea typeface="Saira SemiCondensed Bold" pitchFamily="34" charset="-122"/>
                <a:cs typeface="Saira SemiCondensed Bold" pitchFamily="34" charset="-120"/>
              </a:rPr>
              <a:t>Detalhes do bônus do Crew Pledge</a:t>
            </a:r>
            <a:endParaRPr lang="en-US" sz="2400" dirty="0"/>
          </a:p>
        </p:txBody>
      </p:sp>
      <p:sp>
        <p:nvSpPr>
          <p:cNvPr id="17" name="Shape 8"/>
          <p:cNvSpPr/>
          <p:nvPr/>
        </p:nvSpPr>
        <p:spPr>
          <a:xfrm>
            <a:off x="2768167" y="5018068"/>
            <a:ext cx="7466433" cy="1651516"/>
          </a:xfrm>
          <a:prstGeom prst="rect">
            <a:avLst/>
          </a:prstGeom>
          <a:noFill/>
          <a:ln/>
        </p:spPr>
      </p:sp>
      <p:sp>
        <p:nvSpPr>
          <p:cNvPr id="18" name="Text 9"/>
          <p:cNvSpPr/>
          <p:nvPr/>
        </p:nvSpPr>
        <p:spPr>
          <a:xfrm>
            <a:off x="2734306" y="5018068"/>
            <a:ext cx="7534156"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Os bônus de tokens de tripulação serão enviados diretamente para a carteira dos usuários</a:t>
            </a:r>
            <a:endParaRPr lang="en-US" sz="1600" dirty="0"/>
          </a:p>
        </p:txBody>
      </p:sp>
      <p:sp>
        <p:nvSpPr>
          <p:cNvPr id="19" name="Text 10"/>
          <p:cNvSpPr/>
          <p:nvPr/>
        </p:nvSpPr>
        <p:spPr>
          <a:xfrm>
            <a:off x="2797796" y="5462707"/>
            <a:ext cx="7407176"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Os bônus serão distribuídos sempre que a venda de promessas de tripulação for lançada</a:t>
            </a:r>
            <a:endParaRPr lang="en-US" sz="1600" dirty="0"/>
          </a:p>
        </p:txBody>
      </p:sp>
      <p:sp>
        <p:nvSpPr>
          <p:cNvPr id="20" name="Text 11"/>
          <p:cNvSpPr/>
          <p:nvPr/>
        </p:nvSpPr>
        <p:spPr>
          <a:xfrm>
            <a:off x="3972363" y="5907345"/>
            <a:ext cx="5058043"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A data de entrega do bônus será anunciada antes de ir ao ar</a:t>
            </a:r>
            <a:endParaRPr lang="en-US" sz="1600" dirty="0"/>
          </a:p>
        </p:txBody>
      </p:sp>
      <p:sp>
        <p:nvSpPr>
          <p:cNvPr id="21" name="Text 12"/>
          <p:cNvSpPr/>
          <p:nvPr/>
        </p:nvSpPr>
        <p:spPr>
          <a:xfrm>
            <a:off x="3464442" y="6351984"/>
            <a:ext cx="6073884"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Todos os compromissos da tripulação terão prazo de carência de um ano</a:t>
            </a:r>
            <a:endParaRPr lang="en-US" sz="1600" dirty="0"/>
          </a:p>
        </p:txBody>
      </p:sp>
      <p:sp>
        <p:nvSpPr>
          <p:cNvPr id="22" name="Shape 13"/>
          <p:cNvSpPr/>
          <p:nvPr/>
        </p:nvSpPr>
        <p:spPr>
          <a:xfrm>
            <a:off x="3542746" y="7241262"/>
            <a:ext cx="5917275" cy="1651516"/>
          </a:xfrm>
          <a:prstGeom prst="roundRect">
            <a:avLst>
              <a:gd name="adj" fmla="val 6090"/>
            </a:avLst>
          </a:prstGeom>
          <a:solidFill>
            <a:srgbClr val="FFFFFF">
              <a:alpha val="100000"/>
            </a:srgbClr>
          </a:solidFill>
          <a:ln w="12700">
            <a:solidFill>
              <a:srgbClr val="E295FD"/>
            </a:solidFill>
            <a:prstDash val="solid"/>
          </a:ln>
        </p:spPr>
      </p:sp>
      <p:sp>
        <p:nvSpPr>
          <p:cNvPr id="23" name="Text 14"/>
          <p:cNvSpPr/>
          <p:nvPr/>
        </p:nvSpPr>
        <p:spPr>
          <a:xfrm>
            <a:off x="5692944" y="7393710"/>
            <a:ext cx="1616881"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Medium" pitchFamily="34" charset="0"/>
                <a:ea typeface="Saira SemiCondensed Medium" pitchFamily="34" charset="-122"/>
                <a:cs typeface="Saira SemiCondensed Medium" pitchFamily="34" charset="-120"/>
              </a:rPr>
              <a:t>O que é aquisição?</a:t>
            </a:r>
            <a:endParaRPr lang="en-US" sz="1600" dirty="0"/>
          </a:p>
        </p:txBody>
      </p:sp>
      <p:sp>
        <p:nvSpPr>
          <p:cNvPr id="24" name="Text 15"/>
          <p:cNvSpPr/>
          <p:nvPr/>
        </p:nvSpPr>
        <p:spPr>
          <a:xfrm>
            <a:off x="3754380" y="7787533"/>
            <a:ext cx="5494008" cy="897747"/>
          </a:xfrm>
          <a:prstGeom prst="rect">
            <a:avLst/>
          </a:prstGeom>
          <a:noFill/>
          <a:ln/>
        </p:spPr>
        <p:txBody>
          <a:bodyPr wrap="square" lIns="0" tIns="0" rIns="0" bIns="0" rtlCol="0" anchor="t"/>
          <a:lstStyle/>
          <a:p>
            <a:pPr algn="ctr" indent="0" marL="0">
              <a:buNone/>
            </a:pPr>
            <a:r>
              <a:rPr lang="en-US" sz="1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A aquisição de criptomoedas refere-se à liberação gradual ou faseada de tokens ou moedas para partes interessadas, como funcionários, fundadores, investidores ou membros da comunidade.</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6"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5"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3384021" y="686014"/>
            <a:ext cx="6234726"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AO INVESTIR $ 1.000, VOCÊ OBTÉM</a:t>
            </a:r>
            <a:endParaRPr lang="en-US" sz="3300" dirty="0"/>
          </a:p>
        </p:txBody>
      </p:sp>
      <p:sp>
        <p:nvSpPr>
          <p:cNvPr id="8" name="Text 1"/>
          <p:cNvSpPr/>
          <p:nvPr/>
        </p:nvSpPr>
        <p:spPr>
          <a:xfrm>
            <a:off x="2406274" y="2756761"/>
            <a:ext cx="8190220"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Além de promessas de bônus para a tripulação</a:t>
            </a:r>
            <a:endParaRPr lang="en-US" sz="3300" dirty="0"/>
          </a:p>
        </p:txBody>
      </p:sp>
      <p:sp>
        <p:nvSpPr>
          <p:cNvPr id="9" name="Shape 2"/>
          <p:cNvSpPr/>
          <p:nvPr/>
        </p:nvSpPr>
        <p:spPr>
          <a:xfrm>
            <a:off x="2558650" y="7342894"/>
            <a:ext cx="7898166" cy="1410141"/>
          </a:xfrm>
          <a:prstGeom prst="roundRect">
            <a:avLst>
              <a:gd name="adj" fmla="val 7133"/>
            </a:avLst>
          </a:prstGeom>
          <a:solidFill>
            <a:srgbClr val="FFFFFF">
              <a:alpha val="100000"/>
            </a:srgbClr>
          </a:solidFill>
          <a:ln w="12700">
            <a:solidFill>
              <a:srgbClr val="E295FD"/>
            </a:solidFill>
            <a:prstDash val="solid"/>
          </a:ln>
        </p:spPr>
      </p:sp>
      <p:sp>
        <p:nvSpPr>
          <p:cNvPr id="10" name="Text 3"/>
          <p:cNvSpPr/>
          <p:nvPr/>
        </p:nvSpPr>
        <p:spPr>
          <a:xfrm>
            <a:off x="3724751" y="7495342"/>
            <a:ext cx="5565964"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Os compromissos Solhiest têm um período de aquisição de 2 anos.</a:t>
            </a:r>
            <a:endParaRPr lang="en-US" sz="1600" dirty="0"/>
          </a:p>
        </p:txBody>
      </p:sp>
      <p:sp>
        <p:nvSpPr>
          <p:cNvPr id="11" name="Text 4"/>
          <p:cNvSpPr/>
          <p:nvPr/>
        </p:nvSpPr>
        <p:spPr>
          <a:xfrm>
            <a:off x="3737449" y="7889165"/>
            <a:ext cx="5540567"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Os compromissos da tripulação terão período de carência de 1 ano.</a:t>
            </a:r>
            <a:endParaRPr lang="en-US" sz="1600" dirty="0"/>
          </a:p>
        </p:txBody>
      </p:sp>
      <p:sp>
        <p:nvSpPr>
          <p:cNvPr id="12" name="Text 5"/>
          <p:cNvSpPr/>
          <p:nvPr/>
        </p:nvSpPr>
        <p:spPr>
          <a:xfrm>
            <a:off x="2867635" y="8282988"/>
            <a:ext cx="7280196"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Os tokens serão parcialmente liberados diariamente até o final do período de aquisição.</a:t>
            </a:r>
            <a:endParaRPr lang="en-US" sz="1600" dirty="0"/>
          </a:p>
        </p:txBody>
      </p:sp>
      <p:sp>
        <p:nvSpPr>
          <p:cNvPr id="13" name="Shape 6"/>
          <p:cNvSpPr/>
          <p:nvPr/>
        </p:nvSpPr>
        <p:spPr>
          <a:xfrm>
            <a:off x="2082475" y="3582519"/>
            <a:ext cx="8431482" cy="3506295"/>
          </a:xfrm>
          <a:prstGeom prst="rect">
            <a:avLst/>
          </a:prstGeom>
          <a:noFill/>
          <a:ln/>
        </p:spPr>
      </p:sp>
      <p:pic>
        <p:nvPicPr>
          <p:cNvPr id="14" name="Image 5" descr=" ">    </p:cNvPr>
          <p:cNvPicPr>
            <a:picLocks noChangeAspect="1"/>
          </p:cNvPicPr>
          <p:nvPr/>
        </p:nvPicPr>
        <p:blipFill>
          <a:blip r:embed="rId9"/>
          <a:stretch>
            <a:fillRect/>
          </a:stretch>
        </p:blipFill>
        <p:spPr>
          <a:xfrm>
            <a:off x="2031683" y="3582519"/>
            <a:ext cx="1625346" cy="1753148"/>
          </a:xfrm>
          <a:prstGeom prst="rect">
            <a:avLst/>
          </a:prstGeom>
        </p:spPr>
      </p:pic>
      <p:pic>
        <p:nvPicPr>
          <p:cNvPr id="15" name="Image 6" descr=" ">    </p:cNvPr>
          <p:cNvPicPr>
            <a:picLocks noChangeAspect="1"/>
          </p:cNvPicPr>
          <p:nvPr/>
        </p:nvPicPr>
        <p:blipFill>
          <a:blip r:embed="rId10"/>
          <a:stretch>
            <a:fillRect/>
          </a:stretch>
        </p:blipFill>
        <p:spPr>
          <a:xfrm>
            <a:off x="3758613" y="3582519"/>
            <a:ext cx="1625346" cy="1753148"/>
          </a:xfrm>
          <a:prstGeom prst="rect">
            <a:avLst/>
          </a:prstGeom>
        </p:spPr>
      </p:pic>
      <p:pic>
        <p:nvPicPr>
          <p:cNvPr id="16" name="Image 7" descr=" ">    </p:cNvPr>
          <p:cNvPicPr>
            <a:picLocks noChangeAspect="1"/>
          </p:cNvPicPr>
          <p:nvPr/>
        </p:nvPicPr>
        <p:blipFill>
          <a:blip r:embed="rId11"/>
          <a:stretch>
            <a:fillRect/>
          </a:stretch>
        </p:blipFill>
        <p:spPr>
          <a:xfrm>
            <a:off x="5485543" y="3582519"/>
            <a:ext cx="1625346" cy="1753148"/>
          </a:xfrm>
          <a:prstGeom prst="rect">
            <a:avLst/>
          </a:prstGeom>
        </p:spPr>
      </p:pic>
      <p:pic>
        <p:nvPicPr>
          <p:cNvPr id="17" name="Image 8" descr=" ">    </p:cNvPr>
          <p:cNvPicPr>
            <a:picLocks noChangeAspect="1"/>
          </p:cNvPicPr>
          <p:nvPr/>
        </p:nvPicPr>
        <p:blipFill>
          <a:blip r:embed="rId12"/>
          <a:stretch>
            <a:fillRect/>
          </a:stretch>
        </p:blipFill>
        <p:spPr>
          <a:xfrm>
            <a:off x="7212473" y="3582519"/>
            <a:ext cx="1625346" cy="1753148"/>
          </a:xfrm>
          <a:prstGeom prst="rect">
            <a:avLst/>
          </a:prstGeom>
        </p:spPr>
      </p:pic>
      <p:pic>
        <p:nvPicPr>
          <p:cNvPr id="18" name="Image 9" descr=" ">    </p:cNvPr>
          <p:cNvPicPr>
            <a:picLocks noChangeAspect="1"/>
          </p:cNvPicPr>
          <p:nvPr/>
        </p:nvPicPr>
        <p:blipFill>
          <a:blip r:embed="rId13"/>
          <a:stretch>
            <a:fillRect/>
          </a:stretch>
        </p:blipFill>
        <p:spPr>
          <a:xfrm>
            <a:off x="8939403" y="3582519"/>
            <a:ext cx="1625346" cy="1753148"/>
          </a:xfrm>
          <a:prstGeom prst="rect">
            <a:avLst/>
          </a:prstGeom>
        </p:spPr>
      </p:pic>
      <p:pic>
        <p:nvPicPr>
          <p:cNvPr id="19" name="Image 10" descr=" ">    </p:cNvPr>
          <p:cNvPicPr>
            <a:picLocks noChangeAspect="1"/>
          </p:cNvPicPr>
          <p:nvPr/>
        </p:nvPicPr>
        <p:blipFill>
          <a:blip r:embed="rId14"/>
          <a:stretch>
            <a:fillRect/>
          </a:stretch>
        </p:blipFill>
        <p:spPr>
          <a:xfrm>
            <a:off x="2031683" y="5437299"/>
            <a:ext cx="1625346" cy="1753148"/>
          </a:xfrm>
          <a:prstGeom prst="rect">
            <a:avLst/>
          </a:prstGeom>
        </p:spPr>
      </p:pic>
      <p:pic>
        <p:nvPicPr>
          <p:cNvPr id="20" name="Image 11" descr=" ">    </p:cNvPr>
          <p:cNvPicPr>
            <a:picLocks noChangeAspect="1"/>
          </p:cNvPicPr>
          <p:nvPr/>
        </p:nvPicPr>
        <p:blipFill>
          <a:blip r:embed="rId15"/>
          <a:stretch>
            <a:fillRect/>
          </a:stretch>
        </p:blipFill>
        <p:spPr>
          <a:xfrm>
            <a:off x="3758613" y="5437299"/>
            <a:ext cx="1625346" cy="1753148"/>
          </a:xfrm>
          <a:prstGeom prst="rect">
            <a:avLst/>
          </a:prstGeom>
        </p:spPr>
      </p:pic>
      <p:pic>
        <p:nvPicPr>
          <p:cNvPr id="21" name="Image 12" descr=" ">    </p:cNvPr>
          <p:cNvPicPr>
            <a:picLocks noChangeAspect="1"/>
          </p:cNvPicPr>
          <p:nvPr/>
        </p:nvPicPr>
        <p:blipFill>
          <a:blip r:embed="rId16"/>
          <a:stretch>
            <a:fillRect/>
          </a:stretch>
        </p:blipFill>
        <p:spPr>
          <a:xfrm>
            <a:off x="5485543" y="5437299"/>
            <a:ext cx="1625346" cy="1753148"/>
          </a:xfrm>
          <a:prstGeom prst="rect">
            <a:avLst/>
          </a:prstGeom>
        </p:spPr>
      </p:pic>
      <p:pic>
        <p:nvPicPr>
          <p:cNvPr id="22" name="Image 13" descr=" ">    </p:cNvPr>
          <p:cNvPicPr>
            <a:picLocks noChangeAspect="1"/>
          </p:cNvPicPr>
          <p:nvPr/>
        </p:nvPicPr>
        <p:blipFill>
          <a:blip r:embed="rId17"/>
          <a:stretch>
            <a:fillRect/>
          </a:stretch>
        </p:blipFill>
        <p:spPr>
          <a:xfrm>
            <a:off x="7212473" y="5437299"/>
            <a:ext cx="1625346" cy="1753148"/>
          </a:xfrm>
          <a:prstGeom prst="rect">
            <a:avLst/>
          </a:prstGeom>
        </p:spPr>
      </p:pic>
      <p:pic>
        <p:nvPicPr>
          <p:cNvPr id="23" name="Image 14" descr=" ">    </p:cNvPr>
          <p:cNvPicPr>
            <a:picLocks noChangeAspect="1"/>
          </p:cNvPicPr>
          <p:nvPr/>
        </p:nvPicPr>
        <p:blipFill>
          <a:blip r:embed="rId18"/>
          <a:stretch>
            <a:fillRect/>
          </a:stretch>
        </p:blipFill>
        <p:spPr>
          <a:xfrm>
            <a:off x="8939403" y="5437299"/>
            <a:ext cx="1625346" cy="1753148"/>
          </a:xfrm>
          <a:prstGeom prst="rect">
            <a:avLst/>
          </a:prstGeom>
        </p:spPr>
      </p:pic>
      <p:sp>
        <p:nvSpPr>
          <p:cNvPr id="24" name="Shape 7"/>
          <p:cNvSpPr/>
          <p:nvPr/>
        </p:nvSpPr>
        <p:spPr>
          <a:xfrm>
            <a:off x="1974541" y="1613404"/>
            <a:ext cx="9066383" cy="927390"/>
          </a:xfrm>
          <a:prstGeom prst="rect">
            <a:avLst/>
          </a:prstGeom>
          <a:noFill/>
          <a:ln/>
        </p:spPr>
      </p:sp>
      <p:sp>
        <p:nvSpPr>
          <p:cNvPr id="25" name="Text 8"/>
          <p:cNvSpPr/>
          <p:nvPr/>
        </p:nvSpPr>
        <p:spPr>
          <a:xfrm>
            <a:off x="1911051" y="1778556"/>
            <a:ext cx="8075938"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1.000 promessas que equivalem a 40.000 SolHeist</a:t>
            </a:r>
            <a:endParaRPr lang="en-US" sz="3000" dirty="0"/>
          </a:p>
        </p:txBody>
      </p:sp>
      <p:pic>
        <p:nvPicPr>
          <p:cNvPr id="26" name="Image 15" descr=" ">    </p:cNvPr>
          <p:cNvPicPr>
            <a:picLocks noChangeAspect="1"/>
          </p:cNvPicPr>
          <p:nvPr/>
        </p:nvPicPr>
        <p:blipFill>
          <a:blip r:embed="rId19"/>
          <a:stretch>
            <a:fillRect/>
          </a:stretch>
        </p:blipFill>
        <p:spPr>
          <a:xfrm>
            <a:off x="10113969" y="1613404"/>
            <a:ext cx="926955" cy="927390"/>
          </a:xfrm>
          <a:prstGeom prst="rect">
            <a:avLst/>
          </a:prstGeom>
        </p:spPr>
      </p:pic>
      <p:pic>
        <p:nvPicPr>
          <p:cNvPr id="27" name="Image 16" descr=" ">    </p:cNvPr>
          <p:cNvPicPr>
            <a:picLocks noChangeAspect="1"/>
          </p:cNvPicPr>
          <p:nvPr/>
        </p:nvPicPr>
        <p:blipFill>
          <a:blip r:embed="rId20"/>
          <a:stretch>
            <a:fillRect/>
          </a:stretch>
        </p:blipFill>
        <p:spPr>
          <a:xfrm>
            <a:off x="10113969" y="1613404"/>
            <a:ext cx="926955" cy="9273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79"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68"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67" cy="514511"/>
          </a:xfrm>
          <a:prstGeom prst="rect">
            <a:avLst/>
          </a:prstGeom>
        </p:spPr>
      </p:pic>
      <p:sp>
        <p:nvSpPr>
          <p:cNvPr id="7" name="Text 0"/>
          <p:cNvSpPr/>
          <p:nvPr/>
        </p:nvSpPr>
        <p:spPr>
          <a:xfrm>
            <a:off x="4209392" y="686014"/>
            <a:ext cx="4583984"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TORNE-SE UM DEFENSOR</a:t>
            </a:r>
            <a:endParaRPr lang="en-US" sz="3300" dirty="0"/>
          </a:p>
        </p:txBody>
      </p:sp>
      <p:sp>
        <p:nvSpPr>
          <p:cNvPr id="8" name="Text 1"/>
          <p:cNvSpPr/>
          <p:nvPr/>
        </p:nvSpPr>
        <p:spPr>
          <a:xfrm>
            <a:off x="838069" y="1803964"/>
            <a:ext cx="11339328"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Ajude a construir a comunidade SolHeist e ganhe 3 níveis de referências</a:t>
            </a:r>
            <a:endParaRPr lang="en-US" sz="3000" dirty="0"/>
          </a:p>
        </p:txBody>
      </p:sp>
      <p:sp>
        <p:nvSpPr>
          <p:cNvPr id="9" name="Text 2"/>
          <p:cNvSpPr/>
          <p:nvPr/>
        </p:nvSpPr>
        <p:spPr>
          <a:xfrm>
            <a:off x="2069777" y="4395573"/>
            <a:ext cx="8863215"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Todos os ganhos de referidos são pagos em duas partes</a:t>
            </a:r>
            <a:endParaRPr lang="en-US" sz="3000" dirty="0"/>
          </a:p>
        </p:txBody>
      </p:sp>
      <p:sp>
        <p:nvSpPr>
          <p:cNvPr id="10" name="Shape 3"/>
          <p:cNvSpPr/>
          <p:nvPr/>
        </p:nvSpPr>
        <p:spPr>
          <a:xfrm>
            <a:off x="1612648" y="6834735"/>
            <a:ext cx="9790170" cy="698718"/>
          </a:xfrm>
          <a:prstGeom prst="roundRect">
            <a:avLst>
              <a:gd name="adj" fmla="val 14396"/>
            </a:avLst>
          </a:prstGeom>
          <a:solidFill>
            <a:srgbClr val="E295FD">
              <a:alpha val="100000"/>
            </a:srgbClr>
          </a:solidFill>
          <a:ln/>
        </p:spPr>
      </p:sp>
      <p:sp>
        <p:nvSpPr>
          <p:cNvPr id="11" name="Text 4"/>
          <p:cNvSpPr/>
          <p:nvPr/>
        </p:nvSpPr>
        <p:spPr>
          <a:xfrm>
            <a:off x="1913168" y="6987183"/>
            <a:ext cx="9189131"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Quando você ganha $ 100 em indicações, você ganha $ 50 em Solana e $ 50 em Pledges</a:t>
            </a:r>
            <a:endParaRPr lang="en-US" sz="2000" dirty="0"/>
          </a:p>
        </p:txBody>
      </p:sp>
      <p:sp>
        <p:nvSpPr>
          <p:cNvPr id="12" name="Shape 5"/>
          <p:cNvSpPr/>
          <p:nvPr/>
        </p:nvSpPr>
        <p:spPr>
          <a:xfrm>
            <a:off x="2184059" y="2705945"/>
            <a:ext cx="8647349" cy="851166"/>
          </a:xfrm>
          <a:prstGeom prst="rect">
            <a:avLst/>
          </a:prstGeom>
          <a:noFill/>
          <a:ln/>
        </p:spPr>
      </p:sp>
      <p:pic>
        <p:nvPicPr>
          <p:cNvPr id="13" name="Image 5" descr=" ">    </p:cNvPr>
          <p:cNvPicPr>
            <a:picLocks noChangeAspect="1"/>
          </p:cNvPicPr>
          <p:nvPr/>
        </p:nvPicPr>
        <p:blipFill>
          <a:blip r:embed="rId9"/>
          <a:stretch>
            <a:fillRect/>
          </a:stretch>
        </p:blipFill>
        <p:spPr>
          <a:xfrm>
            <a:off x="2133267" y="2705945"/>
            <a:ext cx="2730073" cy="952798"/>
          </a:xfrm>
          <a:prstGeom prst="rect">
            <a:avLst/>
          </a:prstGeom>
        </p:spPr>
      </p:pic>
      <p:sp>
        <p:nvSpPr>
          <p:cNvPr id="14" name="Text 6"/>
          <p:cNvSpPr/>
          <p:nvPr/>
        </p:nvSpPr>
        <p:spPr>
          <a:xfrm>
            <a:off x="2615791" y="2960025"/>
            <a:ext cx="175232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NÍVEL 1: 20%</a:t>
            </a:r>
            <a:endParaRPr lang="en-US" sz="2400" dirty="0"/>
          </a:p>
        </p:txBody>
      </p:sp>
      <p:pic>
        <p:nvPicPr>
          <p:cNvPr id="15" name="Image 6" descr=" ">    </p:cNvPr>
          <p:cNvPicPr>
            <a:picLocks noChangeAspect="1"/>
          </p:cNvPicPr>
          <p:nvPr/>
        </p:nvPicPr>
        <p:blipFill>
          <a:blip r:embed="rId10"/>
          <a:stretch>
            <a:fillRect/>
          </a:stretch>
        </p:blipFill>
        <p:spPr>
          <a:xfrm>
            <a:off x="5142696" y="2705945"/>
            <a:ext cx="2730073" cy="952798"/>
          </a:xfrm>
          <a:prstGeom prst="rect">
            <a:avLst/>
          </a:prstGeom>
        </p:spPr>
      </p:pic>
      <p:sp>
        <p:nvSpPr>
          <p:cNvPr id="16" name="Text 7"/>
          <p:cNvSpPr/>
          <p:nvPr/>
        </p:nvSpPr>
        <p:spPr>
          <a:xfrm>
            <a:off x="5625221" y="2960025"/>
            <a:ext cx="175232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NÍVEL 2: 10%</a:t>
            </a:r>
            <a:endParaRPr lang="en-US" sz="2400" dirty="0"/>
          </a:p>
        </p:txBody>
      </p:sp>
      <p:pic>
        <p:nvPicPr>
          <p:cNvPr id="17" name="Image 7" descr=" ">    </p:cNvPr>
          <p:cNvPicPr>
            <a:picLocks noChangeAspect="1"/>
          </p:cNvPicPr>
          <p:nvPr/>
        </p:nvPicPr>
        <p:blipFill>
          <a:blip r:embed="rId11"/>
          <a:stretch>
            <a:fillRect/>
          </a:stretch>
        </p:blipFill>
        <p:spPr>
          <a:xfrm>
            <a:off x="8152126" y="2705945"/>
            <a:ext cx="2730073" cy="952798"/>
          </a:xfrm>
          <a:prstGeom prst="rect">
            <a:avLst/>
          </a:prstGeom>
        </p:spPr>
      </p:pic>
      <p:sp>
        <p:nvSpPr>
          <p:cNvPr id="18" name="Text 8"/>
          <p:cNvSpPr/>
          <p:nvPr/>
        </p:nvSpPr>
        <p:spPr>
          <a:xfrm>
            <a:off x="8698141" y="2960025"/>
            <a:ext cx="162534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NÍVEL 3: 5%</a:t>
            </a:r>
            <a:endParaRPr lang="en-US" sz="2400" dirty="0"/>
          </a:p>
        </p:txBody>
      </p:sp>
      <p:sp>
        <p:nvSpPr>
          <p:cNvPr id="19" name="Shape 9"/>
          <p:cNvSpPr/>
          <p:nvPr/>
        </p:nvSpPr>
        <p:spPr>
          <a:xfrm>
            <a:off x="3682425" y="5297555"/>
            <a:ext cx="5637919" cy="851166"/>
          </a:xfrm>
          <a:prstGeom prst="rect">
            <a:avLst/>
          </a:prstGeom>
          <a:noFill/>
          <a:ln/>
        </p:spPr>
      </p:sp>
      <p:pic>
        <p:nvPicPr>
          <p:cNvPr id="20" name="Image 8" descr=" ">    </p:cNvPr>
          <p:cNvPicPr>
            <a:picLocks noChangeAspect="1"/>
          </p:cNvPicPr>
          <p:nvPr/>
        </p:nvPicPr>
        <p:blipFill>
          <a:blip r:embed="rId12"/>
          <a:stretch>
            <a:fillRect/>
          </a:stretch>
        </p:blipFill>
        <p:spPr>
          <a:xfrm>
            <a:off x="3631632" y="5297555"/>
            <a:ext cx="2730073" cy="952798"/>
          </a:xfrm>
          <a:prstGeom prst="rect">
            <a:avLst/>
          </a:prstGeom>
        </p:spPr>
      </p:pic>
      <p:sp>
        <p:nvSpPr>
          <p:cNvPr id="21" name="Text 10"/>
          <p:cNvSpPr/>
          <p:nvPr/>
        </p:nvSpPr>
        <p:spPr>
          <a:xfrm>
            <a:off x="4190345" y="5551634"/>
            <a:ext cx="1612648"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 Solana</a:t>
            </a:r>
            <a:endParaRPr lang="en-US" sz="2400" dirty="0"/>
          </a:p>
        </p:txBody>
      </p:sp>
      <p:pic>
        <p:nvPicPr>
          <p:cNvPr id="22" name="Image 9" descr=" ">    </p:cNvPr>
          <p:cNvPicPr>
            <a:picLocks noChangeAspect="1"/>
          </p:cNvPicPr>
          <p:nvPr/>
        </p:nvPicPr>
        <p:blipFill>
          <a:blip r:embed="rId13"/>
          <a:stretch>
            <a:fillRect/>
          </a:stretch>
        </p:blipFill>
        <p:spPr>
          <a:xfrm>
            <a:off x="6641062" y="5297555"/>
            <a:ext cx="2730073" cy="952798"/>
          </a:xfrm>
          <a:prstGeom prst="rect">
            <a:avLst/>
          </a:prstGeom>
        </p:spPr>
      </p:pic>
      <p:sp>
        <p:nvSpPr>
          <p:cNvPr id="23" name="Text 11"/>
          <p:cNvSpPr/>
          <p:nvPr/>
        </p:nvSpPr>
        <p:spPr>
          <a:xfrm>
            <a:off x="6768042" y="5551634"/>
            <a:ext cx="2476113"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 de promessas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2024-04-28T19:03:40Z</dcterms:created>
  <dcterms:modified xsi:type="dcterms:W3CDTF">2024-04-28T19:03:40Z</dcterms:modified>
</cp:coreProperties>
</file>